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jpg"/><Relationship Id="rId4" Type="http://schemas.openxmlformats.org/officeDocument/2006/relationships/image" Target="../media/image3.jpg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571876"/>
            <a:ext cx="9144000" cy="609600"/>
          </a:xfrm>
          <a:custGeom>
            <a:avLst/>
            <a:gdLst/>
            <a:ahLst/>
            <a:cxnLst/>
            <a:rect l="l" t="t" r="r" b="b"/>
            <a:pathLst>
              <a:path w="9144000" h="609600">
                <a:moveTo>
                  <a:pt x="9143998" y="0"/>
                </a:moveTo>
                <a:lnTo>
                  <a:pt x="0" y="0"/>
                </a:lnTo>
                <a:lnTo>
                  <a:pt x="0" y="609600"/>
                </a:lnTo>
                <a:lnTo>
                  <a:pt x="9143998" y="609600"/>
                </a:lnTo>
                <a:lnTo>
                  <a:pt x="9143998" y="0"/>
                </a:lnTo>
                <a:close/>
              </a:path>
            </a:pathLst>
          </a:custGeom>
          <a:solidFill>
            <a:srgbClr val="1332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4214818"/>
            <a:ext cx="9144000" cy="27940"/>
          </a:xfrm>
          <a:custGeom>
            <a:avLst/>
            <a:gdLst/>
            <a:ahLst/>
            <a:cxnLst/>
            <a:rect l="l" t="t" r="r" b="b"/>
            <a:pathLst>
              <a:path w="9144000" h="27939">
                <a:moveTo>
                  <a:pt x="9143998" y="0"/>
                </a:moveTo>
                <a:lnTo>
                  <a:pt x="0" y="0"/>
                </a:lnTo>
                <a:lnTo>
                  <a:pt x="0" y="27432"/>
                </a:lnTo>
                <a:lnTo>
                  <a:pt x="9143998" y="27432"/>
                </a:lnTo>
                <a:lnTo>
                  <a:pt x="9143998" y="0"/>
                </a:lnTo>
                <a:close/>
              </a:path>
            </a:pathLst>
          </a:custGeom>
          <a:solidFill>
            <a:srgbClr val="937AB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86578" y="285729"/>
            <a:ext cx="2224087" cy="964425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86578" y="1357298"/>
            <a:ext cx="2286015" cy="970553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57684" y="285729"/>
            <a:ext cx="2363500" cy="98107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bg1"/>
                </a:solidFill>
                <a:latin typeface="Gill Sans MT"/>
                <a:cs typeface="Gill Sans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bg1"/>
                </a:solidFill>
                <a:latin typeface="Gill Sans MT"/>
                <a:cs typeface="Gill Sans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bg1"/>
                </a:solidFill>
                <a:latin typeface="Gill Sans MT"/>
                <a:cs typeface="Gill Sans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610598" y="1"/>
            <a:ext cx="533400" cy="6858000"/>
          </a:xfrm>
          <a:custGeom>
            <a:avLst/>
            <a:gdLst/>
            <a:ahLst/>
            <a:cxnLst/>
            <a:rect l="l" t="t" r="r" b="b"/>
            <a:pathLst>
              <a:path w="533400" h="6858000">
                <a:moveTo>
                  <a:pt x="533400" y="0"/>
                </a:moveTo>
                <a:lnTo>
                  <a:pt x="0" y="0"/>
                </a:lnTo>
                <a:lnTo>
                  <a:pt x="0" y="6857998"/>
                </a:lnTo>
                <a:lnTo>
                  <a:pt x="533400" y="6857998"/>
                </a:lnTo>
                <a:lnTo>
                  <a:pt x="533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61226" y="3643000"/>
            <a:ext cx="6821546" cy="2692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Gill Sans MT"/>
                <a:cs typeface="Gill Sans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26495" y="1050590"/>
            <a:ext cx="6891008" cy="3863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988510" y="6542845"/>
            <a:ext cx="4155440" cy="172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180071" y="6515963"/>
            <a:ext cx="279400" cy="172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hyperlink" Target="http://www.logispyme.wordpress.com/" TargetMode="External"/><Relationship Id="rId6" Type="http://schemas.openxmlformats.org/officeDocument/2006/relationships/image" Target="../media/image7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/Relationships>
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/Relationships>
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Relationship Id="rId12" Type="http://schemas.openxmlformats.org/officeDocument/2006/relationships/image" Target="../media/image70.png"/><Relationship Id="rId13" Type="http://schemas.openxmlformats.org/officeDocument/2006/relationships/image" Target="../media/image71.png"/><Relationship Id="rId14" Type="http://schemas.openxmlformats.org/officeDocument/2006/relationships/image" Target="../media/image72.png"/><Relationship Id="rId15" Type="http://schemas.openxmlformats.org/officeDocument/2006/relationships/image" Target="../media/image73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0" Type="http://schemas.openxmlformats.org/officeDocument/2006/relationships/image" Target="../media/image88.png"/><Relationship Id="rId11" Type="http://schemas.openxmlformats.org/officeDocument/2006/relationships/image" Target="../media/image89.png"/><Relationship Id="rId12" Type="http://schemas.openxmlformats.org/officeDocument/2006/relationships/image" Target="../media/image90.png"/><Relationship Id="rId13" Type="http://schemas.openxmlformats.org/officeDocument/2006/relationships/image" Target="../media/image91.png"/><Relationship Id="rId14" Type="http://schemas.openxmlformats.org/officeDocument/2006/relationships/image" Target="../media/image92.png"/><Relationship Id="rId15" Type="http://schemas.openxmlformats.org/officeDocument/2006/relationships/image" Target="../media/image93.png"/><Relationship Id="rId16" Type="http://schemas.openxmlformats.org/officeDocument/2006/relationships/image" Target="../media/image94.png"/><Relationship Id="rId17" Type="http://schemas.openxmlformats.org/officeDocument/2006/relationships/image" Target="../media/image95.png"/><Relationship Id="rId18" Type="http://schemas.openxmlformats.org/officeDocument/2006/relationships/image" Target="../media/image96.png"/><Relationship Id="rId19" Type="http://schemas.openxmlformats.org/officeDocument/2006/relationships/image" Target="../media/image97.png"/><Relationship Id="rId20" Type="http://schemas.openxmlformats.org/officeDocument/2006/relationships/image" Target="../media/image98.png"/><Relationship Id="rId21" Type="http://schemas.openxmlformats.org/officeDocument/2006/relationships/image" Target="../media/image99.png"/><Relationship Id="rId22" Type="http://schemas.openxmlformats.org/officeDocument/2006/relationships/image" Target="../media/image100.png"/><Relationship Id="rId23" Type="http://schemas.openxmlformats.org/officeDocument/2006/relationships/image" Target="../media/image101.png"/><Relationship Id="rId24" Type="http://schemas.openxmlformats.org/officeDocument/2006/relationships/image" Target="../media/image102.png"/><Relationship Id="rId25" Type="http://schemas.openxmlformats.org/officeDocument/2006/relationships/image" Target="../media/image103.png"/><Relationship Id="rId26" Type="http://schemas.openxmlformats.org/officeDocument/2006/relationships/image" Target="../media/image104.png"/><Relationship Id="rId27" Type="http://schemas.openxmlformats.org/officeDocument/2006/relationships/image" Target="../media/image105.png"/><Relationship Id="rId28" Type="http://schemas.openxmlformats.org/officeDocument/2006/relationships/image" Target="../media/image106.png"/><Relationship Id="rId29" Type="http://schemas.openxmlformats.org/officeDocument/2006/relationships/image" Target="../media/image107.png"/><Relationship Id="rId30" Type="http://schemas.openxmlformats.org/officeDocument/2006/relationships/image" Target="../media/image108.png"/><Relationship Id="rId31" Type="http://schemas.openxmlformats.org/officeDocument/2006/relationships/image" Target="../media/image109.png"/><Relationship Id="rId32" Type="http://schemas.openxmlformats.org/officeDocument/2006/relationships/image" Target="../media/image110.png"/><Relationship Id="rId33" Type="http://schemas.openxmlformats.org/officeDocument/2006/relationships/image" Target="../media/image111.png"/><Relationship Id="rId34" Type="http://schemas.openxmlformats.org/officeDocument/2006/relationships/image" Target="../media/image112.png"/><Relationship Id="rId35" Type="http://schemas.openxmlformats.org/officeDocument/2006/relationships/image" Target="../media/image113.png"/><Relationship Id="rId36" Type="http://schemas.openxmlformats.org/officeDocument/2006/relationships/image" Target="../media/image114.png"/><Relationship Id="rId37" Type="http://schemas.openxmlformats.org/officeDocument/2006/relationships/image" Target="../media/image115.png"/><Relationship Id="rId38" Type="http://schemas.openxmlformats.org/officeDocument/2006/relationships/image" Target="../media/image116.png"/><Relationship Id="rId39" Type="http://schemas.openxmlformats.org/officeDocument/2006/relationships/image" Target="../media/image117.png"/><Relationship Id="rId40" Type="http://schemas.openxmlformats.org/officeDocument/2006/relationships/image" Target="../media/image118.png"/><Relationship Id="rId41" Type="http://schemas.openxmlformats.org/officeDocument/2006/relationships/image" Target="../media/image119.png"/><Relationship Id="rId42" Type="http://schemas.openxmlformats.org/officeDocument/2006/relationships/image" Target="../media/image120.png"/><Relationship Id="rId43" Type="http://schemas.openxmlformats.org/officeDocument/2006/relationships/image" Target="../media/image121.png"/><Relationship Id="rId44" Type="http://schemas.openxmlformats.org/officeDocument/2006/relationships/image" Target="../media/image122.png"/><Relationship Id="rId45" Type="http://schemas.openxmlformats.org/officeDocument/2006/relationships/image" Target="../media/image123.png"/><Relationship Id="rId46" Type="http://schemas.openxmlformats.org/officeDocument/2006/relationships/image" Target="../media/image124.png"/><Relationship Id="rId47" Type="http://schemas.openxmlformats.org/officeDocument/2006/relationships/image" Target="../media/image125.png"/><Relationship Id="rId48" Type="http://schemas.openxmlformats.org/officeDocument/2006/relationships/image" Target="../media/image126.png"/><Relationship Id="rId49" Type="http://schemas.openxmlformats.org/officeDocument/2006/relationships/image" Target="../media/image127.png"/><Relationship Id="rId50" Type="http://schemas.openxmlformats.org/officeDocument/2006/relationships/image" Target="../media/image128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Relationship Id="rId9" Type="http://schemas.openxmlformats.org/officeDocument/2006/relationships/image" Target="../media/image136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8" Type="http://schemas.openxmlformats.org/officeDocument/2006/relationships/image" Target="../media/image143.png"/><Relationship Id="rId9" Type="http://schemas.openxmlformats.org/officeDocument/2006/relationships/image" Target="../media/image144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150.png"/><Relationship Id="rId9" Type="http://schemas.openxmlformats.org/officeDocument/2006/relationships/image" Target="../media/image151.png"/><Relationship Id="rId10" Type="http://schemas.openxmlformats.org/officeDocument/2006/relationships/image" Target="../media/image152.png"/><Relationship Id="rId11" Type="http://schemas.openxmlformats.org/officeDocument/2006/relationships/image" Target="../media/image153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7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4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Relationship Id="rId3" Type="http://schemas.openxmlformats.org/officeDocument/2006/relationships/image" Target="../media/image155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6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7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Relationship Id="rId7" Type="http://schemas.openxmlformats.org/officeDocument/2006/relationships/image" Target="../media/image162.png"/><Relationship Id="rId8" Type="http://schemas.openxmlformats.org/officeDocument/2006/relationships/image" Target="../media/image163.png"/><Relationship Id="rId9" Type="http://schemas.openxmlformats.org/officeDocument/2006/relationships/image" Target="../media/image164.png"/><Relationship Id="rId10" Type="http://schemas.openxmlformats.org/officeDocument/2006/relationships/image" Target="../media/image165.png"/><Relationship Id="rId11" Type="http://schemas.openxmlformats.org/officeDocument/2006/relationships/image" Target="../media/image166.png"/><Relationship Id="rId12" Type="http://schemas.openxmlformats.org/officeDocument/2006/relationships/image" Target="../media/image167.png"/><Relationship Id="rId13" Type="http://schemas.openxmlformats.org/officeDocument/2006/relationships/image" Target="../media/image168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72.png"/><Relationship Id="rId6" Type="http://schemas.openxmlformats.org/officeDocument/2006/relationships/image" Target="../media/image173.png"/><Relationship Id="rId7" Type="http://schemas.openxmlformats.org/officeDocument/2006/relationships/image" Target="../media/image174.png"/><Relationship Id="rId8" Type="http://schemas.openxmlformats.org/officeDocument/2006/relationships/image" Target="../media/image175.png"/><Relationship Id="rId9" Type="http://schemas.openxmlformats.org/officeDocument/2006/relationships/image" Target="../media/image176.png"/><Relationship Id="rId10" Type="http://schemas.openxmlformats.org/officeDocument/2006/relationships/image" Target="../media/image177.png"/><Relationship Id="rId11" Type="http://schemas.openxmlformats.org/officeDocument/2006/relationships/image" Target="../media/image178.png"/><Relationship Id="rId12" Type="http://schemas.openxmlformats.org/officeDocument/2006/relationships/image" Target="../media/image179.png"/><Relationship Id="rId13" Type="http://schemas.openxmlformats.org/officeDocument/2006/relationships/image" Target="../media/image180.png"/><Relationship Id="rId14" Type="http://schemas.openxmlformats.org/officeDocument/2006/relationships/image" Target="../media/image181.png"/><Relationship Id="rId15" Type="http://schemas.openxmlformats.org/officeDocument/2006/relationships/image" Target="../media/image182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3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4.png"/><Relationship Id="rId3" Type="http://schemas.openxmlformats.org/officeDocument/2006/relationships/image" Target="../media/image185.png"/><Relationship Id="rId4" Type="http://schemas.openxmlformats.org/officeDocument/2006/relationships/image" Target="../media/image186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1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Relationship Id="rId3" Type="http://schemas.openxmlformats.org/officeDocument/2006/relationships/image" Target="../media/image192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Relationship Id="rId3" Type="http://schemas.openxmlformats.org/officeDocument/2006/relationships/image" Target="../media/image191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3.jp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4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5.png"/><Relationship Id="rId3" Type="http://schemas.openxmlformats.org/officeDocument/2006/relationships/image" Target="../media/image196.png"/><Relationship Id="rId4" Type="http://schemas.openxmlformats.org/officeDocument/2006/relationships/image" Target="../media/image197.png"/><Relationship Id="rId5" Type="http://schemas.openxmlformats.org/officeDocument/2006/relationships/image" Target="../media/image198.png"/><Relationship Id="rId6" Type="http://schemas.openxmlformats.org/officeDocument/2006/relationships/image" Target="../media/image199.png"/><Relationship Id="rId7" Type="http://schemas.openxmlformats.org/officeDocument/2006/relationships/image" Target="../media/image200.png"/><Relationship Id="rId8" Type="http://schemas.openxmlformats.org/officeDocument/2006/relationships/image" Target="../media/image201.png"/><Relationship Id="rId9" Type="http://schemas.openxmlformats.org/officeDocument/2006/relationships/image" Target="../media/image202.png"/><Relationship Id="rId10" Type="http://schemas.openxmlformats.org/officeDocument/2006/relationships/image" Target="../media/image203.png"/><Relationship Id="rId11" Type="http://schemas.openxmlformats.org/officeDocument/2006/relationships/image" Target="../media/image204.png"/><Relationship Id="rId12" Type="http://schemas.openxmlformats.org/officeDocument/2006/relationships/image" Target="../media/image205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image" Target="../media/image210.png"/><Relationship Id="rId7" Type="http://schemas.openxmlformats.org/officeDocument/2006/relationships/image" Target="../media/image211.png"/><Relationship Id="rId8" Type="http://schemas.openxmlformats.org/officeDocument/2006/relationships/image" Target="../media/image212.png"/><Relationship Id="rId9" Type="http://schemas.openxmlformats.org/officeDocument/2006/relationships/image" Target="../media/image213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7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Relationship Id="rId3" Type="http://schemas.openxmlformats.org/officeDocument/2006/relationships/image" Target="../media/image214.png"/><Relationship Id="rId4" Type="http://schemas.openxmlformats.org/officeDocument/2006/relationships/image" Target="../media/image215.png"/><Relationship Id="rId5" Type="http://schemas.openxmlformats.org/officeDocument/2006/relationships/image" Target="../media/image216.png"/><Relationship Id="rId6" Type="http://schemas.openxmlformats.org/officeDocument/2006/relationships/image" Target="../media/image217.png"/><Relationship Id="rId7" Type="http://schemas.openxmlformats.org/officeDocument/2006/relationships/image" Target="../media/image218.png"/><Relationship Id="rId8" Type="http://schemas.openxmlformats.org/officeDocument/2006/relationships/image" Target="../media/image219.png"/><Relationship Id="rId9" Type="http://schemas.openxmlformats.org/officeDocument/2006/relationships/image" Target="../media/image220.png"/><Relationship Id="rId10" Type="http://schemas.openxmlformats.org/officeDocument/2006/relationships/image" Target="../media/image221.png"/><Relationship Id="rId11" Type="http://schemas.openxmlformats.org/officeDocument/2006/relationships/image" Target="../media/image222.png"/><Relationship Id="rId12" Type="http://schemas.openxmlformats.org/officeDocument/2006/relationships/image" Target="../media/image223.png"/><Relationship Id="rId13" Type="http://schemas.openxmlformats.org/officeDocument/2006/relationships/image" Target="../media/image224.png"/><Relationship Id="rId14" Type="http://schemas.openxmlformats.org/officeDocument/2006/relationships/image" Target="../media/image225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6.png"/><Relationship Id="rId3" Type="http://schemas.openxmlformats.org/officeDocument/2006/relationships/image" Target="../media/image227.png"/><Relationship Id="rId4" Type="http://schemas.openxmlformats.org/officeDocument/2006/relationships/image" Target="../media/image228.png"/><Relationship Id="rId5" Type="http://schemas.openxmlformats.org/officeDocument/2006/relationships/image" Target="../media/image229.png"/><Relationship Id="rId6" Type="http://schemas.openxmlformats.org/officeDocument/2006/relationships/image" Target="../media/image230.png"/><Relationship Id="rId7" Type="http://schemas.openxmlformats.org/officeDocument/2006/relationships/image" Target="../media/image231.png"/><Relationship Id="rId8" Type="http://schemas.openxmlformats.org/officeDocument/2006/relationships/image" Target="../media/image232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3.png"/><Relationship Id="rId3" Type="http://schemas.openxmlformats.org/officeDocument/2006/relationships/image" Target="../media/image234.png"/><Relationship Id="rId4" Type="http://schemas.openxmlformats.org/officeDocument/2006/relationships/image" Target="../media/image235.png"/><Relationship Id="rId5" Type="http://schemas.openxmlformats.org/officeDocument/2006/relationships/image" Target="../media/image236.png"/><Relationship Id="rId6" Type="http://schemas.openxmlformats.org/officeDocument/2006/relationships/image" Target="../media/image237.png"/><Relationship Id="rId7" Type="http://schemas.openxmlformats.org/officeDocument/2006/relationships/image" Target="../media/image238.png"/><Relationship Id="rId8" Type="http://schemas.openxmlformats.org/officeDocument/2006/relationships/image" Target="../media/image239.png"/><Relationship Id="rId9" Type="http://schemas.openxmlformats.org/officeDocument/2006/relationships/image" Target="../media/image240.png"/><Relationship Id="rId10" Type="http://schemas.openxmlformats.org/officeDocument/2006/relationships/image" Target="../media/image241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Relationship Id="rId3" Type="http://schemas.openxmlformats.org/officeDocument/2006/relationships/image" Target="../media/image242.jpg"/><Relationship Id="rId4" Type="http://schemas.openxmlformats.org/officeDocument/2006/relationships/image" Target="../media/image243.jp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pn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4.png"/><Relationship Id="rId3" Type="http://schemas.openxmlformats.org/officeDocument/2006/relationships/image" Target="../media/image245.png"/><Relationship Id="rId4" Type="http://schemas.openxmlformats.org/officeDocument/2006/relationships/image" Target="../media/image246.pn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7.png"/><Relationship Id="rId3" Type="http://schemas.openxmlformats.org/officeDocument/2006/relationships/image" Target="../media/image248.png"/><Relationship Id="rId4" Type="http://schemas.openxmlformats.org/officeDocument/2006/relationships/image" Target="../media/image249.png"/><Relationship Id="rId5" Type="http://schemas.openxmlformats.org/officeDocument/2006/relationships/image" Target="../media/image250.png"/><Relationship Id="rId6" Type="http://schemas.openxmlformats.org/officeDocument/2006/relationships/image" Target="../media/image251.png"/><Relationship Id="rId7" Type="http://schemas.openxmlformats.org/officeDocument/2006/relationships/image" Target="../media/image252.png"/><Relationship Id="rId8" Type="http://schemas.openxmlformats.org/officeDocument/2006/relationships/image" Target="../media/image253.pn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4.pn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5.jp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6.jp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7.png"/><Relationship Id="rId3" Type="http://schemas.openxmlformats.org/officeDocument/2006/relationships/image" Target="../media/image258.png"/><Relationship Id="rId4" Type="http://schemas.openxmlformats.org/officeDocument/2006/relationships/image" Target="../media/image259.png"/><Relationship Id="rId5" Type="http://schemas.openxmlformats.org/officeDocument/2006/relationships/image" Target="../media/image260.png"/><Relationship Id="rId6" Type="http://schemas.openxmlformats.org/officeDocument/2006/relationships/image" Target="../media/image261.png"/><Relationship Id="rId7" Type="http://schemas.openxmlformats.org/officeDocument/2006/relationships/image" Target="../media/image262.png"/><Relationship Id="rId8" Type="http://schemas.openxmlformats.org/officeDocument/2006/relationships/image" Target="../media/image263.png"/><Relationship Id="rId9" Type="http://schemas.openxmlformats.org/officeDocument/2006/relationships/image" Target="../media/image264.png"/><Relationship Id="rId10" Type="http://schemas.openxmlformats.org/officeDocument/2006/relationships/image" Target="../media/image265.png"/><Relationship Id="rId11" Type="http://schemas.openxmlformats.org/officeDocument/2006/relationships/image" Target="../media/image266.png"/><Relationship Id="rId12" Type="http://schemas.openxmlformats.org/officeDocument/2006/relationships/image" Target="../media/image267.png"/><Relationship Id="rId13" Type="http://schemas.openxmlformats.org/officeDocument/2006/relationships/image" Target="../media/image268.png"/><Relationship Id="rId14" Type="http://schemas.openxmlformats.org/officeDocument/2006/relationships/image" Target="../media/image269.png"/><Relationship Id="rId15" Type="http://schemas.openxmlformats.org/officeDocument/2006/relationships/image" Target="../media/image270.png"/><Relationship Id="rId16" Type="http://schemas.openxmlformats.org/officeDocument/2006/relationships/image" Target="../media/image271.png"/><Relationship Id="rId17" Type="http://schemas.openxmlformats.org/officeDocument/2006/relationships/image" Target="../media/image272.png"/><Relationship Id="rId18" Type="http://schemas.openxmlformats.org/officeDocument/2006/relationships/image" Target="../media/image273.png"/><Relationship Id="rId19" Type="http://schemas.openxmlformats.org/officeDocument/2006/relationships/image" Target="../media/image274.png"/><Relationship Id="rId20" Type="http://schemas.openxmlformats.org/officeDocument/2006/relationships/image" Target="../media/image275.png"/><Relationship Id="rId21" Type="http://schemas.openxmlformats.org/officeDocument/2006/relationships/image" Target="../media/image276.png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7.png"/><Relationship Id="rId3" Type="http://schemas.openxmlformats.org/officeDocument/2006/relationships/image" Target="../media/image278.png"/><Relationship Id="rId4" Type="http://schemas.openxmlformats.org/officeDocument/2006/relationships/image" Target="../media/image279.pn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0.png"/><Relationship Id="rId3" Type="http://schemas.openxmlformats.org/officeDocument/2006/relationships/image" Target="../media/image281.png"/><Relationship Id="rId4" Type="http://schemas.openxmlformats.org/officeDocument/2006/relationships/image" Target="../media/image282.png"/><Relationship Id="rId5" Type="http://schemas.openxmlformats.org/officeDocument/2006/relationships/image" Target="../media/image283.png"/><Relationship Id="rId6" Type="http://schemas.openxmlformats.org/officeDocument/2006/relationships/image" Target="../media/image284.png"/><Relationship Id="rId7" Type="http://schemas.openxmlformats.org/officeDocument/2006/relationships/image" Target="../media/image285.png"/><Relationship Id="rId8" Type="http://schemas.openxmlformats.org/officeDocument/2006/relationships/image" Target="../media/image286.png"/><Relationship Id="rId9" Type="http://schemas.openxmlformats.org/officeDocument/2006/relationships/image" Target="../media/image287.png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Relationship Id="rId3" Type="http://schemas.openxmlformats.org/officeDocument/2006/relationships/image" Target="../media/image288.png"/><Relationship Id="rId4" Type="http://schemas.openxmlformats.org/officeDocument/2006/relationships/image" Target="../media/image289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Relationship Id="rId3" Type="http://schemas.openxmlformats.org/officeDocument/2006/relationships/image" Target="../media/image288.png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0.png"/><Relationship Id="rId3" Type="http://schemas.openxmlformats.org/officeDocument/2006/relationships/image" Target="../media/image291.png"/><Relationship Id="rId4" Type="http://schemas.openxmlformats.org/officeDocument/2006/relationships/image" Target="../media/image292.png"/><Relationship Id="rId5" Type="http://schemas.openxmlformats.org/officeDocument/2006/relationships/image" Target="../media/image293.png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jpg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7.png"/></Relationships>
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/Relationships>
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Relationship Id="rId3" Type="http://schemas.openxmlformats.org/officeDocument/2006/relationships/hyperlink" Target="http://www.amazon.com/" TargetMode="External"/><Relationship Id="rId4" Type="http://schemas.openxmlformats.org/officeDocument/2006/relationships/hyperlink" Target="http://www.dell.com/" TargetMode="External"/><Relationship Id="rId5" Type="http://schemas.openxmlformats.org/officeDocument/2006/relationships/hyperlink" Target="http://www.discoweb.com/" TargetMode="External"/><Relationship Id="rId6" Type="http://schemas.openxmlformats.org/officeDocument/2006/relationships/hyperlink" Target="http://www.harbinger.net/" TargetMode="External"/><Relationship Id="rId7" Type="http://schemas.openxmlformats.org/officeDocument/2006/relationships/hyperlink" Target="http://www.digitize.net/" TargetMode="External"/></Relationships>
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4.png"/></Relationships>
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/Relationships>
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5.jpg"/></Relationships>
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/Relationships>
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/Relationships>
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9144000" cy="4358005"/>
            <a:chOff x="0" y="1"/>
            <a:chExt cx="9144000" cy="4358005"/>
          </a:xfrm>
        </p:grpSpPr>
        <p:sp>
          <p:nvSpPr>
            <p:cNvPr id="3" name="object 3"/>
            <p:cNvSpPr/>
            <p:nvPr/>
          </p:nvSpPr>
          <p:spPr>
            <a:xfrm>
              <a:off x="0" y="3643313"/>
              <a:ext cx="9144000" cy="714375"/>
            </a:xfrm>
            <a:custGeom>
              <a:avLst/>
              <a:gdLst/>
              <a:ahLst/>
              <a:cxnLst/>
              <a:rect l="l" t="t" r="r" b="b"/>
              <a:pathLst>
                <a:path w="9144000" h="714375">
                  <a:moveTo>
                    <a:pt x="0" y="714380"/>
                  </a:moveTo>
                  <a:lnTo>
                    <a:pt x="9143998" y="714380"/>
                  </a:lnTo>
                  <a:lnTo>
                    <a:pt x="9143998" y="0"/>
                  </a:lnTo>
                  <a:lnTo>
                    <a:pt x="0" y="0"/>
                  </a:lnTo>
                  <a:lnTo>
                    <a:pt x="0" y="714380"/>
                  </a:lnTo>
                  <a:close/>
                </a:path>
              </a:pathLst>
            </a:custGeom>
            <a:solidFill>
              <a:srgbClr val="1D487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1"/>
              <a:ext cx="9144000" cy="3643629"/>
            </a:xfrm>
            <a:custGeom>
              <a:avLst/>
              <a:gdLst/>
              <a:ahLst/>
              <a:cxnLst/>
              <a:rect l="l" t="t" r="r" b="b"/>
              <a:pathLst>
                <a:path w="9144000" h="3643629">
                  <a:moveTo>
                    <a:pt x="9143998" y="0"/>
                  </a:moveTo>
                  <a:lnTo>
                    <a:pt x="0" y="0"/>
                  </a:lnTo>
                  <a:lnTo>
                    <a:pt x="0" y="3643312"/>
                  </a:lnTo>
                  <a:lnTo>
                    <a:pt x="9143998" y="3643312"/>
                  </a:lnTo>
                  <a:lnTo>
                    <a:pt x="9143998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72197" y="428604"/>
              <a:ext cx="1373273" cy="103189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72395" y="428604"/>
              <a:ext cx="1373273" cy="102995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72395" y="1571612"/>
              <a:ext cx="1375213" cy="102995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262929" y="4437619"/>
            <a:ext cx="2623820" cy="77152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algn="ctr" marL="12065" marR="5080" indent="-635">
              <a:lnSpc>
                <a:spcPct val="117100"/>
              </a:lnSpc>
              <a:spcBef>
                <a:spcPts val="65"/>
              </a:spcBef>
            </a:pPr>
            <a:r>
              <a:rPr dirty="0" sz="1400" b="1">
                <a:solidFill>
                  <a:srgbClr val="7F7F7F"/>
                </a:solidFill>
                <a:latin typeface="Gill Sans MT"/>
                <a:cs typeface="Gill Sans MT"/>
              </a:rPr>
              <a:t>Realiz</a:t>
            </a:r>
            <a:r>
              <a:rPr dirty="0" sz="1400" spc="-5" b="1">
                <a:solidFill>
                  <a:srgbClr val="7F7F7F"/>
                </a:solidFill>
                <a:latin typeface="Gill Sans MT"/>
                <a:cs typeface="Gill Sans MT"/>
              </a:rPr>
              <a:t>a</a:t>
            </a:r>
            <a:r>
              <a:rPr dirty="0" sz="1400" b="1">
                <a:solidFill>
                  <a:srgbClr val="7F7F7F"/>
                </a:solidFill>
                <a:latin typeface="Gill Sans MT"/>
                <a:cs typeface="Gill Sans MT"/>
              </a:rPr>
              <a:t>do por</a:t>
            </a:r>
            <a:r>
              <a:rPr dirty="0" sz="1400" spc="-145" b="1">
                <a:solidFill>
                  <a:srgbClr val="7F7F7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7F7F7F"/>
                </a:solidFill>
                <a:latin typeface="Gill Sans MT"/>
                <a:cs typeface="Gill Sans MT"/>
              </a:rPr>
              <a:t>An</a:t>
            </a:r>
            <a:r>
              <a:rPr dirty="0" sz="1400" spc="-5" b="1">
                <a:solidFill>
                  <a:srgbClr val="7F7F7F"/>
                </a:solidFill>
                <a:latin typeface="Gill Sans MT"/>
                <a:cs typeface="Gill Sans MT"/>
              </a:rPr>
              <a:t>to</a:t>
            </a:r>
            <a:r>
              <a:rPr dirty="0" sz="1400" b="1">
                <a:solidFill>
                  <a:srgbClr val="7F7F7F"/>
                </a:solidFill>
                <a:latin typeface="Gill Sans MT"/>
                <a:cs typeface="Gill Sans MT"/>
              </a:rPr>
              <a:t>nio Igl</a:t>
            </a:r>
            <a:r>
              <a:rPr dirty="0" sz="1400" spc="-5" b="1">
                <a:solidFill>
                  <a:srgbClr val="7F7F7F"/>
                </a:solidFill>
                <a:latin typeface="Gill Sans MT"/>
                <a:cs typeface="Gill Sans MT"/>
              </a:rPr>
              <a:t>e</a:t>
            </a:r>
            <a:r>
              <a:rPr dirty="0" sz="1400" b="1">
                <a:solidFill>
                  <a:srgbClr val="7F7F7F"/>
                </a:solidFill>
                <a:latin typeface="Gill Sans MT"/>
                <a:cs typeface="Gill Sans MT"/>
              </a:rPr>
              <a:t>si</a:t>
            </a:r>
            <a:r>
              <a:rPr dirty="0" sz="1400" spc="-5" b="1">
                <a:solidFill>
                  <a:srgbClr val="7F7F7F"/>
                </a:solidFill>
                <a:latin typeface="Gill Sans MT"/>
                <a:cs typeface="Gill Sans MT"/>
              </a:rPr>
              <a:t>a</a:t>
            </a:r>
            <a:r>
              <a:rPr dirty="0" sz="1400" b="1">
                <a:solidFill>
                  <a:srgbClr val="7F7F7F"/>
                </a:solidFill>
                <a:latin typeface="Gill Sans MT"/>
                <a:cs typeface="Gill Sans MT"/>
              </a:rPr>
              <a:t>s  </a:t>
            </a:r>
            <a:r>
              <a:rPr dirty="0" u="sng" sz="1400" b="1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Gill Sans MT"/>
                <a:cs typeface="Gill Sans MT"/>
                <a:hlinkClick r:id="rId5"/>
              </a:rPr>
              <a:t>ww</a:t>
            </a:r>
            <a:r>
              <a:rPr dirty="0" u="sng" sz="1400" spc="-85" b="1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Gill Sans MT"/>
                <a:cs typeface="Gill Sans MT"/>
                <a:hlinkClick r:id="rId5"/>
              </a:rPr>
              <a:t>w</a:t>
            </a:r>
            <a:r>
              <a:rPr dirty="0" u="sng" sz="1400" b="1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Gill Sans MT"/>
                <a:cs typeface="Gill Sans MT"/>
                <a:hlinkClick r:id="rId5"/>
              </a:rPr>
              <a:t>.l</a:t>
            </a:r>
            <a:r>
              <a:rPr dirty="0" u="sng" sz="1400" spc="-25" b="1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Gill Sans MT"/>
                <a:cs typeface="Gill Sans MT"/>
                <a:hlinkClick r:id="rId5"/>
              </a:rPr>
              <a:t>o</a:t>
            </a:r>
            <a:r>
              <a:rPr dirty="0" u="sng" sz="1400" b="1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Gill Sans MT"/>
                <a:cs typeface="Gill Sans MT"/>
                <a:hlinkClick r:id="rId5"/>
              </a:rPr>
              <a:t>gi</a:t>
            </a:r>
            <a:r>
              <a:rPr dirty="0" u="sng" sz="1400" spc="-5" b="1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Gill Sans MT"/>
                <a:cs typeface="Gill Sans MT"/>
                <a:hlinkClick r:id="rId5"/>
              </a:rPr>
              <a:t>s</a:t>
            </a:r>
            <a:r>
              <a:rPr dirty="0" u="sng" sz="1400" spc="-50" b="1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Gill Sans MT"/>
                <a:cs typeface="Gill Sans MT"/>
                <a:hlinkClick r:id="rId5"/>
              </a:rPr>
              <a:t>p</a:t>
            </a:r>
            <a:r>
              <a:rPr dirty="0" u="sng" sz="1400" b="1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Gill Sans MT"/>
                <a:cs typeface="Gill Sans MT"/>
                <a:hlinkClick r:id="rId5"/>
              </a:rPr>
              <a:t>ym</a:t>
            </a:r>
            <a:r>
              <a:rPr dirty="0" u="sng" sz="1400" spc="25" b="1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Gill Sans MT"/>
                <a:cs typeface="Gill Sans MT"/>
                <a:hlinkClick r:id="rId5"/>
              </a:rPr>
              <a:t>e</a:t>
            </a:r>
            <a:r>
              <a:rPr dirty="0" u="sng" sz="1400" b="1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Gill Sans MT"/>
                <a:cs typeface="Gill Sans MT"/>
                <a:hlinkClick r:id="rId5"/>
              </a:rPr>
              <a:t>.</a:t>
            </a:r>
            <a:r>
              <a:rPr dirty="0" u="sng" sz="1400" spc="-30" b="1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Gill Sans MT"/>
                <a:cs typeface="Gill Sans MT"/>
                <a:hlinkClick r:id="rId5"/>
              </a:rPr>
              <a:t>w</a:t>
            </a:r>
            <a:r>
              <a:rPr dirty="0" u="sng" sz="1400" spc="-5" b="1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Gill Sans MT"/>
                <a:cs typeface="Gill Sans MT"/>
                <a:hlinkClick r:id="rId5"/>
              </a:rPr>
              <a:t>o</a:t>
            </a:r>
            <a:r>
              <a:rPr dirty="0" u="sng" sz="1400" spc="-25" b="1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Gill Sans MT"/>
                <a:cs typeface="Gill Sans MT"/>
                <a:hlinkClick r:id="rId5"/>
              </a:rPr>
              <a:t>r</a:t>
            </a:r>
            <a:r>
              <a:rPr dirty="0" u="sng" sz="1400" b="1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Gill Sans MT"/>
                <a:cs typeface="Gill Sans MT"/>
                <a:hlinkClick r:id="rId5"/>
              </a:rPr>
              <a:t>dp</a:t>
            </a:r>
            <a:r>
              <a:rPr dirty="0" u="sng" sz="1400" spc="-30" b="1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Gill Sans MT"/>
                <a:cs typeface="Gill Sans MT"/>
                <a:hlinkClick r:id="rId5"/>
              </a:rPr>
              <a:t>r</a:t>
            </a:r>
            <a:r>
              <a:rPr dirty="0" u="sng" sz="1400" b="1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Gill Sans MT"/>
                <a:cs typeface="Gill Sans MT"/>
                <a:hlinkClick r:id="rId5"/>
              </a:rPr>
              <a:t>ess.com </a:t>
            </a:r>
            <a:r>
              <a:rPr dirty="0" sz="1400" b="1">
                <a:solidFill>
                  <a:srgbClr val="0000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1F497D"/>
                </a:solidFill>
                <a:latin typeface="Gill Sans MT"/>
                <a:cs typeface="Gill Sans MT"/>
              </a:rPr>
              <a:t>667510314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97593" y="3785876"/>
            <a:ext cx="415417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dirty="0" sz="16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GESTIÓN</a:t>
            </a:r>
            <a:r>
              <a:rPr dirty="0" sz="1600" spc="-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1600" spc="-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COMPRAS</a:t>
            </a:r>
            <a:r>
              <a:rPr dirty="0" sz="16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EN</a:t>
            </a:r>
            <a:r>
              <a:rPr dirty="0" sz="1600" spc="-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TIEMPOS</a:t>
            </a:r>
            <a:r>
              <a:rPr dirty="0" sz="1600" spc="-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1600" spc="-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" b="1">
                <a:solidFill>
                  <a:srgbClr val="FFFFFF"/>
                </a:solidFill>
                <a:latin typeface="Calibri"/>
                <a:cs typeface="Calibri"/>
              </a:rPr>
              <a:t>CRISIS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0033" y="6143643"/>
            <a:ext cx="248602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DINÁMICA.-</a:t>
            </a:r>
            <a:r>
              <a:rPr dirty="0" sz="1400" spc="-14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Análisis</a:t>
            </a:r>
            <a:r>
              <a:rPr dirty="0" sz="1400" spc="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de la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situación</a:t>
            </a:r>
            <a:r>
              <a:rPr dirty="0" sz="1400" spc="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del</a:t>
            </a:r>
            <a:r>
              <a:rPr dirty="0" sz="1400" spc="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aprovisionamiento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 en</a:t>
            </a:r>
            <a:r>
              <a:rPr dirty="0" sz="1400" spc="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su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empresa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745729" y="414021"/>
            <a:ext cx="242570" cy="83820"/>
          </a:xfrm>
          <a:prstGeom prst="rect">
            <a:avLst/>
          </a:prstGeom>
        </p:spPr>
        <p:txBody>
          <a:bodyPr wrap="square" lIns="0" tIns="381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¡</a:t>
            </a:r>
            <a:endParaRPr sz="14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53983" y="854057"/>
          <a:ext cx="7939405" cy="50520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7505"/>
                <a:gridCol w="7117715"/>
                <a:gridCol w="455295"/>
              </a:tblGrid>
              <a:tr h="140970">
                <a:tc gridSpan="2">
                  <a:txBody>
                    <a:bodyPr/>
                    <a:lstStyle/>
                    <a:p>
                      <a:pPr marL="3810">
                        <a:lnSpc>
                          <a:spcPts val="1000"/>
                        </a:lnSpc>
                      </a:pPr>
                      <a:r>
                        <a:rPr dirty="0" sz="900" spc="-114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1.-­‐</a:t>
                      </a:r>
                      <a:r>
                        <a:rPr dirty="0" sz="900" spc="-8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Las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especiﬁcaciones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 los materiales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 aprovisionar están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claramente 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deﬁnidas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para el departamento de compras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1325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ts val="98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El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departamento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desconoce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totalmente las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especificaciones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los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materiales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comprar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ts val="98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El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departamento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 compras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no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tiene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conocimiento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técnico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sobre los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materiales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 comprar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ts val="98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El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departamento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compras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tiene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el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conocimiento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técnico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suficiente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sobre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los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materialesa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comprar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813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marR="109855">
                        <a:lnSpc>
                          <a:spcPts val="1000"/>
                        </a:lnSpc>
                        <a:spcBef>
                          <a:spcPts val="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Las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especificaciones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los</a:t>
                      </a:r>
                      <a:r>
                        <a:rPr dirty="0" sz="9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materiales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aprovisionar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están</a:t>
                      </a:r>
                      <a:r>
                        <a:rPr dirty="0" sz="9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claramente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definidas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para</a:t>
                      </a:r>
                      <a:r>
                        <a:rPr dirty="0" sz="9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el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departamento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compras</a:t>
                      </a:r>
                      <a:r>
                        <a:rPr dirty="0" sz="9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pero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no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participa</a:t>
                      </a:r>
                      <a:r>
                        <a:rPr dirty="0" sz="9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activamente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en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el </a:t>
                      </a:r>
                      <a:r>
                        <a:rPr dirty="0" sz="900" spc="-1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proceso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diseño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ts val="98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El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departamento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compras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participa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en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la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elaboración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especificaciones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material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junto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con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el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Departamento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Técnico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o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Proyectos.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 gridSpan="2">
                  <a:txBody>
                    <a:bodyPr/>
                    <a:lstStyle/>
                    <a:p>
                      <a:pPr marL="3810">
                        <a:lnSpc>
                          <a:spcPts val="1000"/>
                        </a:lnSpc>
                      </a:pP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2.-­‐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Búsqueda de proveedores: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enen 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sist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emas de búsqueda de proveedores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1325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ts val="98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No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realiza ningún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tipo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sistema para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la búsqueda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proveedores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ts val="98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Se dispone de catálogos on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-­‐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line de sus necesidades de compra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ts val="98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Uso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buscadores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especializados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ts val="98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Directorios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industriales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ts val="985"/>
                        </a:lnSpc>
                      </a:pPr>
                      <a:r>
                        <a:rPr dirty="0" sz="900" spc="-5">
                          <a:latin typeface="Calibri"/>
                          <a:cs typeface="Calibri"/>
                        </a:rPr>
                        <a:t>Información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comunidades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electrónicas,</a:t>
                      </a:r>
                      <a:r>
                        <a:rPr dirty="0" sz="9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Marketplaces,…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8130">
                <a:tc gridSpan="2">
                  <a:txBody>
                    <a:bodyPr/>
                    <a:lstStyle/>
                    <a:p>
                      <a:pPr marL="3810" marR="200025">
                        <a:lnSpc>
                          <a:spcPts val="1000"/>
                        </a:lnSpc>
                        <a:spcBef>
                          <a:spcPts val="20"/>
                        </a:spcBef>
                      </a:pPr>
                      <a:r>
                        <a:rPr dirty="0" sz="900" spc="-114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3.-­‐</a:t>
                      </a:r>
                      <a:r>
                        <a:rPr dirty="0" sz="900" spc="-8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Comunidades comerciales: Se</a:t>
                      </a:r>
                      <a:r>
                        <a:rPr dirty="0" sz="9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participa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en</a:t>
                      </a:r>
                      <a:r>
                        <a:rPr dirty="0" sz="9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comunidades para</a:t>
                      </a:r>
                      <a:r>
                        <a:rPr dirty="0" sz="9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 reducción</a:t>
                      </a:r>
                      <a:r>
                        <a:rPr dirty="0" sz="9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del precio</a:t>
                      </a:r>
                      <a:r>
                        <a:rPr dirty="0" sz="9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 compra.</a:t>
                      </a:r>
                      <a:r>
                        <a:rPr dirty="0" sz="9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Centrales de</a:t>
                      </a:r>
                      <a:r>
                        <a:rPr dirty="0" sz="9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Compra/Transporte 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compartido/market </a:t>
                      </a:r>
                      <a:r>
                        <a:rPr dirty="0" sz="900" spc="-19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places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1325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ts val="98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No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se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participa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en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ninguna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comunidad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comercial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ts val="98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Se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ha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analizado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participar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en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alguna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comunidad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en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el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futuro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ts val="98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Se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participa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en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alguna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comunidad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ts val="98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Se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participa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en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varias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comunidades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ts val="98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Se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participa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en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muchas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comunidades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 gridSpan="2">
                  <a:txBody>
                    <a:bodyPr/>
                    <a:lstStyle/>
                    <a:p>
                      <a:pPr marL="3810">
                        <a:lnSpc>
                          <a:spcPts val="1000"/>
                        </a:lnSpc>
                      </a:pPr>
                      <a:r>
                        <a:rPr dirty="0" sz="900" spc="-114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4.-­‐</a:t>
                      </a:r>
                      <a:r>
                        <a:rPr dirty="0" sz="900" spc="-8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Selección de</a:t>
                      </a:r>
                      <a:r>
                        <a:rPr dirty="0" sz="9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proveedores: Los criterios</a:t>
                      </a:r>
                      <a:r>
                        <a:rPr dirty="0" sz="9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selección</a:t>
                      </a:r>
                      <a:r>
                        <a:rPr dirty="0" sz="9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proveedores y</a:t>
                      </a:r>
                      <a:r>
                        <a:rPr dirty="0" sz="9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su peso 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especíﬁco</a:t>
                      </a:r>
                      <a:r>
                        <a:rPr dirty="0" sz="9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están claramente</a:t>
                      </a:r>
                      <a:r>
                        <a:rPr dirty="0" sz="9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deﬁnidos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(coste, plazo,</a:t>
                      </a:r>
                      <a:r>
                        <a:rPr dirty="0" sz="9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calidad,servicios…)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1325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ts val="98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No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se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utiliza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ningún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indicador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ts val="98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Se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usa algún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tipo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de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indicador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para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la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evaluación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 proveedores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ts val="98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Se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usan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indicadores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globales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para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evaluar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los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proveedores (indicadores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calidad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y servicio)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pero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no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se usan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la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manera adecuada.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ts val="98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Se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usan indicadores globales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para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evaluar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 los proveedores y se estudian los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factores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por los que no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se cumplen los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objetivos.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813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marR="259079">
                        <a:lnSpc>
                          <a:spcPts val="1000"/>
                        </a:lnSpc>
                        <a:spcBef>
                          <a:spcPts val="5"/>
                        </a:spcBef>
                      </a:pPr>
                      <a:r>
                        <a:rPr dirty="0" sz="900" spc="-5">
                          <a:latin typeface="Calibri"/>
                          <a:cs typeface="Calibri"/>
                        </a:rPr>
                        <a:t>Evaluación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proveedores,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estudios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mercado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proveedores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en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función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factores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clave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suministro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(calidad,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fiabilidad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entregas,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plazos, </a:t>
                      </a:r>
                      <a:r>
                        <a:rPr dirty="0" sz="900" spc="-1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tecnología,…)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8130">
                <a:tc gridSpan="2">
                  <a:txBody>
                    <a:bodyPr/>
                    <a:lstStyle/>
                    <a:p>
                      <a:pPr marL="3810" marR="36195">
                        <a:lnSpc>
                          <a:spcPts val="1000"/>
                        </a:lnSpc>
                        <a:spcBef>
                          <a:spcPts val="20"/>
                        </a:spcBef>
                      </a:pP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5.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-­‐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¿Se establecen acuerdos logís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cos con los proveedores?(Acuerdos sobre el grado de servicio que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enen que proporcionar los proveedores, se recogen las 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acciones</a:t>
                      </a:r>
                      <a:r>
                        <a:rPr dirty="0" sz="9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 realizar en caso de incumplimiento y 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realiza un 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seguimiento).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1325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ts val="98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No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existe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ningún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tipo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de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acuerdo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sobre el grado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 servicio a proporcionar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ni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acciones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a realizar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ts val="985"/>
                        </a:lnSpc>
                      </a:pPr>
                      <a:r>
                        <a:rPr dirty="0" sz="900" spc="-5">
                          <a:latin typeface="Calibri"/>
                          <a:cs typeface="Calibri"/>
                        </a:rPr>
                        <a:t>Existen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acuerdos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sobre el grado de servicio pero no se recogen las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acciones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a llevar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cabo en caso de incumplimiento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ts val="985"/>
                        </a:lnSpc>
                      </a:pPr>
                      <a:r>
                        <a:rPr dirty="0" sz="900" spc="-5">
                          <a:latin typeface="Calibri"/>
                          <a:cs typeface="Calibri"/>
                        </a:rPr>
                        <a:t>Existen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acuerdos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sobre el grado de servicio y se recogen las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acciones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a llevar</a:t>
                      </a:r>
                      <a:r>
                        <a:rPr dirty="0" sz="900" spc="19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cabo en caso de incumplimiento pero no se realiza un seguimiento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813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marR="336550">
                        <a:lnSpc>
                          <a:spcPts val="1000"/>
                        </a:lnSpc>
                        <a:spcBef>
                          <a:spcPts val="5"/>
                        </a:spcBef>
                      </a:pPr>
                      <a:r>
                        <a:rPr dirty="0" sz="900" spc="-5">
                          <a:latin typeface="Calibri"/>
                          <a:cs typeface="Calibri"/>
                        </a:rPr>
                        <a:t>Existen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acuerdos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sobre el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grado de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servicio,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se recogen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las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acciones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llevar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cabo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en caso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 incumplimiento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y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existen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acuerdos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documentados de </a:t>
                      </a:r>
                      <a:r>
                        <a:rPr dirty="0" sz="900" spc="-18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seguimiento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y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reclamación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de pedidos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813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marR="103505">
                        <a:lnSpc>
                          <a:spcPts val="1000"/>
                        </a:lnSpc>
                        <a:spcBef>
                          <a:spcPts val="5"/>
                        </a:spcBef>
                      </a:pPr>
                      <a:r>
                        <a:rPr dirty="0" sz="900" spc="-5">
                          <a:latin typeface="Calibri"/>
                          <a:cs typeface="Calibri"/>
                        </a:rPr>
                        <a:t>Evaluación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proveedores,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determinación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del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cumplimiento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las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obligaciones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y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su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adecuación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al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servicio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/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Existe un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sistema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seguimiento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cada </a:t>
                      </a:r>
                      <a:r>
                        <a:rPr dirty="0" sz="900" spc="-19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pieza/lote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enviado por el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proveedor/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Penalización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por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adelantos/retrasos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/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Descalificación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total de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proveedores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63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Tipos</a:t>
            </a:r>
            <a:r>
              <a:rPr dirty="0" sz="1400" spc="-1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de</a:t>
            </a:r>
            <a:r>
              <a:rPr dirty="0" sz="1400" spc="-1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compra</a:t>
            </a:r>
            <a:r>
              <a:rPr dirty="0" sz="1400" spc="-1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en</a:t>
            </a:r>
            <a:r>
              <a:rPr dirty="0" sz="1400" spc="-1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la</a:t>
            </a:r>
            <a:r>
              <a:rPr dirty="0" sz="1400" spc="-2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empresa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1122557"/>
            <a:ext cx="118533" cy="1185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20139" y="942294"/>
            <a:ext cx="7188200" cy="3698875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algn="just" marL="12700" marR="5080" indent="6350">
              <a:lnSpc>
                <a:spcPct val="145100"/>
              </a:lnSpc>
              <a:spcBef>
                <a:spcPts val="195"/>
              </a:spcBef>
            </a:pPr>
            <a:r>
              <a:rPr dirty="0" sz="1400" spc="-5" b="1">
                <a:latin typeface="Gill Sans MT"/>
                <a:cs typeface="Gill Sans MT"/>
              </a:rPr>
              <a:t>Materiales</a:t>
            </a:r>
            <a:r>
              <a:rPr dirty="0" sz="1400" spc="45" b="1">
                <a:latin typeface="Gill Sans MT"/>
                <a:cs typeface="Gill Sans MT"/>
              </a:rPr>
              <a:t> </a:t>
            </a:r>
            <a:r>
              <a:rPr dirty="0" sz="1400" spc="-10" b="1">
                <a:latin typeface="Gill Sans MT"/>
                <a:cs typeface="Gill Sans MT"/>
              </a:rPr>
              <a:t>Productivos</a:t>
            </a:r>
            <a:r>
              <a:rPr dirty="0" sz="1400" spc="50" b="1">
                <a:latin typeface="Gill Sans MT"/>
                <a:cs typeface="Gill Sans MT"/>
              </a:rPr>
              <a:t> </a:t>
            </a:r>
            <a:r>
              <a:rPr dirty="0" sz="1400" b="1">
                <a:latin typeface="Gill Sans MT"/>
                <a:cs typeface="Gill Sans MT"/>
              </a:rPr>
              <a:t>o</a:t>
            </a:r>
            <a:r>
              <a:rPr dirty="0" sz="1400" spc="45" b="1">
                <a:latin typeface="Gill Sans MT"/>
                <a:cs typeface="Gill Sans MT"/>
              </a:rPr>
              <a:t> </a:t>
            </a:r>
            <a:r>
              <a:rPr dirty="0" sz="1400" spc="-5" b="1">
                <a:latin typeface="Gill Sans MT"/>
                <a:cs typeface="Gill Sans MT"/>
              </a:rPr>
              <a:t>Estratégicos</a:t>
            </a:r>
            <a:r>
              <a:rPr dirty="0" sz="1100" spc="-5">
                <a:latin typeface="Gill Sans MT"/>
                <a:cs typeface="Gill Sans MT"/>
              </a:rPr>
              <a:t>:</a:t>
            </a:r>
            <a:r>
              <a:rPr dirty="0" sz="1100" spc="-75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Materias</a:t>
            </a:r>
            <a:r>
              <a:rPr dirty="0" sz="1100" spc="35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primas</a:t>
            </a:r>
            <a:r>
              <a:rPr dirty="0" sz="1100" spc="40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y</a:t>
            </a:r>
            <a:r>
              <a:rPr dirty="0" sz="1100" spc="35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componentes</a:t>
            </a:r>
            <a:r>
              <a:rPr dirty="0" sz="1100" spc="35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que</a:t>
            </a:r>
            <a:r>
              <a:rPr dirty="0" sz="1100" spc="35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van</a:t>
            </a:r>
            <a:r>
              <a:rPr dirty="0" sz="1100" spc="40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directamente</a:t>
            </a:r>
            <a:r>
              <a:rPr dirty="0" sz="1100" spc="35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a</a:t>
            </a:r>
            <a:r>
              <a:rPr dirty="0" sz="1100" spc="35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un</a:t>
            </a:r>
            <a:r>
              <a:rPr dirty="0" sz="1100" spc="40">
                <a:latin typeface="Gill Sans MT"/>
                <a:cs typeface="Gill Sans MT"/>
              </a:rPr>
              <a:t> </a:t>
            </a:r>
            <a:r>
              <a:rPr dirty="0" sz="1100" spc="-10">
                <a:latin typeface="Gill Sans MT"/>
                <a:cs typeface="Gill Sans MT"/>
              </a:rPr>
              <a:t>producto, </a:t>
            </a:r>
            <a:r>
              <a:rPr dirty="0" sz="1100" spc="-295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a</a:t>
            </a:r>
            <a:r>
              <a:rPr dirty="0" sz="1100" spc="5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un</a:t>
            </a:r>
            <a:r>
              <a:rPr dirty="0" sz="1100" spc="5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proceso</a:t>
            </a:r>
            <a:r>
              <a:rPr dirty="0" sz="1100">
                <a:latin typeface="Gill Sans MT"/>
                <a:cs typeface="Gill Sans MT"/>
              </a:rPr>
              <a:t> o</a:t>
            </a:r>
            <a:r>
              <a:rPr dirty="0" sz="1100" spc="5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directamente</a:t>
            </a:r>
            <a:r>
              <a:rPr dirty="0" sz="1100">
                <a:latin typeface="Gill Sans MT"/>
                <a:cs typeface="Gill Sans MT"/>
              </a:rPr>
              <a:t> a</a:t>
            </a:r>
            <a:r>
              <a:rPr dirty="0" sz="1100" spc="5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la</a:t>
            </a:r>
            <a:r>
              <a:rPr dirty="0" sz="1100" spc="5">
                <a:latin typeface="Gill Sans MT"/>
                <a:cs typeface="Gill Sans MT"/>
              </a:rPr>
              <a:t> </a:t>
            </a:r>
            <a:r>
              <a:rPr dirty="0" sz="1100" spc="-10">
                <a:latin typeface="Gill Sans MT"/>
                <a:cs typeface="Gill Sans MT"/>
              </a:rPr>
              <a:t>re-venta, </a:t>
            </a:r>
            <a:r>
              <a:rPr dirty="0" sz="1100">
                <a:latin typeface="Gill Sans MT"/>
                <a:cs typeface="Gill Sans MT"/>
              </a:rPr>
              <a:t>son</a:t>
            </a:r>
            <a:r>
              <a:rPr dirty="0" sz="1100" spc="5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propios</a:t>
            </a:r>
            <a:r>
              <a:rPr dirty="0" sz="1100">
                <a:latin typeface="Gill Sans MT"/>
                <a:cs typeface="Gill Sans MT"/>
              </a:rPr>
              <a:t> de</a:t>
            </a:r>
            <a:r>
              <a:rPr dirty="0" sz="1100" spc="5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cada</a:t>
            </a:r>
            <a:r>
              <a:rPr dirty="0" sz="1100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industria, provienen</a:t>
            </a:r>
            <a:r>
              <a:rPr dirty="0" sz="1100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usualmente</a:t>
            </a:r>
            <a:r>
              <a:rPr dirty="0" sz="1100">
                <a:latin typeface="Gill Sans MT"/>
                <a:cs typeface="Gill Sans MT"/>
              </a:rPr>
              <a:t> de</a:t>
            </a:r>
            <a:r>
              <a:rPr dirty="0" sz="1100" spc="5">
                <a:latin typeface="Gill Sans MT"/>
                <a:cs typeface="Gill Sans MT"/>
              </a:rPr>
              <a:t> </a:t>
            </a:r>
            <a:r>
              <a:rPr dirty="0" sz="1100" spc="-10">
                <a:latin typeface="Gill Sans MT"/>
                <a:cs typeface="Gill Sans MT"/>
              </a:rPr>
              <a:t>proveedores</a:t>
            </a:r>
            <a:r>
              <a:rPr dirty="0" sz="1100" spc="-5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y </a:t>
            </a:r>
            <a:r>
              <a:rPr dirty="0" sz="1100" spc="5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distribuidores específicos </a:t>
            </a:r>
            <a:r>
              <a:rPr dirty="0" sz="1100">
                <a:latin typeface="Gill Sans MT"/>
                <a:cs typeface="Gill Sans MT"/>
              </a:rPr>
              <a:t>o </a:t>
            </a:r>
            <a:r>
              <a:rPr dirty="0" sz="1100" spc="-5">
                <a:latin typeface="Gill Sans MT"/>
                <a:cs typeface="Gill Sans MT"/>
              </a:rPr>
              <a:t>verticales, </a:t>
            </a:r>
            <a:r>
              <a:rPr dirty="0" sz="1100">
                <a:latin typeface="Gill Sans MT"/>
                <a:cs typeface="Gill Sans MT"/>
              </a:rPr>
              <a:t>y </a:t>
            </a:r>
            <a:r>
              <a:rPr dirty="0" sz="1100" spc="-10">
                <a:latin typeface="Gill Sans MT"/>
                <a:cs typeface="Gill Sans MT"/>
              </a:rPr>
              <a:t>requieren </a:t>
            </a:r>
            <a:r>
              <a:rPr dirty="0" sz="1100">
                <a:latin typeface="Gill Sans MT"/>
                <a:cs typeface="Gill Sans MT"/>
              </a:rPr>
              <a:t>logística </a:t>
            </a:r>
            <a:r>
              <a:rPr dirty="0" sz="1100" spc="-5">
                <a:latin typeface="Gill Sans MT"/>
                <a:cs typeface="Gill Sans MT"/>
              </a:rPr>
              <a:t>especializada </a:t>
            </a:r>
            <a:r>
              <a:rPr dirty="0" sz="1100">
                <a:latin typeface="Gill Sans MT"/>
                <a:cs typeface="Gill Sans MT"/>
              </a:rPr>
              <a:t>y </a:t>
            </a:r>
            <a:r>
              <a:rPr dirty="0" sz="1100" spc="-5">
                <a:latin typeface="Gill Sans MT"/>
                <a:cs typeface="Gill Sans MT"/>
              </a:rPr>
              <a:t>mecanismos </a:t>
            </a:r>
            <a:r>
              <a:rPr dirty="0" sz="1100">
                <a:latin typeface="Gill Sans MT"/>
                <a:cs typeface="Gill Sans MT"/>
              </a:rPr>
              <a:t>de ejecución: </a:t>
            </a:r>
            <a:r>
              <a:rPr dirty="0" sz="1100" spc="-5">
                <a:latin typeface="Gill Sans MT"/>
                <a:cs typeface="Gill Sans MT"/>
              </a:rPr>
              <a:t>papel, resinas plásticas, </a:t>
            </a:r>
            <a:r>
              <a:rPr dirty="0" sz="1100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equipos</a:t>
            </a:r>
            <a:r>
              <a:rPr dirty="0" sz="1100">
                <a:latin typeface="Gill Sans MT"/>
                <a:cs typeface="Gill Sans MT"/>
              </a:rPr>
              <a:t> de </a:t>
            </a:r>
            <a:r>
              <a:rPr dirty="0" sz="1100" spc="-5">
                <a:latin typeface="Gill Sans MT"/>
                <a:cs typeface="Gill Sans MT"/>
              </a:rPr>
              <a:t>conversión,</a:t>
            </a:r>
            <a:r>
              <a:rPr dirty="0" sz="1100" spc="-110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equipos</a:t>
            </a:r>
            <a:r>
              <a:rPr dirty="0" sz="1100" spc="5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de empaque,</a:t>
            </a:r>
            <a:r>
              <a:rPr dirty="0" sz="1100" spc="-114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etiquetas,</a:t>
            </a:r>
            <a:r>
              <a:rPr dirty="0" sz="1100" spc="-110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botellas,</a:t>
            </a:r>
            <a:r>
              <a:rPr dirty="0" sz="1100" spc="-114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planchas</a:t>
            </a:r>
            <a:r>
              <a:rPr dirty="0" sz="1100">
                <a:latin typeface="Gill Sans MT"/>
                <a:cs typeface="Gill Sans MT"/>
              </a:rPr>
              <a:t> de </a:t>
            </a:r>
            <a:r>
              <a:rPr dirty="0" sz="1100" spc="-5">
                <a:latin typeface="Gill Sans MT"/>
                <a:cs typeface="Gill Sans MT"/>
              </a:rPr>
              <a:t>metal,</a:t>
            </a:r>
            <a:r>
              <a:rPr dirty="0" sz="1100" spc="-110">
                <a:latin typeface="Gill Sans MT"/>
                <a:cs typeface="Gill Sans MT"/>
              </a:rPr>
              <a:t> </a:t>
            </a:r>
            <a:r>
              <a:rPr dirty="0" sz="1100" spc="5">
                <a:latin typeface="Gill Sans MT"/>
                <a:cs typeface="Gill Sans MT"/>
              </a:rPr>
              <a:t>etc.</a:t>
            </a:r>
            <a:endParaRPr sz="1100">
              <a:latin typeface="Gill Sans MT"/>
              <a:cs typeface="Gill Sans MT"/>
            </a:endParaRPr>
          </a:p>
          <a:p>
            <a:pPr algn="just" marL="12700" marR="5080" indent="6350">
              <a:lnSpc>
                <a:spcPct val="146400"/>
              </a:lnSpc>
              <a:spcBef>
                <a:spcPts val="385"/>
              </a:spcBef>
            </a:pPr>
            <a:r>
              <a:rPr dirty="0" sz="1400" spc="-5" b="1">
                <a:latin typeface="Gill Sans MT"/>
                <a:cs typeface="Gill Sans MT"/>
              </a:rPr>
              <a:t>Materiales Operativos, No </a:t>
            </a:r>
            <a:r>
              <a:rPr dirty="0" sz="1400" spc="-10" b="1">
                <a:latin typeface="Gill Sans MT"/>
                <a:cs typeface="Gill Sans MT"/>
              </a:rPr>
              <a:t>Productivos </a:t>
            </a:r>
            <a:r>
              <a:rPr dirty="0" sz="1400" b="1">
                <a:latin typeface="Gill Sans MT"/>
                <a:cs typeface="Gill Sans MT"/>
              </a:rPr>
              <a:t>o </a:t>
            </a:r>
            <a:r>
              <a:rPr dirty="0" sz="1400" spc="-5" b="1">
                <a:latin typeface="Gill Sans MT"/>
                <a:cs typeface="Gill Sans MT"/>
              </a:rPr>
              <a:t>No Estratégicos</a:t>
            </a:r>
            <a:r>
              <a:rPr dirty="0" sz="1100" spc="-5">
                <a:latin typeface="Gill Sans MT"/>
                <a:cs typeface="Gill Sans MT"/>
              </a:rPr>
              <a:t>:</a:t>
            </a:r>
            <a:r>
              <a:rPr dirty="0" sz="1100" spc="295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No son partes de </a:t>
            </a:r>
            <a:r>
              <a:rPr dirty="0" sz="1100" spc="-5">
                <a:latin typeface="Gill Sans MT"/>
                <a:cs typeface="Gill Sans MT"/>
              </a:rPr>
              <a:t>productos terminados </a:t>
            </a:r>
            <a:r>
              <a:rPr dirty="0" sz="1100">
                <a:latin typeface="Gill Sans MT"/>
                <a:cs typeface="Gill Sans MT"/>
              </a:rPr>
              <a:t> y se les </a:t>
            </a:r>
            <a:r>
              <a:rPr dirty="0" sz="1100" spc="-5">
                <a:latin typeface="Gill Sans MT"/>
                <a:cs typeface="Gill Sans MT"/>
              </a:rPr>
              <a:t>denomina </a:t>
            </a:r>
            <a:r>
              <a:rPr dirty="0" sz="1100">
                <a:latin typeface="Gill Sans MT"/>
                <a:cs typeface="Gill Sans MT"/>
              </a:rPr>
              <a:t>bienes de </a:t>
            </a:r>
            <a:r>
              <a:rPr dirty="0" sz="1100" spc="-5">
                <a:latin typeface="Gill Sans MT"/>
                <a:cs typeface="Gill Sans MT"/>
              </a:rPr>
              <a:t>Mantenimiento, Reparación </a:t>
            </a:r>
            <a:r>
              <a:rPr dirty="0" sz="1100">
                <a:latin typeface="Gill Sans MT"/>
                <a:cs typeface="Gill Sans MT"/>
              </a:rPr>
              <a:t>y </a:t>
            </a:r>
            <a:r>
              <a:rPr dirty="0" sz="1100" spc="-5">
                <a:latin typeface="Gill Sans MT"/>
                <a:cs typeface="Gill Sans MT"/>
              </a:rPr>
              <a:t>Operación </a:t>
            </a:r>
            <a:r>
              <a:rPr dirty="0" sz="1100" spc="-15">
                <a:latin typeface="Gill Sans MT"/>
                <a:cs typeface="Gill Sans MT"/>
              </a:rPr>
              <a:t>(MRO), </a:t>
            </a:r>
            <a:r>
              <a:rPr dirty="0" sz="1100">
                <a:latin typeface="Gill Sans MT"/>
                <a:cs typeface="Gill Sans MT"/>
              </a:rPr>
              <a:t>que no son </a:t>
            </a:r>
            <a:r>
              <a:rPr dirty="0" sz="1100" spc="-5">
                <a:latin typeface="Gill Sans MT"/>
                <a:cs typeface="Gill Sans MT"/>
              </a:rPr>
              <a:t>específicos </a:t>
            </a:r>
            <a:r>
              <a:rPr dirty="0" sz="1100">
                <a:latin typeface="Gill Sans MT"/>
                <a:cs typeface="Gill Sans MT"/>
              </a:rPr>
              <a:t>de una </a:t>
            </a:r>
            <a:r>
              <a:rPr dirty="0" sz="1100" spc="-5">
                <a:latin typeface="Gill Sans MT"/>
                <a:cs typeface="Gill Sans MT"/>
              </a:rPr>
              <a:t>industria </a:t>
            </a:r>
            <a:r>
              <a:rPr dirty="0" sz="1100">
                <a:latin typeface="Gill Sans MT"/>
                <a:cs typeface="Gill Sans MT"/>
              </a:rPr>
              <a:t>en </a:t>
            </a:r>
            <a:r>
              <a:rPr dirty="0" sz="1100" spc="5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particular y </a:t>
            </a:r>
            <a:r>
              <a:rPr dirty="0" sz="1100" spc="-5">
                <a:latin typeface="Gill Sans MT"/>
                <a:cs typeface="Gill Sans MT"/>
              </a:rPr>
              <a:t>con frecuencia </a:t>
            </a:r>
            <a:r>
              <a:rPr dirty="0" sz="1100">
                <a:latin typeface="Gill Sans MT"/>
                <a:cs typeface="Gill Sans MT"/>
              </a:rPr>
              <a:t>se </a:t>
            </a:r>
            <a:r>
              <a:rPr dirty="0" sz="1100" spc="-5">
                <a:latin typeface="Gill Sans MT"/>
                <a:cs typeface="Gill Sans MT"/>
              </a:rPr>
              <a:t>compran </a:t>
            </a:r>
            <a:r>
              <a:rPr dirty="0" sz="1100">
                <a:latin typeface="Gill Sans MT"/>
                <a:cs typeface="Gill Sans MT"/>
              </a:rPr>
              <a:t>a </a:t>
            </a:r>
            <a:r>
              <a:rPr dirty="0" sz="1100" spc="-10">
                <a:latin typeface="Gill Sans MT"/>
                <a:cs typeface="Gill Sans MT"/>
              </a:rPr>
              <a:t>proveedores </a:t>
            </a:r>
            <a:r>
              <a:rPr dirty="0" sz="1100" spc="-5">
                <a:latin typeface="Gill Sans MT"/>
                <a:cs typeface="Gill Sans MT"/>
              </a:rPr>
              <a:t>horizontales </a:t>
            </a:r>
            <a:r>
              <a:rPr dirty="0" sz="1100">
                <a:latin typeface="Gill Sans MT"/>
                <a:cs typeface="Gill Sans MT"/>
              </a:rPr>
              <a:t>que sirven a </a:t>
            </a:r>
            <a:r>
              <a:rPr dirty="0" sz="1100" spc="-5">
                <a:latin typeface="Gill Sans MT"/>
                <a:cs typeface="Gill Sans MT"/>
              </a:rPr>
              <a:t>todas </a:t>
            </a:r>
            <a:r>
              <a:rPr dirty="0" sz="1100">
                <a:latin typeface="Gill Sans MT"/>
                <a:cs typeface="Gill Sans MT"/>
              </a:rPr>
              <a:t>las </a:t>
            </a:r>
            <a:r>
              <a:rPr dirty="0" sz="1100" spc="-5">
                <a:latin typeface="Gill Sans MT"/>
                <a:cs typeface="Gill Sans MT"/>
              </a:rPr>
              <a:t>industrias: </a:t>
            </a:r>
            <a:r>
              <a:rPr dirty="0" sz="1100">
                <a:latin typeface="Gill Sans MT"/>
                <a:cs typeface="Gill Sans MT"/>
              </a:rPr>
              <a:t>servicios de limpieza </a:t>
            </a:r>
            <a:r>
              <a:rPr dirty="0" sz="1100" spc="5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industrial,</a:t>
            </a:r>
            <a:r>
              <a:rPr dirty="0" sz="1100" spc="-114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servicios de </a:t>
            </a:r>
            <a:r>
              <a:rPr dirty="0" sz="1100" spc="-5">
                <a:latin typeface="Gill Sans MT"/>
                <a:cs typeface="Gill Sans MT"/>
              </a:rPr>
              <a:t>mantenimiento,</a:t>
            </a:r>
            <a:r>
              <a:rPr dirty="0" sz="1100" spc="-114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suministros</a:t>
            </a:r>
            <a:r>
              <a:rPr dirty="0" sz="1100">
                <a:latin typeface="Gill Sans MT"/>
                <a:cs typeface="Gill Sans MT"/>
              </a:rPr>
              <a:t> de </a:t>
            </a:r>
            <a:r>
              <a:rPr dirty="0" sz="1100" spc="-5">
                <a:latin typeface="Gill Sans MT"/>
                <a:cs typeface="Gill Sans MT"/>
              </a:rPr>
              <a:t>oficina,</a:t>
            </a:r>
            <a:r>
              <a:rPr dirty="0" sz="1100" spc="-114">
                <a:latin typeface="Gill Sans MT"/>
                <a:cs typeface="Gill Sans MT"/>
              </a:rPr>
              <a:t> </a:t>
            </a:r>
            <a:r>
              <a:rPr dirty="0" sz="1100" spc="5">
                <a:latin typeface="Gill Sans MT"/>
                <a:cs typeface="Gill Sans MT"/>
              </a:rPr>
              <a:t>etc.</a:t>
            </a:r>
            <a:endParaRPr sz="1100">
              <a:latin typeface="Gill Sans MT"/>
              <a:cs typeface="Gill Sans MT"/>
            </a:endParaRPr>
          </a:p>
          <a:p>
            <a:pPr algn="just" marL="12700" marR="5080" indent="6350">
              <a:lnSpc>
                <a:spcPct val="143800"/>
              </a:lnSpc>
              <a:spcBef>
                <a:spcPts val="430"/>
              </a:spcBef>
            </a:pPr>
            <a:r>
              <a:rPr dirty="0" sz="1400" spc="-5" b="1">
                <a:latin typeface="Gill Sans MT"/>
                <a:cs typeface="Gill Sans MT"/>
              </a:rPr>
              <a:t>Abastecimiento sistemático </a:t>
            </a:r>
            <a:r>
              <a:rPr dirty="0" sz="1400" b="1">
                <a:latin typeface="Gill Sans MT"/>
                <a:cs typeface="Gill Sans MT"/>
              </a:rPr>
              <a:t>— Compras de </a:t>
            </a:r>
            <a:r>
              <a:rPr dirty="0" sz="1400" spc="-5" b="1">
                <a:latin typeface="Gill Sans MT"/>
                <a:cs typeface="Gill Sans MT"/>
              </a:rPr>
              <a:t>valor</a:t>
            </a:r>
            <a:r>
              <a:rPr dirty="0" sz="1400" spc="-5">
                <a:latin typeface="Gill Sans MT"/>
                <a:cs typeface="Gill Sans MT"/>
              </a:rPr>
              <a:t>: </a:t>
            </a:r>
            <a:r>
              <a:rPr dirty="0" sz="1100" spc="-5">
                <a:latin typeface="Gill Sans MT"/>
                <a:cs typeface="Gill Sans MT"/>
              </a:rPr>
              <a:t>Contratos negociados formales </a:t>
            </a:r>
            <a:r>
              <a:rPr dirty="0" sz="1100">
                <a:latin typeface="Gill Sans MT"/>
                <a:cs typeface="Gill Sans MT"/>
              </a:rPr>
              <a:t>o </a:t>
            </a:r>
            <a:r>
              <a:rPr dirty="0" sz="1100" spc="-5">
                <a:latin typeface="Gill Sans MT"/>
                <a:cs typeface="Gill Sans MT"/>
              </a:rPr>
              <a:t>informales con </a:t>
            </a:r>
            <a:r>
              <a:rPr dirty="0" sz="1100">
                <a:latin typeface="Gill Sans MT"/>
                <a:cs typeface="Gill Sans MT"/>
              </a:rPr>
              <a:t> </a:t>
            </a:r>
            <a:r>
              <a:rPr dirty="0" sz="1100" spc="-10">
                <a:latin typeface="Gill Sans MT"/>
                <a:cs typeface="Gill Sans MT"/>
              </a:rPr>
              <a:t>proveedores</a:t>
            </a:r>
            <a:r>
              <a:rPr dirty="0" sz="1100" spc="-5">
                <a:latin typeface="Gill Sans MT"/>
                <a:cs typeface="Gill Sans MT"/>
              </a:rPr>
              <a:t> calificados, </a:t>
            </a:r>
            <a:r>
              <a:rPr dirty="0" sz="1100">
                <a:latin typeface="Gill Sans MT"/>
                <a:cs typeface="Gill Sans MT"/>
              </a:rPr>
              <a:t>que</a:t>
            </a:r>
            <a:r>
              <a:rPr dirty="0" sz="1100" spc="5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tienden</a:t>
            </a:r>
            <a:r>
              <a:rPr dirty="0" sz="1100">
                <a:latin typeface="Gill Sans MT"/>
                <a:cs typeface="Gill Sans MT"/>
              </a:rPr>
              <a:t> a</a:t>
            </a:r>
            <a:r>
              <a:rPr dirty="0" sz="1100" spc="5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ser</a:t>
            </a:r>
            <a:r>
              <a:rPr dirty="0" sz="1100" spc="5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de</a:t>
            </a:r>
            <a:r>
              <a:rPr dirty="0" sz="1100" spc="5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largo</a:t>
            </a:r>
            <a:r>
              <a:rPr dirty="0" sz="1100">
                <a:latin typeface="Gill Sans MT"/>
                <a:cs typeface="Gill Sans MT"/>
              </a:rPr>
              <a:t> </a:t>
            </a:r>
            <a:r>
              <a:rPr dirty="0" sz="1100" spc="-10">
                <a:latin typeface="Gill Sans MT"/>
                <a:cs typeface="Gill Sans MT"/>
              </a:rPr>
              <a:t>plazo. </a:t>
            </a:r>
            <a:r>
              <a:rPr dirty="0" sz="1100">
                <a:latin typeface="Gill Sans MT"/>
                <a:cs typeface="Gill Sans MT"/>
              </a:rPr>
              <a:t>Se</a:t>
            </a:r>
            <a:r>
              <a:rPr dirty="0" sz="1100" spc="5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generan</a:t>
            </a:r>
            <a:r>
              <a:rPr dirty="0" sz="1100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relaciones</a:t>
            </a:r>
            <a:r>
              <a:rPr dirty="0" sz="1100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muy</a:t>
            </a:r>
            <a:r>
              <a:rPr dirty="0" sz="1100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estrechas, </a:t>
            </a:r>
            <a:r>
              <a:rPr dirty="0" sz="1100">
                <a:latin typeface="Gill Sans MT"/>
                <a:cs typeface="Gill Sans MT"/>
              </a:rPr>
              <a:t>que</a:t>
            </a:r>
            <a:r>
              <a:rPr dirty="0" sz="1100" spc="5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precisan</a:t>
            </a:r>
            <a:r>
              <a:rPr dirty="0" sz="1100">
                <a:latin typeface="Gill Sans MT"/>
                <a:cs typeface="Gill Sans MT"/>
              </a:rPr>
              <a:t> de</a:t>
            </a:r>
            <a:r>
              <a:rPr dirty="0" sz="1100" spc="5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una </a:t>
            </a:r>
            <a:r>
              <a:rPr dirty="0" sz="1100" spc="5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comunicación</a:t>
            </a:r>
            <a:r>
              <a:rPr dirty="0" sz="1100">
                <a:latin typeface="Gill Sans MT"/>
                <a:cs typeface="Gill Sans MT"/>
              </a:rPr>
              <a:t> fluida y </a:t>
            </a:r>
            <a:r>
              <a:rPr dirty="0" sz="1100" spc="-5">
                <a:latin typeface="Gill Sans MT"/>
                <a:cs typeface="Gill Sans MT"/>
              </a:rPr>
              <a:t>permanente</a:t>
            </a:r>
            <a:r>
              <a:rPr dirty="0" sz="1100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entre</a:t>
            </a:r>
            <a:r>
              <a:rPr dirty="0" sz="1100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compradores </a:t>
            </a:r>
            <a:r>
              <a:rPr dirty="0" sz="1100">
                <a:latin typeface="Gill Sans MT"/>
                <a:cs typeface="Gill Sans MT"/>
              </a:rPr>
              <a:t>y </a:t>
            </a:r>
            <a:r>
              <a:rPr dirty="0" sz="1100" spc="-10">
                <a:latin typeface="Gill Sans MT"/>
                <a:cs typeface="Gill Sans MT"/>
              </a:rPr>
              <a:t>vendedores.</a:t>
            </a:r>
            <a:endParaRPr sz="1100">
              <a:latin typeface="Gill Sans MT"/>
              <a:cs typeface="Gill Sans MT"/>
            </a:endParaRPr>
          </a:p>
          <a:p>
            <a:pPr algn="just" marL="12700" marR="5080" indent="6350">
              <a:lnSpc>
                <a:spcPct val="143700"/>
              </a:lnSpc>
              <a:spcBef>
                <a:spcPts val="430"/>
              </a:spcBef>
            </a:pPr>
            <a:r>
              <a:rPr dirty="0" sz="1400" spc="-5" b="1">
                <a:latin typeface="Gill Sans MT"/>
                <a:cs typeface="Gill Sans MT"/>
              </a:rPr>
              <a:t>Abastecimiento puntual </a:t>
            </a:r>
            <a:r>
              <a:rPr dirty="0" sz="1400" b="1">
                <a:latin typeface="Gill Sans MT"/>
                <a:cs typeface="Gill Sans MT"/>
              </a:rPr>
              <a:t>— Compras </a:t>
            </a:r>
            <a:r>
              <a:rPr dirty="0" sz="1400" spc="-5" b="1">
                <a:latin typeface="Gill Sans MT"/>
                <a:cs typeface="Gill Sans MT"/>
              </a:rPr>
              <a:t>eficientes: </a:t>
            </a:r>
            <a:r>
              <a:rPr dirty="0" sz="1100" spc="-5">
                <a:latin typeface="Gill Sans MT"/>
                <a:cs typeface="Gill Sans MT"/>
              </a:rPr>
              <a:t>Compras para satisfacer </a:t>
            </a:r>
            <a:r>
              <a:rPr dirty="0" sz="1100">
                <a:latin typeface="Gill Sans MT"/>
                <a:cs typeface="Gill Sans MT"/>
              </a:rPr>
              <a:t>una </a:t>
            </a:r>
            <a:r>
              <a:rPr dirty="0" sz="1100" spc="-5">
                <a:latin typeface="Gill Sans MT"/>
                <a:cs typeface="Gill Sans MT"/>
              </a:rPr>
              <a:t>necesidad ocasional </a:t>
            </a:r>
            <a:r>
              <a:rPr dirty="0" sz="1100">
                <a:latin typeface="Gill Sans MT"/>
                <a:cs typeface="Gill Sans MT"/>
              </a:rPr>
              <a:t>al </a:t>
            </a:r>
            <a:r>
              <a:rPr dirty="0" sz="1100" spc="5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mínimo</a:t>
            </a:r>
            <a:r>
              <a:rPr dirty="0" sz="1100" spc="-5">
                <a:latin typeface="Gill Sans MT"/>
                <a:cs typeface="Gill Sans MT"/>
              </a:rPr>
              <a:t> costo</a:t>
            </a:r>
            <a:r>
              <a:rPr dirty="0" sz="1100">
                <a:latin typeface="Gill Sans MT"/>
                <a:cs typeface="Gill Sans MT"/>
              </a:rPr>
              <a:t> posible,</a:t>
            </a:r>
            <a:r>
              <a:rPr dirty="0" sz="1100" spc="-114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y</a:t>
            </a:r>
            <a:r>
              <a:rPr dirty="0" sz="1100" spc="5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usualmente</a:t>
            </a:r>
            <a:r>
              <a:rPr dirty="0" sz="1100">
                <a:latin typeface="Gill Sans MT"/>
                <a:cs typeface="Gill Sans MT"/>
              </a:rPr>
              <a:t> no asociadas</a:t>
            </a:r>
            <a:r>
              <a:rPr dirty="0" sz="1100" spc="5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a </a:t>
            </a:r>
            <a:r>
              <a:rPr dirty="0" sz="1100" spc="-5">
                <a:latin typeface="Gill Sans MT"/>
                <a:cs typeface="Gill Sans MT"/>
              </a:rPr>
              <a:t>relaciones</a:t>
            </a:r>
            <a:r>
              <a:rPr dirty="0" sz="1100">
                <a:latin typeface="Gill Sans MT"/>
                <a:cs typeface="Gill Sans MT"/>
              </a:rPr>
              <a:t> de</a:t>
            </a:r>
            <a:r>
              <a:rPr dirty="0" sz="1100" spc="5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largo</a:t>
            </a:r>
            <a:r>
              <a:rPr dirty="0" sz="1100">
                <a:latin typeface="Gill Sans MT"/>
                <a:cs typeface="Gill Sans MT"/>
              </a:rPr>
              <a:t> plazo </a:t>
            </a:r>
            <a:r>
              <a:rPr dirty="0" sz="1100" spc="-5">
                <a:latin typeface="Gill Sans MT"/>
                <a:cs typeface="Gill Sans MT"/>
              </a:rPr>
              <a:t>con</a:t>
            </a:r>
            <a:r>
              <a:rPr dirty="0" sz="1100">
                <a:latin typeface="Gill Sans MT"/>
                <a:cs typeface="Gill Sans MT"/>
              </a:rPr>
              <a:t> el</a:t>
            </a:r>
            <a:r>
              <a:rPr dirty="0" sz="1100" spc="5">
                <a:latin typeface="Gill Sans MT"/>
                <a:cs typeface="Gill Sans MT"/>
              </a:rPr>
              <a:t> </a:t>
            </a:r>
            <a:r>
              <a:rPr dirty="0" sz="1100" spc="-10">
                <a:latin typeface="Gill Sans MT"/>
                <a:cs typeface="Gill Sans MT"/>
              </a:rPr>
              <a:t>proveedor</a:t>
            </a:r>
            <a:r>
              <a:rPr dirty="0" sz="1100" spc="5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(a </a:t>
            </a:r>
            <a:r>
              <a:rPr dirty="0" sz="1100" spc="-5">
                <a:latin typeface="Gill Sans MT"/>
                <a:cs typeface="Gill Sans MT"/>
              </a:rPr>
              <a:t>menudo</a:t>
            </a:r>
            <a:r>
              <a:rPr dirty="0" sz="1100" spc="5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no</a:t>
            </a:r>
            <a:r>
              <a:rPr dirty="0" sz="1100" spc="-5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se</a:t>
            </a:r>
            <a:r>
              <a:rPr dirty="0" sz="1100" spc="5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conocen).</a:t>
            </a:r>
            <a:endParaRPr sz="1100">
              <a:latin typeface="Gill Sans MT"/>
              <a:cs typeface="Gill Sans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2232028"/>
            <a:ext cx="118533" cy="1185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3349628"/>
            <a:ext cx="118533" cy="11853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4213228"/>
            <a:ext cx="118533" cy="118533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8128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640"/>
              </a:spcBef>
            </a:pP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Fases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 de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puesta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 en </a:t>
            </a: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marcha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de un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sistema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e</a:t>
            </a:r>
            <a:r>
              <a:rPr dirty="0" sz="1400" spc="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procurement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1336425"/>
            <a:ext cx="93133" cy="9313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1768225"/>
            <a:ext cx="93133" cy="9313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2200025"/>
            <a:ext cx="93133" cy="931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2733425"/>
            <a:ext cx="93133" cy="9313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3177925"/>
            <a:ext cx="93133" cy="9313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3812924"/>
            <a:ext cx="93133" cy="9313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4041524"/>
            <a:ext cx="93133" cy="9313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4486024"/>
            <a:ext cx="93133" cy="93133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83540" y="912553"/>
            <a:ext cx="7924800" cy="3902710"/>
          </a:xfrm>
          <a:prstGeom prst="rect">
            <a:avLst/>
          </a:prstGeom>
        </p:spPr>
        <p:txBody>
          <a:bodyPr wrap="square" lIns="0" tIns="971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dirty="0" sz="1400" b="1">
                <a:latin typeface="Gill Sans MT"/>
                <a:cs typeface="Gill Sans MT"/>
              </a:rPr>
              <a:t>Compra</a:t>
            </a:r>
            <a:r>
              <a:rPr dirty="0" sz="1400" spc="-5" b="1">
                <a:latin typeface="Gill Sans MT"/>
                <a:cs typeface="Gill Sans MT"/>
              </a:rPr>
              <a:t> </a:t>
            </a:r>
            <a:r>
              <a:rPr dirty="0" sz="1400" b="1">
                <a:latin typeface="Gill Sans MT"/>
                <a:cs typeface="Gill Sans MT"/>
              </a:rPr>
              <a:t>de</a:t>
            </a:r>
            <a:r>
              <a:rPr dirty="0" sz="1400" spc="-10" b="1">
                <a:latin typeface="Gill Sans MT"/>
                <a:cs typeface="Gill Sans MT"/>
              </a:rPr>
              <a:t> </a:t>
            </a:r>
            <a:r>
              <a:rPr dirty="0" sz="1400" spc="-5" b="1">
                <a:latin typeface="Gill Sans MT"/>
                <a:cs typeface="Gill Sans MT"/>
              </a:rPr>
              <a:t>bienes </a:t>
            </a:r>
            <a:r>
              <a:rPr dirty="0" sz="1400" b="1">
                <a:latin typeface="Gill Sans MT"/>
                <a:cs typeface="Gill Sans MT"/>
              </a:rPr>
              <a:t>y</a:t>
            </a:r>
            <a:r>
              <a:rPr dirty="0" sz="1400" spc="-5" b="1">
                <a:latin typeface="Gill Sans MT"/>
                <a:cs typeface="Gill Sans MT"/>
              </a:rPr>
              <a:t> </a:t>
            </a:r>
            <a:r>
              <a:rPr dirty="0" sz="1400" b="1">
                <a:latin typeface="Gill Sans MT"/>
                <a:cs typeface="Gill Sans MT"/>
              </a:rPr>
              <a:t>servicios</a:t>
            </a:r>
            <a:r>
              <a:rPr dirty="0" sz="1400" spc="-5" b="1">
                <a:latin typeface="Gill Sans MT"/>
                <a:cs typeface="Gill Sans MT"/>
              </a:rPr>
              <a:t> indirectos.</a:t>
            </a:r>
            <a:endParaRPr sz="1400">
              <a:latin typeface="Gill Sans MT"/>
              <a:cs typeface="Gill Sans MT"/>
            </a:endParaRPr>
          </a:p>
          <a:p>
            <a:pPr marL="748665" marR="5080" indent="-48260">
              <a:lnSpc>
                <a:spcPct val="116399"/>
              </a:lnSpc>
              <a:spcBef>
                <a:spcPts val="309"/>
              </a:spcBef>
            </a:pPr>
            <a:r>
              <a:rPr dirty="0" sz="1100">
                <a:latin typeface="Gill Sans MT"/>
                <a:cs typeface="Gill Sans MT"/>
              </a:rPr>
              <a:t>Se</a:t>
            </a:r>
            <a:r>
              <a:rPr dirty="0" sz="1100" spc="30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trata</a:t>
            </a:r>
            <a:r>
              <a:rPr dirty="0" sz="1100" spc="35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de</a:t>
            </a:r>
            <a:r>
              <a:rPr dirty="0" sz="1100" spc="35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aquellas</a:t>
            </a:r>
            <a:r>
              <a:rPr dirty="0" sz="1100" spc="35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compras</a:t>
            </a:r>
            <a:r>
              <a:rPr dirty="0" sz="1100" spc="35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que</a:t>
            </a:r>
            <a:r>
              <a:rPr dirty="0" sz="1100" spc="35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incluyen</a:t>
            </a:r>
            <a:r>
              <a:rPr dirty="0" sz="1100" spc="35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una</a:t>
            </a:r>
            <a:r>
              <a:rPr dirty="0" sz="1100" spc="35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gran</a:t>
            </a:r>
            <a:r>
              <a:rPr dirty="0" sz="1100" spc="35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variedad</a:t>
            </a:r>
            <a:r>
              <a:rPr dirty="0" sz="1100" spc="30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de</a:t>
            </a:r>
            <a:r>
              <a:rPr dirty="0" sz="1100" spc="35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materiales</a:t>
            </a:r>
            <a:r>
              <a:rPr dirty="0" sz="1100" spc="35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de</a:t>
            </a:r>
            <a:r>
              <a:rPr dirty="0" sz="1100" spc="35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poco</a:t>
            </a:r>
            <a:r>
              <a:rPr dirty="0" sz="1100" spc="35">
                <a:latin typeface="Gill Sans MT"/>
                <a:cs typeface="Gill Sans MT"/>
              </a:rPr>
              <a:t> </a:t>
            </a:r>
            <a:r>
              <a:rPr dirty="0" sz="1100" spc="-20">
                <a:latin typeface="Gill Sans MT"/>
                <a:cs typeface="Gill Sans MT"/>
              </a:rPr>
              <a:t>valor,</a:t>
            </a:r>
            <a:r>
              <a:rPr dirty="0" sz="1100" spc="-75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que</a:t>
            </a:r>
            <a:r>
              <a:rPr dirty="0" sz="1100" spc="30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involucra</a:t>
            </a:r>
            <a:r>
              <a:rPr dirty="0" sz="1100" spc="35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a</a:t>
            </a:r>
            <a:r>
              <a:rPr dirty="0" sz="1100" spc="35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muchos</a:t>
            </a:r>
            <a:r>
              <a:rPr dirty="0" sz="1100" spc="35">
                <a:latin typeface="Gill Sans MT"/>
                <a:cs typeface="Gill Sans MT"/>
              </a:rPr>
              <a:t> </a:t>
            </a:r>
            <a:r>
              <a:rPr dirty="0" sz="1100" spc="-10">
                <a:latin typeface="Gill Sans MT"/>
                <a:cs typeface="Gill Sans MT"/>
              </a:rPr>
              <a:t>proveedores </a:t>
            </a:r>
            <a:r>
              <a:rPr dirty="0" sz="1100" spc="-290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y que </a:t>
            </a:r>
            <a:r>
              <a:rPr dirty="0" sz="1100" spc="-10">
                <a:latin typeface="Gill Sans MT"/>
                <a:cs typeface="Gill Sans MT"/>
              </a:rPr>
              <a:t>requieren</a:t>
            </a:r>
            <a:r>
              <a:rPr dirty="0" sz="1100">
                <a:latin typeface="Gill Sans MT"/>
                <a:cs typeface="Gill Sans MT"/>
              </a:rPr>
              <a:t> un </a:t>
            </a:r>
            <a:r>
              <a:rPr dirty="0" sz="1100" spc="-5">
                <a:latin typeface="Gill Sans MT"/>
                <a:cs typeface="Gill Sans MT"/>
              </a:rPr>
              <a:t>gran</a:t>
            </a:r>
            <a:r>
              <a:rPr dirty="0" sz="1100" spc="5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esfuerzo administrativo</a:t>
            </a:r>
            <a:r>
              <a:rPr dirty="0" sz="1100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por</a:t>
            </a:r>
            <a:r>
              <a:rPr dirty="0" sz="1100">
                <a:latin typeface="Gill Sans MT"/>
                <a:cs typeface="Gill Sans MT"/>
              </a:rPr>
              <a:t> parte de la oficina</a:t>
            </a:r>
            <a:r>
              <a:rPr dirty="0" sz="1100" spc="-5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de </a:t>
            </a:r>
            <a:r>
              <a:rPr dirty="0" sz="1100" spc="-5">
                <a:latin typeface="Gill Sans MT"/>
                <a:cs typeface="Gill Sans MT"/>
              </a:rPr>
              <a:t>Compras.</a:t>
            </a:r>
            <a:endParaRPr sz="1100">
              <a:latin typeface="Gill Sans MT"/>
              <a:cs typeface="Gill Sans MT"/>
            </a:endParaRPr>
          </a:p>
          <a:p>
            <a:pPr marL="748665" marR="5080" indent="-48260">
              <a:lnSpc>
                <a:spcPct val="116399"/>
              </a:lnSpc>
              <a:spcBef>
                <a:spcPts val="325"/>
              </a:spcBef>
            </a:pPr>
            <a:r>
              <a:rPr dirty="0" sz="1100" spc="-5">
                <a:latin typeface="Gill Sans MT"/>
                <a:cs typeface="Gill Sans MT"/>
              </a:rPr>
              <a:t>Liberando</a:t>
            </a:r>
            <a:r>
              <a:rPr dirty="0" sz="1100" spc="10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a</a:t>
            </a:r>
            <a:r>
              <a:rPr dirty="0" sz="1100" spc="15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la</a:t>
            </a:r>
            <a:r>
              <a:rPr dirty="0" sz="1100" spc="15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oficina</a:t>
            </a:r>
            <a:r>
              <a:rPr dirty="0" sz="1100" spc="10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de</a:t>
            </a:r>
            <a:r>
              <a:rPr dirty="0" sz="1100" spc="15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Compras</a:t>
            </a:r>
            <a:r>
              <a:rPr dirty="0" sz="1100" spc="15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de</a:t>
            </a:r>
            <a:r>
              <a:rPr dirty="0" sz="1100" spc="10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esta</a:t>
            </a:r>
            <a:r>
              <a:rPr dirty="0" sz="1100" spc="15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carga</a:t>
            </a:r>
            <a:r>
              <a:rPr dirty="0" sz="1100" spc="15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administrativa</a:t>
            </a:r>
            <a:r>
              <a:rPr dirty="0" sz="1100" spc="15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los</a:t>
            </a:r>
            <a:r>
              <a:rPr dirty="0" sz="1100" spc="10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compradores</a:t>
            </a:r>
            <a:r>
              <a:rPr dirty="0" sz="1100" spc="15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pueden</a:t>
            </a:r>
            <a:r>
              <a:rPr dirty="0" sz="1100" spc="15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dedicar</a:t>
            </a:r>
            <a:r>
              <a:rPr dirty="0" sz="1100" spc="10">
                <a:latin typeface="Gill Sans MT"/>
                <a:cs typeface="Gill Sans MT"/>
              </a:rPr>
              <a:t> </a:t>
            </a:r>
            <a:r>
              <a:rPr dirty="0" sz="1100" spc="-15">
                <a:latin typeface="Gill Sans MT"/>
                <a:cs typeface="Gill Sans MT"/>
              </a:rPr>
              <a:t>mayor</a:t>
            </a:r>
            <a:r>
              <a:rPr dirty="0" sz="1100" spc="15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atención</a:t>
            </a:r>
            <a:r>
              <a:rPr dirty="0" sz="1100" spc="15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y</a:t>
            </a:r>
            <a:r>
              <a:rPr dirty="0" sz="1100" spc="10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esfuerzo</a:t>
            </a:r>
            <a:r>
              <a:rPr dirty="0" sz="1100" spc="15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a</a:t>
            </a:r>
            <a:r>
              <a:rPr dirty="0" sz="1100" spc="15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la </a:t>
            </a:r>
            <a:r>
              <a:rPr dirty="0" sz="1100" spc="-290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compra </a:t>
            </a:r>
            <a:r>
              <a:rPr dirty="0" sz="1100">
                <a:latin typeface="Gill Sans MT"/>
                <a:cs typeface="Gill Sans MT"/>
              </a:rPr>
              <a:t>de Bienes</a:t>
            </a:r>
            <a:r>
              <a:rPr dirty="0" sz="1100" spc="-5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de </a:t>
            </a:r>
            <a:r>
              <a:rPr dirty="0" sz="1100" spc="-15">
                <a:latin typeface="Gill Sans MT"/>
                <a:cs typeface="Gill Sans MT"/>
              </a:rPr>
              <a:t>mayor</a:t>
            </a:r>
            <a:r>
              <a:rPr dirty="0" sz="1100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valor</a:t>
            </a:r>
            <a:r>
              <a:rPr dirty="0" sz="1100">
                <a:latin typeface="Gill Sans MT"/>
                <a:cs typeface="Gill Sans MT"/>
              </a:rPr>
              <a:t> e importancia </a:t>
            </a:r>
            <a:r>
              <a:rPr dirty="0" sz="1100" spc="-5">
                <a:latin typeface="Gill Sans MT"/>
                <a:cs typeface="Gill Sans MT"/>
              </a:rPr>
              <a:t>estratégica.</a:t>
            </a:r>
            <a:endParaRPr sz="1100">
              <a:latin typeface="Gill Sans MT"/>
              <a:cs typeface="Gill Sans MT"/>
            </a:endParaRPr>
          </a:p>
          <a:p>
            <a:pPr marL="701040">
              <a:lnSpc>
                <a:spcPct val="100000"/>
              </a:lnSpc>
              <a:spcBef>
                <a:spcPts val="545"/>
              </a:spcBef>
            </a:pPr>
            <a:r>
              <a:rPr dirty="0" sz="1100">
                <a:latin typeface="Gill Sans MT"/>
                <a:cs typeface="Gill Sans MT"/>
              </a:rPr>
              <a:t>La</a:t>
            </a:r>
            <a:r>
              <a:rPr dirty="0" sz="1100" spc="10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reducción</a:t>
            </a:r>
            <a:r>
              <a:rPr dirty="0" sz="1100" spc="10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de</a:t>
            </a:r>
            <a:r>
              <a:rPr dirty="0" sz="1100" spc="10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costo</a:t>
            </a:r>
            <a:r>
              <a:rPr dirty="0" sz="1100" spc="5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está</a:t>
            </a:r>
            <a:r>
              <a:rPr dirty="0" sz="1100" spc="5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dada</a:t>
            </a:r>
            <a:r>
              <a:rPr dirty="0" sz="1100" spc="15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principalmente</a:t>
            </a:r>
            <a:r>
              <a:rPr dirty="0" sz="1100" spc="10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por</a:t>
            </a:r>
            <a:r>
              <a:rPr dirty="0" sz="1100" spc="10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la</a:t>
            </a:r>
            <a:r>
              <a:rPr dirty="0" sz="1100" spc="10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reducción</a:t>
            </a:r>
            <a:r>
              <a:rPr dirty="0" sz="1100" spc="10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del</a:t>
            </a:r>
            <a:r>
              <a:rPr dirty="0" sz="1100" spc="15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trabajo</a:t>
            </a:r>
            <a:r>
              <a:rPr dirty="0" sz="1100" spc="10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administrativo</a:t>
            </a:r>
            <a:r>
              <a:rPr dirty="0" sz="1100" spc="10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y</a:t>
            </a:r>
            <a:r>
              <a:rPr dirty="0" sz="1100" spc="10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la</a:t>
            </a:r>
            <a:r>
              <a:rPr dirty="0" sz="1100" spc="10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racionalización</a:t>
            </a:r>
            <a:r>
              <a:rPr dirty="0" sz="1100" spc="15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del</a:t>
            </a:r>
            <a:r>
              <a:rPr dirty="0" sz="1100" spc="10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esfuerzo</a:t>
            </a:r>
            <a:endParaRPr sz="110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dirty="0" sz="1400" b="1">
                <a:latin typeface="Gill Sans MT"/>
                <a:cs typeface="Gill Sans MT"/>
              </a:rPr>
              <a:t>Compra</a:t>
            </a:r>
            <a:r>
              <a:rPr dirty="0" sz="1400" spc="-10" b="1">
                <a:latin typeface="Gill Sans MT"/>
                <a:cs typeface="Gill Sans MT"/>
              </a:rPr>
              <a:t> </a:t>
            </a:r>
            <a:r>
              <a:rPr dirty="0" sz="1400" b="1">
                <a:latin typeface="Gill Sans MT"/>
                <a:cs typeface="Gill Sans MT"/>
              </a:rPr>
              <a:t>de</a:t>
            </a:r>
            <a:r>
              <a:rPr dirty="0" sz="1400" spc="-10" b="1">
                <a:latin typeface="Gill Sans MT"/>
                <a:cs typeface="Gill Sans MT"/>
              </a:rPr>
              <a:t> </a:t>
            </a:r>
            <a:r>
              <a:rPr dirty="0" sz="1400" spc="-5" b="1">
                <a:latin typeface="Gill Sans MT"/>
                <a:cs typeface="Gill Sans MT"/>
              </a:rPr>
              <a:t>bienes </a:t>
            </a:r>
            <a:r>
              <a:rPr dirty="0" sz="1400" b="1">
                <a:latin typeface="Gill Sans MT"/>
                <a:cs typeface="Gill Sans MT"/>
              </a:rPr>
              <a:t>y</a:t>
            </a:r>
            <a:r>
              <a:rPr dirty="0" sz="1400" spc="-5" b="1">
                <a:latin typeface="Gill Sans MT"/>
                <a:cs typeface="Gill Sans MT"/>
              </a:rPr>
              <a:t> </a:t>
            </a:r>
            <a:r>
              <a:rPr dirty="0" sz="1400" b="1">
                <a:latin typeface="Gill Sans MT"/>
                <a:cs typeface="Gill Sans MT"/>
              </a:rPr>
              <a:t>servicios</a:t>
            </a:r>
            <a:r>
              <a:rPr dirty="0" sz="1400" spc="-5" b="1">
                <a:latin typeface="Gill Sans MT"/>
                <a:cs typeface="Gill Sans MT"/>
              </a:rPr>
              <a:t> directos.</a:t>
            </a:r>
            <a:endParaRPr sz="1400">
              <a:latin typeface="Gill Sans MT"/>
              <a:cs typeface="Gill Sans MT"/>
            </a:endParaRPr>
          </a:p>
          <a:p>
            <a:pPr algn="just" marL="748665" marR="5080" indent="-48260">
              <a:lnSpc>
                <a:spcPct val="123900"/>
              </a:lnSpc>
              <a:spcBef>
                <a:spcPts val="175"/>
              </a:spcBef>
            </a:pPr>
            <a:r>
              <a:rPr dirty="0" sz="1100" spc="-5">
                <a:latin typeface="Gill Sans MT"/>
                <a:cs typeface="Gill Sans MT"/>
              </a:rPr>
              <a:t>Esta etapa está integrada por </a:t>
            </a:r>
            <a:r>
              <a:rPr dirty="0" sz="1100">
                <a:latin typeface="Gill Sans MT"/>
                <a:cs typeface="Gill Sans MT"/>
              </a:rPr>
              <a:t>los Bienes </a:t>
            </a:r>
            <a:r>
              <a:rPr dirty="0" sz="1100" spc="-5">
                <a:latin typeface="Gill Sans MT"/>
                <a:cs typeface="Gill Sans MT"/>
              </a:rPr>
              <a:t>Directos </a:t>
            </a:r>
            <a:r>
              <a:rPr dirty="0" sz="1100">
                <a:latin typeface="Gill Sans MT"/>
                <a:cs typeface="Gill Sans MT"/>
              </a:rPr>
              <a:t>y se le </a:t>
            </a:r>
            <a:r>
              <a:rPr dirty="0" sz="1100" spc="-5">
                <a:latin typeface="Gill Sans MT"/>
                <a:cs typeface="Gill Sans MT"/>
              </a:rPr>
              <a:t>agregan </a:t>
            </a:r>
            <a:r>
              <a:rPr dirty="0" sz="1100">
                <a:latin typeface="Gill Sans MT"/>
                <a:cs typeface="Gill Sans MT"/>
              </a:rPr>
              <a:t>los Materiales </a:t>
            </a:r>
            <a:r>
              <a:rPr dirty="0" sz="1100" spc="-5">
                <a:latin typeface="Gill Sans MT"/>
                <a:cs typeface="Gill Sans MT"/>
              </a:rPr>
              <a:t>Productivos utilizando </a:t>
            </a:r>
            <a:r>
              <a:rPr dirty="0" sz="1100">
                <a:latin typeface="Gill Sans MT"/>
                <a:cs typeface="Gill Sans MT"/>
              </a:rPr>
              <a:t>las </a:t>
            </a:r>
            <a:r>
              <a:rPr dirty="0" sz="1100" spc="-5">
                <a:latin typeface="Gill Sans MT"/>
                <a:cs typeface="Gill Sans MT"/>
              </a:rPr>
              <a:t>requisiciones </a:t>
            </a:r>
            <a:r>
              <a:rPr dirty="0" sz="1100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generadas</a:t>
            </a:r>
            <a:r>
              <a:rPr dirty="0" sz="1100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desde</a:t>
            </a:r>
            <a:r>
              <a:rPr dirty="0" sz="1100">
                <a:latin typeface="Gill Sans MT"/>
                <a:cs typeface="Gill Sans MT"/>
              </a:rPr>
              <a:t> la </a:t>
            </a:r>
            <a:r>
              <a:rPr dirty="0" sz="1100" spc="-5">
                <a:latin typeface="Gill Sans MT"/>
                <a:cs typeface="Gill Sans MT"/>
              </a:rPr>
              <a:t>Programación</a:t>
            </a:r>
            <a:r>
              <a:rPr dirty="0" sz="1100">
                <a:latin typeface="Gill Sans MT"/>
                <a:cs typeface="Gill Sans MT"/>
              </a:rPr>
              <a:t> de la </a:t>
            </a:r>
            <a:r>
              <a:rPr dirty="0" sz="1100" spc="-5">
                <a:latin typeface="Gill Sans MT"/>
                <a:cs typeface="Gill Sans MT"/>
              </a:rPr>
              <a:t>Producción.</a:t>
            </a:r>
            <a:endParaRPr sz="1100">
              <a:latin typeface="Gill Sans MT"/>
              <a:cs typeface="Gill Sans MT"/>
            </a:endParaRPr>
          </a:p>
          <a:p>
            <a:pPr algn="just" marL="748665" marR="5080" indent="-48260">
              <a:lnSpc>
                <a:spcPct val="118800"/>
              </a:lnSpc>
              <a:spcBef>
                <a:spcPts val="295"/>
              </a:spcBef>
            </a:pPr>
            <a:r>
              <a:rPr dirty="0" sz="1100">
                <a:latin typeface="Gill Sans MT"/>
                <a:cs typeface="Gill Sans MT"/>
              </a:rPr>
              <a:t>Normalmente, se </a:t>
            </a:r>
            <a:r>
              <a:rPr dirty="0" sz="1100" spc="-5">
                <a:latin typeface="Gill Sans MT"/>
                <a:cs typeface="Gill Sans MT"/>
              </a:rPr>
              <a:t>trata </a:t>
            </a:r>
            <a:r>
              <a:rPr dirty="0" sz="1100">
                <a:latin typeface="Gill Sans MT"/>
                <a:cs typeface="Gill Sans MT"/>
              </a:rPr>
              <a:t>de </a:t>
            </a:r>
            <a:r>
              <a:rPr dirty="0" sz="1100" spc="-5">
                <a:latin typeface="Gill Sans MT"/>
                <a:cs typeface="Gill Sans MT"/>
              </a:rPr>
              <a:t>compras repetitivas, efectuadas </a:t>
            </a:r>
            <a:r>
              <a:rPr dirty="0" sz="1100">
                <a:latin typeface="Gill Sans MT"/>
                <a:cs typeface="Gill Sans MT"/>
              </a:rPr>
              <a:t>a </a:t>
            </a:r>
            <a:r>
              <a:rPr dirty="0" sz="1100" spc="-10">
                <a:latin typeface="Gill Sans MT"/>
                <a:cs typeface="Gill Sans MT"/>
              </a:rPr>
              <a:t>Proveedores</a:t>
            </a:r>
            <a:r>
              <a:rPr dirty="0" sz="1100" spc="285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habituales, </a:t>
            </a:r>
            <a:r>
              <a:rPr dirty="0" sz="1100">
                <a:latin typeface="Gill Sans MT"/>
                <a:cs typeface="Gill Sans MT"/>
              </a:rPr>
              <a:t>que </a:t>
            </a:r>
            <a:r>
              <a:rPr dirty="0" sz="1100" spc="-5">
                <a:latin typeface="Gill Sans MT"/>
                <a:cs typeface="Gill Sans MT"/>
              </a:rPr>
              <a:t>muchas veces </a:t>
            </a:r>
            <a:r>
              <a:rPr dirty="0" sz="1100">
                <a:latin typeface="Gill Sans MT"/>
                <a:cs typeface="Gill Sans MT"/>
              </a:rPr>
              <a:t>tienen </a:t>
            </a:r>
            <a:r>
              <a:rPr dirty="0" sz="1100" spc="-5">
                <a:latin typeface="Gill Sans MT"/>
                <a:cs typeface="Gill Sans MT"/>
              </a:rPr>
              <a:t>Orden </a:t>
            </a:r>
            <a:r>
              <a:rPr dirty="0" sz="1100">
                <a:latin typeface="Gill Sans MT"/>
                <a:cs typeface="Gill Sans MT"/>
              </a:rPr>
              <a:t>de </a:t>
            </a:r>
            <a:r>
              <a:rPr dirty="0" sz="1100" spc="5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Compra</a:t>
            </a:r>
            <a:r>
              <a:rPr dirty="0" sz="1100" spc="-30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Abierta</a:t>
            </a:r>
            <a:r>
              <a:rPr dirty="0" sz="1100" spc="80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definiendo</a:t>
            </a:r>
            <a:r>
              <a:rPr dirty="0" sz="1100" spc="85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los</a:t>
            </a:r>
            <a:r>
              <a:rPr dirty="0" sz="1100" spc="85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precios</a:t>
            </a:r>
            <a:r>
              <a:rPr dirty="0" sz="1100" spc="85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mientras,</a:t>
            </a:r>
            <a:r>
              <a:rPr dirty="0" sz="1100" spc="-30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las</a:t>
            </a:r>
            <a:r>
              <a:rPr dirty="0" sz="1100" spc="85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cantidades</a:t>
            </a:r>
            <a:r>
              <a:rPr dirty="0" sz="1100" spc="85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a</a:t>
            </a:r>
            <a:r>
              <a:rPr dirty="0" sz="1100" spc="85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comprar</a:t>
            </a:r>
            <a:r>
              <a:rPr dirty="0" sz="1100" spc="85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se</a:t>
            </a:r>
            <a:r>
              <a:rPr dirty="0" sz="1100" spc="85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definen</a:t>
            </a:r>
            <a:r>
              <a:rPr dirty="0" sz="1100" spc="85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periódicamente</a:t>
            </a:r>
            <a:r>
              <a:rPr dirty="0" sz="1100" spc="85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mediante</a:t>
            </a:r>
            <a:r>
              <a:rPr dirty="0" sz="1100" spc="85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un</a:t>
            </a:r>
            <a:r>
              <a:rPr dirty="0" sz="1100" spc="85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programa </a:t>
            </a:r>
            <a:r>
              <a:rPr dirty="0" sz="1100" spc="-295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de</a:t>
            </a:r>
            <a:r>
              <a:rPr dirty="0" sz="1100" spc="-5">
                <a:latin typeface="Gill Sans MT"/>
                <a:cs typeface="Gill Sans MT"/>
              </a:rPr>
              <a:t> entregas.</a:t>
            </a:r>
            <a:endParaRPr sz="1100">
              <a:latin typeface="Gill Sans MT"/>
              <a:cs typeface="Gill Sans MT"/>
            </a:endParaRPr>
          </a:p>
          <a:p>
            <a:pPr algn="just" marL="701040">
              <a:lnSpc>
                <a:spcPct val="100000"/>
              </a:lnSpc>
              <a:spcBef>
                <a:spcPts val="545"/>
              </a:spcBef>
            </a:pPr>
            <a:r>
              <a:rPr dirty="0" sz="1100">
                <a:latin typeface="Gill Sans MT"/>
                <a:cs typeface="Gill Sans MT"/>
              </a:rPr>
              <a:t>En </a:t>
            </a:r>
            <a:r>
              <a:rPr dirty="0" sz="1100" spc="-5">
                <a:latin typeface="Gill Sans MT"/>
                <a:cs typeface="Gill Sans MT"/>
              </a:rPr>
              <a:t>este</a:t>
            </a:r>
            <a:r>
              <a:rPr dirty="0" sz="1100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proceso</a:t>
            </a:r>
            <a:r>
              <a:rPr dirty="0" sz="1100" spc="5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es </a:t>
            </a:r>
            <a:r>
              <a:rPr dirty="0" sz="1100" spc="-5">
                <a:latin typeface="Gill Sans MT"/>
                <a:cs typeface="Gill Sans MT"/>
              </a:rPr>
              <a:t>fundamental </a:t>
            </a:r>
            <a:r>
              <a:rPr dirty="0" sz="1100">
                <a:latin typeface="Gill Sans MT"/>
                <a:cs typeface="Gill Sans MT"/>
              </a:rPr>
              <a:t>la</a:t>
            </a:r>
            <a:r>
              <a:rPr dirty="0" sz="1100" spc="5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comunicación</a:t>
            </a:r>
            <a:r>
              <a:rPr dirty="0" sz="1100" spc="5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permanente</a:t>
            </a:r>
            <a:r>
              <a:rPr dirty="0" sz="1100" spc="5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entre</a:t>
            </a:r>
            <a:r>
              <a:rPr dirty="0" sz="1100">
                <a:latin typeface="Gill Sans MT"/>
                <a:cs typeface="Gill Sans MT"/>
              </a:rPr>
              <a:t> la</a:t>
            </a:r>
            <a:r>
              <a:rPr dirty="0" sz="1100" spc="5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empresa</a:t>
            </a:r>
            <a:r>
              <a:rPr dirty="0" sz="1100" spc="5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y</a:t>
            </a:r>
            <a:r>
              <a:rPr dirty="0" sz="1100" spc="5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el</a:t>
            </a:r>
            <a:r>
              <a:rPr dirty="0" sz="1100" spc="5">
                <a:latin typeface="Gill Sans MT"/>
                <a:cs typeface="Gill Sans MT"/>
              </a:rPr>
              <a:t> </a:t>
            </a:r>
            <a:r>
              <a:rPr dirty="0" sz="1100" spc="-20">
                <a:latin typeface="Gill Sans MT"/>
                <a:cs typeface="Gill Sans MT"/>
              </a:rPr>
              <a:t>proveedor.</a:t>
            </a:r>
            <a:endParaRPr sz="1100">
              <a:latin typeface="Gill Sans MT"/>
              <a:cs typeface="Gill Sans MT"/>
            </a:endParaRPr>
          </a:p>
          <a:p>
            <a:pPr algn="just" marL="748665" marR="5080" indent="-48260">
              <a:lnSpc>
                <a:spcPct val="123900"/>
              </a:lnSpc>
              <a:spcBef>
                <a:spcPts val="165"/>
              </a:spcBef>
            </a:pPr>
            <a:r>
              <a:rPr dirty="0" sz="1100">
                <a:latin typeface="Gill Sans MT"/>
                <a:cs typeface="Gill Sans MT"/>
              </a:rPr>
              <a:t>En</a:t>
            </a:r>
            <a:r>
              <a:rPr dirty="0" sz="1100" spc="5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los</a:t>
            </a:r>
            <a:r>
              <a:rPr dirty="0" sz="1100" spc="5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sistemas</a:t>
            </a:r>
            <a:r>
              <a:rPr dirty="0" sz="1100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mas</a:t>
            </a:r>
            <a:r>
              <a:rPr dirty="0" sz="1100">
                <a:latin typeface="Gill Sans MT"/>
                <a:cs typeface="Gill Sans MT"/>
              </a:rPr>
              <a:t> </a:t>
            </a:r>
            <a:r>
              <a:rPr dirty="0" sz="1100" spc="-10">
                <a:latin typeface="Gill Sans MT"/>
                <a:cs typeface="Gill Sans MT"/>
              </a:rPr>
              <a:t>avanzados</a:t>
            </a:r>
            <a:r>
              <a:rPr dirty="0" sz="1100" spc="-5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el</a:t>
            </a:r>
            <a:r>
              <a:rPr dirty="0" sz="1100" spc="5">
                <a:latin typeface="Gill Sans MT"/>
                <a:cs typeface="Gill Sans MT"/>
              </a:rPr>
              <a:t> </a:t>
            </a:r>
            <a:r>
              <a:rPr dirty="0" sz="1100" spc="-10">
                <a:latin typeface="Gill Sans MT"/>
                <a:cs typeface="Gill Sans MT"/>
              </a:rPr>
              <a:t>proveedor</a:t>
            </a:r>
            <a:r>
              <a:rPr dirty="0" sz="1100" spc="-5">
                <a:latin typeface="Gill Sans MT"/>
                <a:cs typeface="Gill Sans MT"/>
              </a:rPr>
              <a:t> recibe</a:t>
            </a:r>
            <a:r>
              <a:rPr dirty="0" sz="1100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permanentemente</a:t>
            </a:r>
            <a:r>
              <a:rPr dirty="0" sz="1100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información</a:t>
            </a:r>
            <a:r>
              <a:rPr dirty="0" sz="1100">
                <a:latin typeface="Gill Sans MT"/>
                <a:cs typeface="Gill Sans MT"/>
              </a:rPr>
              <a:t> y</a:t>
            </a:r>
            <a:r>
              <a:rPr dirty="0" sz="1100" spc="5">
                <a:latin typeface="Gill Sans MT"/>
                <a:cs typeface="Gill Sans MT"/>
              </a:rPr>
              <a:t> </a:t>
            </a:r>
            <a:r>
              <a:rPr dirty="0" sz="1100" spc="-10">
                <a:latin typeface="Gill Sans MT"/>
                <a:cs typeface="Gill Sans MT"/>
              </a:rPr>
              <a:t>avisos</a:t>
            </a:r>
            <a:r>
              <a:rPr dirty="0" sz="1100" spc="-5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que</a:t>
            </a:r>
            <a:r>
              <a:rPr dirty="0" sz="1100" spc="5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garantizan</a:t>
            </a:r>
            <a:r>
              <a:rPr dirty="0" sz="1100">
                <a:latin typeface="Gill Sans MT"/>
                <a:cs typeface="Gill Sans MT"/>
              </a:rPr>
              <a:t> un</a:t>
            </a:r>
            <a:r>
              <a:rPr dirty="0" sz="1100" spc="5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mejor </a:t>
            </a:r>
            <a:r>
              <a:rPr dirty="0" sz="1100" spc="5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cumplimiento</a:t>
            </a:r>
            <a:r>
              <a:rPr dirty="0" sz="1100" spc="-5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de las </a:t>
            </a:r>
            <a:r>
              <a:rPr dirty="0" sz="1100" spc="-5">
                <a:latin typeface="Gill Sans MT"/>
                <a:cs typeface="Gill Sans MT"/>
              </a:rPr>
              <a:t>Ordenes</a:t>
            </a:r>
            <a:r>
              <a:rPr dirty="0" sz="1100">
                <a:latin typeface="Gill Sans MT"/>
                <a:cs typeface="Gill Sans MT"/>
              </a:rPr>
              <a:t> de </a:t>
            </a:r>
            <a:r>
              <a:rPr dirty="0" sz="1100" spc="-5">
                <a:latin typeface="Gill Sans MT"/>
                <a:cs typeface="Gill Sans MT"/>
              </a:rPr>
              <a:t>Compra </a:t>
            </a:r>
            <a:r>
              <a:rPr dirty="0" sz="1100">
                <a:latin typeface="Gill Sans MT"/>
                <a:cs typeface="Gill Sans MT"/>
              </a:rPr>
              <a:t>y el</a:t>
            </a:r>
            <a:r>
              <a:rPr dirty="0" sz="1100" spc="5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Mantenimiento</a:t>
            </a:r>
            <a:r>
              <a:rPr dirty="0" sz="1100" spc="-5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de los </a:t>
            </a:r>
            <a:r>
              <a:rPr dirty="0" sz="1100" spc="-5">
                <a:latin typeface="Gill Sans MT"/>
                <a:cs typeface="Gill Sans MT"/>
              </a:rPr>
              <a:t>stocks</a:t>
            </a:r>
            <a:r>
              <a:rPr dirty="0" sz="1100">
                <a:latin typeface="Gill Sans MT"/>
                <a:cs typeface="Gill Sans MT"/>
              </a:rPr>
              <a:t> y la </a:t>
            </a:r>
            <a:r>
              <a:rPr dirty="0" sz="1100" spc="-5">
                <a:latin typeface="Gill Sans MT"/>
                <a:cs typeface="Gill Sans MT"/>
              </a:rPr>
              <a:t>disminución</a:t>
            </a:r>
            <a:r>
              <a:rPr dirty="0" sz="1100" spc="5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del </a:t>
            </a:r>
            <a:r>
              <a:rPr dirty="0" sz="1100" spc="-5">
                <a:latin typeface="Gill Sans MT"/>
                <a:cs typeface="Gill Sans MT"/>
              </a:rPr>
              <a:t>riesgo</a:t>
            </a:r>
            <a:r>
              <a:rPr dirty="0" sz="1100">
                <a:latin typeface="Gill Sans MT"/>
                <a:cs typeface="Gill Sans MT"/>
              </a:rPr>
              <a:t> </a:t>
            </a:r>
            <a:r>
              <a:rPr dirty="0" sz="1100" spc="-10">
                <a:latin typeface="Gill Sans MT"/>
                <a:cs typeface="Gill Sans MT"/>
              </a:rPr>
              <a:t>operativo.</a:t>
            </a:r>
            <a:endParaRPr sz="1100">
              <a:latin typeface="Gill Sans MT"/>
              <a:cs typeface="Gill Sans MT"/>
            </a:endParaRPr>
          </a:p>
          <a:p>
            <a:pPr algn="just" marL="748665" marR="5080" indent="-48260">
              <a:lnSpc>
                <a:spcPct val="116399"/>
              </a:lnSpc>
              <a:spcBef>
                <a:spcPts val="325"/>
              </a:spcBef>
            </a:pPr>
            <a:r>
              <a:rPr dirty="0" sz="1100">
                <a:latin typeface="Gill Sans MT"/>
                <a:cs typeface="Gill Sans MT"/>
              </a:rPr>
              <a:t>La </a:t>
            </a:r>
            <a:r>
              <a:rPr dirty="0" sz="1100" spc="-5">
                <a:latin typeface="Gill Sans MT"/>
                <a:cs typeface="Gill Sans MT"/>
              </a:rPr>
              <a:t>disminución </a:t>
            </a:r>
            <a:r>
              <a:rPr dirty="0" sz="1100">
                <a:latin typeface="Gill Sans MT"/>
                <a:cs typeface="Gill Sans MT"/>
              </a:rPr>
              <a:t>de </a:t>
            </a:r>
            <a:r>
              <a:rPr dirty="0" sz="1100" spc="-5">
                <a:latin typeface="Gill Sans MT"/>
                <a:cs typeface="Gill Sans MT"/>
              </a:rPr>
              <a:t>Costos </a:t>
            </a:r>
            <a:r>
              <a:rPr dirty="0" sz="1100">
                <a:latin typeface="Gill Sans MT"/>
                <a:cs typeface="Gill Sans MT"/>
              </a:rPr>
              <a:t>en </a:t>
            </a:r>
            <a:r>
              <a:rPr dirty="0" sz="1100" spc="-5">
                <a:latin typeface="Gill Sans MT"/>
                <a:cs typeface="Gill Sans MT"/>
              </a:rPr>
              <a:t>esta etapa está </a:t>
            </a:r>
            <a:r>
              <a:rPr dirty="0" sz="1100">
                <a:latin typeface="Gill Sans MT"/>
                <a:cs typeface="Gill Sans MT"/>
              </a:rPr>
              <a:t>dada </a:t>
            </a:r>
            <a:r>
              <a:rPr dirty="0" sz="1100" spc="-5">
                <a:latin typeface="Gill Sans MT"/>
                <a:cs typeface="Gill Sans MT"/>
              </a:rPr>
              <a:t>por </a:t>
            </a:r>
            <a:r>
              <a:rPr dirty="0" sz="1100">
                <a:latin typeface="Gill Sans MT"/>
                <a:cs typeface="Gill Sans MT"/>
              </a:rPr>
              <a:t>la </a:t>
            </a:r>
            <a:r>
              <a:rPr dirty="0" sz="1100" spc="-5">
                <a:latin typeface="Gill Sans MT"/>
                <a:cs typeface="Gill Sans MT"/>
              </a:rPr>
              <a:t>reducción </a:t>
            </a:r>
            <a:r>
              <a:rPr dirty="0" sz="1100">
                <a:latin typeface="Gill Sans MT"/>
                <a:cs typeface="Gill Sans MT"/>
              </a:rPr>
              <a:t>de </a:t>
            </a:r>
            <a:r>
              <a:rPr dirty="0" sz="1100" spc="-5">
                <a:latin typeface="Gill Sans MT"/>
                <a:cs typeface="Gill Sans MT"/>
              </a:rPr>
              <a:t>stocks </a:t>
            </a:r>
            <a:r>
              <a:rPr dirty="0" sz="1100">
                <a:latin typeface="Gill Sans MT"/>
                <a:cs typeface="Gill Sans MT"/>
              </a:rPr>
              <a:t>de </a:t>
            </a:r>
            <a:r>
              <a:rPr dirty="0" sz="1100" spc="-5">
                <a:latin typeface="Gill Sans MT"/>
                <a:cs typeface="Gill Sans MT"/>
              </a:rPr>
              <a:t>materiales productivos derivados </a:t>
            </a:r>
            <a:r>
              <a:rPr dirty="0" sz="1100">
                <a:latin typeface="Gill Sans MT"/>
                <a:cs typeface="Gill Sans MT"/>
              </a:rPr>
              <a:t>del mejor </a:t>
            </a:r>
            <a:r>
              <a:rPr dirty="0" sz="1100" spc="5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cumplimiento</a:t>
            </a:r>
            <a:r>
              <a:rPr dirty="0" sz="1100" spc="-10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del </a:t>
            </a:r>
            <a:r>
              <a:rPr dirty="0" sz="1100" spc="-10">
                <a:latin typeface="Gill Sans MT"/>
                <a:cs typeface="Gill Sans MT"/>
              </a:rPr>
              <a:t>proveedor</a:t>
            </a:r>
            <a:r>
              <a:rPr dirty="0" sz="1100">
                <a:latin typeface="Gill Sans MT"/>
                <a:cs typeface="Gill Sans MT"/>
              </a:rPr>
              <a:t> y la </a:t>
            </a:r>
            <a:r>
              <a:rPr dirty="0" sz="1100" spc="-5">
                <a:latin typeface="Gill Sans MT"/>
                <a:cs typeface="Gill Sans MT"/>
              </a:rPr>
              <a:t>reducción</a:t>
            </a:r>
            <a:r>
              <a:rPr dirty="0" sz="1100">
                <a:latin typeface="Gill Sans MT"/>
                <a:cs typeface="Gill Sans MT"/>
              </a:rPr>
              <a:t> de </a:t>
            </a:r>
            <a:r>
              <a:rPr dirty="0" sz="1100" spc="-5">
                <a:latin typeface="Gill Sans MT"/>
                <a:cs typeface="Gill Sans MT"/>
              </a:rPr>
              <a:t>trabajo</a:t>
            </a:r>
            <a:r>
              <a:rPr dirty="0" sz="1100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administrativo.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8128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640"/>
              </a:spcBef>
            </a:pP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Fases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 de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puesta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 en </a:t>
            </a: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marcha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de un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sistema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e</a:t>
            </a:r>
            <a:r>
              <a:rPr dirty="0" sz="1400" spc="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procurement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1336425"/>
            <a:ext cx="93133" cy="9313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1768225"/>
            <a:ext cx="93133" cy="9313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83540" y="912553"/>
            <a:ext cx="7924800" cy="1388110"/>
          </a:xfrm>
          <a:prstGeom prst="rect">
            <a:avLst/>
          </a:prstGeom>
        </p:spPr>
        <p:txBody>
          <a:bodyPr wrap="square" lIns="0" tIns="971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dirty="0" sz="1400" b="1">
                <a:latin typeface="Gill Sans MT"/>
                <a:cs typeface="Gill Sans MT"/>
              </a:rPr>
              <a:t>Compra de</a:t>
            </a:r>
            <a:r>
              <a:rPr dirty="0" sz="1400" spc="-5" b="1">
                <a:latin typeface="Gill Sans MT"/>
                <a:cs typeface="Gill Sans MT"/>
              </a:rPr>
              <a:t> bienes</a:t>
            </a:r>
            <a:r>
              <a:rPr dirty="0" sz="1400" spc="5" b="1">
                <a:latin typeface="Gill Sans MT"/>
                <a:cs typeface="Gill Sans MT"/>
              </a:rPr>
              <a:t> </a:t>
            </a:r>
            <a:r>
              <a:rPr dirty="0" sz="1400" b="1">
                <a:latin typeface="Gill Sans MT"/>
                <a:cs typeface="Gill Sans MT"/>
              </a:rPr>
              <a:t>y servicios</a:t>
            </a:r>
            <a:r>
              <a:rPr dirty="0" sz="1400" spc="5" b="1">
                <a:latin typeface="Gill Sans MT"/>
                <a:cs typeface="Gill Sans MT"/>
              </a:rPr>
              <a:t> </a:t>
            </a:r>
            <a:r>
              <a:rPr dirty="0" sz="1400" spc="-5" b="1">
                <a:latin typeface="Gill Sans MT"/>
                <a:cs typeface="Gill Sans MT"/>
              </a:rPr>
              <a:t>estratégicos</a:t>
            </a:r>
            <a:endParaRPr sz="1400">
              <a:latin typeface="Gill Sans MT"/>
              <a:cs typeface="Gill Sans MT"/>
            </a:endParaRPr>
          </a:p>
          <a:p>
            <a:pPr algn="just" marL="748665" marR="5080" indent="-48260">
              <a:lnSpc>
                <a:spcPct val="116399"/>
              </a:lnSpc>
              <a:spcBef>
                <a:spcPts val="309"/>
              </a:spcBef>
            </a:pPr>
            <a:r>
              <a:rPr dirty="0" sz="1100" spc="-5">
                <a:latin typeface="Gill Sans MT"/>
                <a:cs typeface="Gill Sans MT"/>
              </a:rPr>
              <a:t>Esta </a:t>
            </a:r>
            <a:r>
              <a:rPr dirty="0" sz="1100">
                <a:latin typeface="Gill Sans MT"/>
                <a:cs typeface="Gill Sans MT"/>
              </a:rPr>
              <a:t>es la </a:t>
            </a:r>
            <a:r>
              <a:rPr dirty="0" sz="1100" spc="-5">
                <a:latin typeface="Gill Sans MT"/>
                <a:cs typeface="Gill Sans MT"/>
              </a:rPr>
              <a:t>etapa mas </a:t>
            </a:r>
            <a:r>
              <a:rPr dirty="0" sz="1100" spc="-10">
                <a:latin typeface="Gill Sans MT"/>
                <a:cs typeface="Gill Sans MT"/>
              </a:rPr>
              <a:t>avanzada, </a:t>
            </a:r>
            <a:r>
              <a:rPr dirty="0" sz="1100" spc="-5">
                <a:latin typeface="Gill Sans MT"/>
                <a:cs typeface="Gill Sans MT"/>
              </a:rPr>
              <a:t>donde </a:t>
            </a:r>
            <a:r>
              <a:rPr dirty="0" sz="1100">
                <a:latin typeface="Gill Sans MT"/>
                <a:cs typeface="Gill Sans MT"/>
              </a:rPr>
              <a:t>se adiciona la </a:t>
            </a:r>
            <a:r>
              <a:rPr dirty="0" sz="1100" spc="-5">
                <a:latin typeface="Gill Sans MT"/>
                <a:cs typeface="Gill Sans MT"/>
              </a:rPr>
              <a:t>compra </a:t>
            </a:r>
            <a:r>
              <a:rPr dirty="0" sz="1100">
                <a:latin typeface="Gill Sans MT"/>
                <a:cs typeface="Gill Sans MT"/>
              </a:rPr>
              <a:t>de Materiales y Servicios </a:t>
            </a:r>
            <a:r>
              <a:rPr dirty="0" sz="1100" spc="-5">
                <a:latin typeface="Gill Sans MT"/>
                <a:cs typeface="Gill Sans MT"/>
              </a:rPr>
              <a:t>Estratégicos </a:t>
            </a:r>
            <a:r>
              <a:rPr dirty="0" sz="1100">
                <a:latin typeface="Gill Sans MT"/>
                <a:cs typeface="Gill Sans MT"/>
              </a:rPr>
              <a:t>a </a:t>
            </a:r>
            <a:r>
              <a:rPr dirty="0" sz="1100" spc="-10">
                <a:latin typeface="Gill Sans MT"/>
                <a:cs typeface="Gill Sans MT"/>
              </a:rPr>
              <a:t>través </a:t>
            </a:r>
            <a:r>
              <a:rPr dirty="0" sz="1100">
                <a:latin typeface="Gill Sans MT"/>
                <a:cs typeface="Gill Sans MT"/>
              </a:rPr>
              <a:t>de un grupo de </a:t>
            </a:r>
            <a:r>
              <a:rPr dirty="0" sz="1100" spc="5">
                <a:latin typeface="Gill Sans MT"/>
                <a:cs typeface="Gill Sans MT"/>
              </a:rPr>
              <a:t> </a:t>
            </a:r>
            <a:r>
              <a:rPr dirty="0" sz="1100" spc="-10">
                <a:latin typeface="Gill Sans MT"/>
                <a:cs typeface="Gill Sans MT"/>
              </a:rPr>
              <a:t>Proveedores</a:t>
            </a:r>
            <a:r>
              <a:rPr dirty="0" sz="1100" spc="-5">
                <a:latin typeface="Gill Sans MT"/>
                <a:cs typeface="Gill Sans MT"/>
              </a:rPr>
              <a:t> Seleccionados</a:t>
            </a:r>
            <a:r>
              <a:rPr dirty="0" sz="1100">
                <a:latin typeface="Gill Sans MT"/>
                <a:cs typeface="Gill Sans MT"/>
              </a:rPr>
              <a:t> y </a:t>
            </a:r>
            <a:r>
              <a:rPr dirty="0" sz="1100" spc="-5">
                <a:latin typeface="Gill Sans MT"/>
                <a:cs typeface="Gill Sans MT"/>
              </a:rPr>
              <a:t>Evaluados.</a:t>
            </a:r>
            <a:endParaRPr sz="1100">
              <a:latin typeface="Gill Sans MT"/>
              <a:cs typeface="Gill Sans MT"/>
            </a:endParaRPr>
          </a:p>
          <a:p>
            <a:pPr algn="just" marL="748665" marR="5080" indent="-48260">
              <a:lnSpc>
                <a:spcPct val="118800"/>
              </a:lnSpc>
              <a:spcBef>
                <a:spcPts val="295"/>
              </a:spcBef>
            </a:pPr>
            <a:r>
              <a:rPr dirty="0" sz="1100">
                <a:latin typeface="Gill Sans MT"/>
                <a:cs typeface="Gill Sans MT"/>
              </a:rPr>
              <a:t>La </a:t>
            </a:r>
            <a:r>
              <a:rPr dirty="0" sz="1100" spc="-5">
                <a:latin typeface="Gill Sans MT"/>
                <a:cs typeface="Gill Sans MT"/>
              </a:rPr>
              <a:t>característica más </a:t>
            </a:r>
            <a:r>
              <a:rPr dirty="0" sz="1100">
                <a:latin typeface="Gill Sans MT"/>
                <a:cs typeface="Gill Sans MT"/>
              </a:rPr>
              <a:t>importante de </a:t>
            </a:r>
            <a:r>
              <a:rPr dirty="0" sz="1100" spc="-5">
                <a:latin typeface="Gill Sans MT"/>
                <a:cs typeface="Gill Sans MT"/>
              </a:rPr>
              <a:t>esta etapa </a:t>
            </a:r>
            <a:r>
              <a:rPr dirty="0" sz="1100">
                <a:latin typeface="Gill Sans MT"/>
                <a:cs typeface="Gill Sans MT"/>
              </a:rPr>
              <a:t>es el </a:t>
            </a:r>
            <a:r>
              <a:rPr dirty="0" sz="1100" spc="-5">
                <a:latin typeface="Gill Sans MT"/>
                <a:cs typeface="Gill Sans MT"/>
              </a:rPr>
              <a:t>seguimiento </a:t>
            </a:r>
            <a:r>
              <a:rPr dirty="0" sz="1100">
                <a:latin typeface="Gill Sans MT"/>
                <a:cs typeface="Gill Sans MT"/>
              </a:rPr>
              <a:t>y la </a:t>
            </a:r>
            <a:r>
              <a:rPr dirty="0" sz="1100" spc="-5">
                <a:latin typeface="Gill Sans MT"/>
                <a:cs typeface="Gill Sans MT"/>
              </a:rPr>
              <a:t>interacción especial </a:t>
            </a:r>
            <a:r>
              <a:rPr dirty="0" sz="1100">
                <a:latin typeface="Gill Sans MT"/>
                <a:cs typeface="Gill Sans MT"/>
              </a:rPr>
              <a:t>que se </a:t>
            </a:r>
            <a:r>
              <a:rPr dirty="0" sz="1100" spc="-5">
                <a:latin typeface="Gill Sans MT"/>
                <a:cs typeface="Gill Sans MT"/>
              </a:rPr>
              <a:t>puede realizar </a:t>
            </a:r>
            <a:r>
              <a:rPr dirty="0" sz="1100">
                <a:latin typeface="Gill Sans MT"/>
                <a:cs typeface="Gill Sans MT"/>
              </a:rPr>
              <a:t>en </a:t>
            </a:r>
            <a:r>
              <a:rPr dirty="0" sz="1100" spc="-5">
                <a:latin typeface="Gill Sans MT"/>
                <a:cs typeface="Gill Sans MT"/>
              </a:rPr>
              <a:t>todo </a:t>
            </a:r>
            <a:r>
              <a:rPr dirty="0" sz="1100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momento entre </a:t>
            </a:r>
            <a:r>
              <a:rPr dirty="0" sz="1100">
                <a:latin typeface="Gill Sans MT"/>
                <a:cs typeface="Gill Sans MT"/>
              </a:rPr>
              <a:t>la </a:t>
            </a:r>
            <a:r>
              <a:rPr dirty="0" sz="1100" spc="-5">
                <a:latin typeface="Gill Sans MT"/>
                <a:cs typeface="Gill Sans MT"/>
              </a:rPr>
              <a:t>empresa </a:t>
            </a:r>
            <a:r>
              <a:rPr dirty="0" sz="1100">
                <a:latin typeface="Gill Sans MT"/>
                <a:cs typeface="Gill Sans MT"/>
              </a:rPr>
              <a:t>y el </a:t>
            </a:r>
            <a:r>
              <a:rPr dirty="0" sz="1100" spc="-10">
                <a:latin typeface="Gill Sans MT"/>
                <a:cs typeface="Gill Sans MT"/>
              </a:rPr>
              <a:t>proveedor </a:t>
            </a:r>
            <a:r>
              <a:rPr dirty="0" sz="1100" spc="-5">
                <a:latin typeface="Gill Sans MT"/>
                <a:cs typeface="Gill Sans MT"/>
              </a:rPr>
              <a:t>garantizando inmediata respuesta </a:t>
            </a:r>
            <a:r>
              <a:rPr dirty="0" sz="1100">
                <a:latin typeface="Gill Sans MT"/>
                <a:cs typeface="Gill Sans MT"/>
              </a:rPr>
              <a:t>a </a:t>
            </a:r>
            <a:r>
              <a:rPr dirty="0" sz="1100" spc="-5">
                <a:latin typeface="Gill Sans MT"/>
                <a:cs typeface="Gill Sans MT"/>
              </a:rPr>
              <a:t>cambios </a:t>
            </a:r>
            <a:r>
              <a:rPr dirty="0" sz="1100">
                <a:latin typeface="Gill Sans MT"/>
                <a:cs typeface="Gill Sans MT"/>
              </a:rPr>
              <a:t>de </a:t>
            </a:r>
            <a:r>
              <a:rPr dirty="0" sz="1100" spc="-5">
                <a:latin typeface="Gill Sans MT"/>
                <a:cs typeface="Gill Sans MT"/>
              </a:rPr>
              <a:t>programas, </a:t>
            </a:r>
            <a:r>
              <a:rPr dirty="0" sz="1100">
                <a:latin typeface="Gill Sans MT"/>
                <a:cs typeface="Gill Sans MT"/>
              </a:rPr>
              <a:t>cumplimiento en las </a:t>
            </a:r>
            <a:r>
              <a:rPr dirty="0" sz="1100" spc="5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entregas,</a:t>
            </a:r>
            <a:r>
              <a:rPr dirty="0" sz="1100" spc="-114">
                <a:latin typeface="Gill Sans MT"/>
                <a:cs typeface="Gill Sans MT"/>
              </a:rPr>
              <a:t> </a:t>
            </a:r>
            <a:r>
              <a:rPr dirty="0" sz="1100" spc="-10">
                <a:latin typeface="Gill Sans MT"/>
                <a:cs typeface="Gill Sans MT"/>
              </a:rPr>
              <a:t>avisos</a:t>
            </a:r>
            <a:r>
              <a:rPr dirty="0" sz="1100">
                <a:latin typeface="Gill Sans MT"/>
                <a:cs typeface="Gill Sans MT"/>
              </a:rPr>
              <a:t> de</a:t>
            </a:r>
            <a:r>
              <a:rPr dirty="0" sz="1100" spc="5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rechazos,</a:t>
            </a:r>
            <a:r>
              <a:rPr dirty="0" sz="1100" spc="-114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mantenimiento </a:t>
            </a:r>
            <a:r>
              <a:rPr dirty="0" sz="1100">
                <a:latin typeface="Gill Sans MT"/>
                <a:cs typeface="Gill Sans MT"/>
              </a:rPr>
              <a:t>de</a:t>
            </a:r>
            <a:r>
              <a:rPr dirty="0" sz="1100" spc="5">
                <a:latin typeface="Gill Sans MT"/>
                <a:cs typeface="Gill Sans MT"/>
              </a:rPr>
              <a:t> </a:t>
            </a:r>
            <a:r>
              <a:rPr dirty="0" sz="1100" spc="-5">
                <a:latin typeface="Gill Sans MT"/>
                <a:cs typeface="Gill Sans MT"/>
              </a:rPr>
              <a:t>stocks </a:t>
            </a:r>
            <a:r>
              <a:rPr dirty="0" sz="1100">
                <a:latin typeface="Gill Sans MT"/>
                <a:cs typeface="Gill Sans MT"/>
              </a:rPr>
              <a:t>y </a:t>
            </a:r>
            <a:r>
              <a:rPr dirty="0" sz="1100" spc="-5">
                <a:latin typeface="Gill Sans MT"/>
                <a:cs typeface="Gill Sans MT"/>
              </a:rPr>
              <a:t>seguimiento</a:t>
            </a:r>
            <a:r>
              <a:rPr dirty="0" sz="1100">
                <a:latin typeface="Gill Sans MT"/>
                <a:cs typeface="Gill Sans MT"/>
              </a:rPr>
              <a:t> de los </a:t>
            </a:r>
            <a:r>
              <a:rPr dirty="0" sz="1100" spc="-5">
                <a:latin typeface="Gill Sans MT"/>
                <a:cs typeface="Gill Sans MT"/>
              </a:rPr>
              <a:t>pagos</a:t>
            </a:r>
            <a:r>
              <a:rPr dirty="0" sz="1100" spc="5">
                <a:latin typeface="Gill Sans MT"/>
                <a:cs typeface="Gill Sans MT"/>
              </a:rPr>
              <a:t> </a:t>
            </a:r>
            <a:r>
              <a:rPr dirty="0" sz="1100">
                <a:latin typeface="Gill Sans MT"/>
                <a:cs typeface="Gill Sans MT"/>
              </a:rPr>
              <a:t>a los</a:t>
            </a:r>
            <a:r>
              <a:rPr dirty="0" sz="1100" spc="5">
                <a:latin typeface="Gill Sans MT"/>
                <a:cs typeface="Gill Sans MT"/>
              </a:rPr>
              <a:t> </a:t>
            </a:r>
            <a:r>
              <a:rPr dirty="0" sz="1100" spc="-10">
                <a:latin typeface="Gill Sans MT"/>
                <a:cs typeface="Gill Sans MT"/>
              </a:rPr>
              <a:t>proveedores.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7625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DINÁMICA.-</a:t>
            </a:r>
            <a:r>
              <a:rPr dirty="0" sz="1400" spc="-14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Análisis</a:t>
            </a:r>
            <a:r>
              <a:rPr dirty="0" sz="1400" spc="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de la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situación</a:t>
            </a:r>
            <a:r>
              <a:rPr dirty="0" sz="1400" spc="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del</a:t>
            </a:r>
            <a:r>
              <a:rPr dirty="0" sz="1400" spc="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aprovisionamiento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 en</a:t>
            </a:r>
            <a:r>
              <a:rPr dirty="0" sz="1400" spc="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su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empresa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25420" y="996933"/>
          <a:ext cx="7831455" cy="51434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1795"/>
                <a:gridCol w="6982459"/>
                <a:gridCol w="446404"/>
              </a:tblGrid>
              <a:tr h="139065">
                <a:tc gridSpan="2">
                  <a:txBody>
                    <a:bodyPr/>
                    <a:lstStyle/>
                    <a:p>
                      <a:pPr marL="1905">
                        <a:lnSpc>
                          <a:spcPts val="985"/>
                        </a:lnSpc>
                      </a:pP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6.-­‐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Coste de materiales: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 conoce el coste de materiales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por producto/ser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vi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cio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1325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065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969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Se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desconoce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totalmente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el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coste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materiales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por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producto/servicio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0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969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Se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desconoce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generalmente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el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coste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materiales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por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producto/servicio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0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969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Se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tiene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una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estimación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del coste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materiales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por producto/servicio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0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969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Se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tiene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una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estimación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bastante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aproximada del coste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materiales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por producto/servicio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0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969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Se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conoce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exactamente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el coste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materiales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por producto/servicio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065">
                <a:tc gridSpan="2">
                  <a:txBody>
                    <a:bodyPr/>
                    <a:lstStyle/>
                    <a:p>
                      <a:pPr marL="1905">
                        <a:lnSpc>
                          <a:spcPts val="985"/>
                        </a:lnSpc>
                      </a:pP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7.-­‐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Los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plazos de entre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 los proveedores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son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adecuados a las nece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sidad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es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 la empresa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1325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065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969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Los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plazos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entrega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son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muy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elevados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0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969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Los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plazos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entrega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son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elevados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0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969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Los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plazos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entrega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son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inadecuados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0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969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Los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plazos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entrega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son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adecuados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0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969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Los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plazos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entrega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son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óptimos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065">
                <a:tc gridSpan="2">
                  <a:txBody>
                    <a:bodyPr/>
                    <a:lstStyle/>
                    <a:p>
                      <a:pPr marL="1905">
                        <a:lnSpc>
                          <a:spcPts val="985"/>
                        </a:lnSpc>
                      </a:pP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9.-­‐¿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 produce una trazabilidad del  pedido?( Los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proveedores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proporcionan información 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sob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 la fecha de entre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 los pedidos de compras).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1325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065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969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No se recibe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información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de la fecha de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entrega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por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parte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 los proveedores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0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969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Fax,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teléfono,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reuniones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0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969"/>
                        </a:lnSpc>
                      </a:pPr>
                      <a:r>
                        <a:rPr dirty="0" sz="900" spc="-70">
                          <a:latin typeface="Calibri"/>
                          <a:cs typeface="Calibri"/>
                        </a:rPr>
                        <a:t>E-­‐mail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0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969"/>
                        </a:lnSpc>
                      </a:pPr>
                      <a:r>
                        <a:rPr dirty="0" sz="900" spc="-5">
                          <a:latin typeface="Calibri"/>
                          <a:cs typeface="Calibri"/>
                        </a:rPr>
                        <a:t>Internet </a:t>
                      </a:r>
                      <a:r>
                        <a:rPr dirty="0" sz="900" spc="-55">
                          <a:latin typeface="Calibri"/>
                          <a:cs typeface="Calibri"/>
                        </a:rPr>
                        <a:t>(Web-­‐EDI)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0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969"/>
                        </a:lnSpc>
                      </a:pPr>
                      <a:r>
                        <a:rPr dirty="0" sz="900" spc="-5">
                          <a:latin typeface="Calibri"/>
                          <a:cs typeface="Calibri"/>
                        </a:rPr>
                        <a:t>Sistemas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EDI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intercambio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electrónico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datos, XML,…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065">
                <a:tc gridSpan="2">
                  <a:txBody>
                    <a:bodyPr/>
                    <a:lstStyle/>
                    <a:p>
                      <a:pPr marL="1905">
                        <a:lnSpc>
                          <a:spcPts val="985"/>
                        </a:lnSpc>
                      </a:pP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10.-­‐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Intercambio datos: Existen 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sist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emas de intercambio de datos con proveedores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1325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065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969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No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existe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ningún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sistema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de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intercambio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de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datos con los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proveedores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0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969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Fax,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teléfono,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reuniones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0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969"/>
                        </a:lnSpc>
                      </a:pPr>
                      <a:r>
                        <a:rPr dirty="0" sz="900" spc="-70">
                          <a:latin typeface="Calibri"/>
                          <a:cs typeface="Calibri"/>
                        </a:rPr>
                        <a:t>E-­‐mail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0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969"/>
                        </a:lnSpc>
                      </a:pPr>
                      <a:r>
                        <a:rPr dirty="0" sz="900" spc="-5">
                          <a:latin typeface="Calibri"/>
                          <a:cs typeface="Calibri"/>
                        </a:rPr>
                        <a:t>Internet,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65">
                          <a:latin typeface="Calibri"/>
                          <a:cs typeface="Calibri"/>
                        </a:rPr>
                        <a:t>Web-­‐EDI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0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969"/>
                        </a:lnSpc>
                      </a:pPr>
                      <a:r>
                        <a:rPr dirty="0" sz="900" spc="-5">
                          <a:latin typeface="Calibri"/>
                          <a:cs typeface="Calibri"/>
                        </a:rPr>
                        <a:t>Sistemas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EDI,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XML,…Participación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en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Marketplaces,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servicios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comercios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electrónicos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compra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y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venta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en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comunidades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comerciales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065">
                <a:tc gridSpan="2">
                  <a:txBody>
                    <a:bodyPr/>
                    <a:lstStyle/>
                    <a:p>
                      <a:pPr marL="1905">
                        <a:lnSpc>
                          <a:spcPts val="985"/>
                        </a:lnSpc>
                      </a:pPr>
                      <a:r>
                        <a:rPr dirty="0" sz="900" spc="-9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11.-­‐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Seguimiento</a:t>
                      </a:r>
                      <a:r>
                        <a:rPr dirty="0" sz="9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pedidos (Proveedor):</a:t>
                      </a:r>
                      <a:r>
                        <a:rPr dirty="0" sz="9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El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sistema</a:t>
                      </a:r>
                      <a:r>
                        <a:rPr dirty="0" sz="9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 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seguimiento</a:t>
                      </a:r>
                      <a:r>
                        <a:rPr dirty="0" sz="9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 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entrega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de pedidos</a:t>
                      </a:r>
                      <a:r>
                        <a:rPr dirty="0" sz="9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 proveedores proporciona información</a:t>
                      </a:r>
                      <a:r>
                        <a:rPr dirty="0" sz="9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útil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para</a:t>
                      </a:r>
                      <a:r>
                        <a:rPr dirty="0" sz="9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 planiﬁcación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1325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065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969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No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existe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un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sistema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 seguimiento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entrega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 pedidos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0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969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Existe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un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sistema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 seguimiento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entrega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de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pedidos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pero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no se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utiliza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para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la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planificación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0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969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El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sistema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seguimiento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entrega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pedidos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proveedores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proporciona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información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útil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para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la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planificación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0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969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Existe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disposición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la empresa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información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sobre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el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estado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del pedido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622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93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Existe a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disposición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la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empresa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información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sobre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el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estado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del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pedido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en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tiempo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real,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sistemas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integrados,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EDI,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XML,…Integración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con</a:t>
                      </a:r>
                      <a:endParaRPr sz="900">
                        <a:latin typeface="Calibri"/>
                        <a:cs typeface="Calibri"/>
                      </a:endParaRPr>
                    </a:p>
                    <a:p>
                      <a:pPr marL="1905">
                        <a:lnSpc>
                          <a:spcPts val="104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proveedores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Colaboración/partenariado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065">
                <a:tc gridSpan="2">
                  <a:txBody>
                    <a:bodyPr/>
                    <a:lstStyle/>
                    <a:p>
                      <a:pPr marL="1905">
                        <a:lnSpc>
                          <a:spcPts val="985"/>
                        </a:lnSpc>
                      </a:pP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12.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-­‐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¿Están deﬁnidos los parámetros de ges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ón de existencias (lote ecnómico, stock de seguridad, punto de pedido) por producto?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1325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065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969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No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están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definidos.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0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969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Están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definidos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pero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no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están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para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todos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los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productos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0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969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Están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definidos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todos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los productos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pero no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todos los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parámetros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0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969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Están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perfectamente definidos</a:t>
                      </a:r>
                      <a:r>
                        <a:rPr dirty="0" sz="900" spc="2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para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todos los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productos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0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969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Están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perfectamente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definidos</a:t>
                      </a:r>
                      <a:r>
                        <a:rPr dirty="0" sz="900" spc="2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y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están</a:t>
                      </a:r>
                      <a:r>
                        <a:rPr dirty="0" sz="9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integrados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en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un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sistema</a:t>
                      </a:r>
                      <a:r>
                        <a:rPr dirty="0" sz="9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gestión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informático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7625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DINÁMICA.-</a:t>
            </a:r>
            <a:r>
              <a:rPr dirty="0" sz="1400" spc="-14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Análisis</a:t>
            </a:r>
            <a:r>
              <a:rPr dirty="0" sz="1400" spc="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de la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situación</a:t>
            </a:r>
            <a:r>
              <a:rPr dirty="0" sz="1400" spc="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del</a:t>
            </a:r>
            <a:r>
              <a:rPr dirty="0" sz="1400" spc="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aprovisionamiento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 en</a:t>
            </a:r>
            <a:r>
              <a:rPr dirty="0" sz="1400" spc="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su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empresa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25420" y="996933"/>
          <a:ext cx="7796530" cy="33375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7505"/>
                <a:gridCol w="6983095"/>
                <a:gridCol w="447040"/>
              </a:tblGrid>
              <a:tr h="139065">
                <a:tc gridSpan="2">
                  <a:txBody>
                    <a:bodyPr/>
                    <a:lstStyle/>
                    <a:p>
                      <a:pPr marL="1905">
                        <a:lnSpc>
                          <a:spcPts val="985"/>
                        </a:lnSpc>
                      </a:pP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13.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-­‐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¿Se revisan periódicamente los parámetros de stock y el inventario a mantener en función de la evolución del mercado?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1325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065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969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No</a:t>
                      </a:r>
                      <a:r>
                        <a:rPr dirty="0" sz="9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se</a:t>
                      </a:r>
                      <a:r>
                        <a:rPr dirty="0" sz="9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revisan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0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969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Se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realizan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revisiones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en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periodos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tiempo largo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0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969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Se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realizan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revisiones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periódicas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almacén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0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969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Se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realizan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revisiones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periódicas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almacén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en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base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previsiones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venta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0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969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Se ajustan las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existencias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en base a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las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informaciones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proporcionadas por el cliente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065">
                <a:tc gridSpan="2">
                  <a:txBody>
                    <a:bodyPr/>
                    <a:lstStyle/>
                    <a:p>
                      <a:pPr marL="1905">
                        <a:lnSpc>
                          <a:spcPts val="985"/>
                        </a:lnSpc>
                      </a:pP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14.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-­‐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Recepción de pedidos: El sistema de recepción de pedidos asegura que el material solicitado coincide con el recibido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1325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065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969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No se realiza ningún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tipo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comprobación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de los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materiales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decepcionados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0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969"/>
                        </a:lnSpc>
                      </a:pPr>
                      <a:r>
                        <a:rPr dirty="0" sz="900" spc="-5">
                          <a:latin typeface="Calibri"/>
                          <a:cs typeface="Calibri"/>
                        </a:rPr>
                        <a:t>Comprobación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mediante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Albaranes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0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969"/>
                        </a:lnSpc>
                      </a:pPr>
                      <a:r>
                        <a:rPr dirty="0" sz="900" spc="-5">
                          <a:latin typeface="Calibri"/>
                          <a:cs typeface="Calibri"/>
                        </a:rPr>
                        <a:t>Comprobación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Notificaciones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avance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envío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(Advance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Ship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Notice),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para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tener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preparados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al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equipo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y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al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personal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recepción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mercancías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0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969"/>
                        </a:lnSpc>
                      </a:pPr>
                      <a:r>
                        <a:rPr dirty="0" sz="900" spc="-5">
                          <a:latin typeface="Calibri"/>
                          <a:cs typeface="Calibri"/>
                        </a:rPr>
                        <a:t>Comprobación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mediante Códigos de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barras,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etiquetas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 radiofrecuencia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0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969"/>
                        </a:lnSpc>
                      </a:pPr>
                      <a:r>
                        <a:rPr dirty="0" sz="900" spc="-5">
                          <a:latin typeface="Calibri"/>
                          <a:cs typeface="Calibri"/>
                        </a:rPr>
                        <a:t>Combinación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notificaciones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avance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envío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con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sistemas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etiquetado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con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códigos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barras,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etiquetas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radiofrecuencia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065">
                <a:tc gridSpan="2">
                  <a:txBody>
                    <a:bodyPr/>
                    <a:lstStyle/>
                    <a:p>
                      <a:pPr marL="1905">
                        <a:lnSpc>
                          <a:spcPts val="985"/>
                        </a:lnSpc>
                      </a:pP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15.-­‐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Calidad de 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su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ministro: El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control de calidad de las entradas de mercancías impide la entrada de material no conforme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1325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065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969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No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existe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control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de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calidad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 las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entradas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mercancías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0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969"/>
                        </a:lnSpc>
                      </a:pPr>
                      <a:r>
                        <a:rPr dirty="0" sz="900" spc="-5">
                          <a:latin typeface="Calibri"/>
                          <a:cs typeface="Calibri"/>
                        </a:rPr>
                        <a:t>Control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cantidad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de las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entradas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de mercancías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0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969"/>
                        </a:lnSpc>
                      </a:pPr>
                      <a:r>
                        <a:rPr dirty="0" sz="900" spc="-5">
                          <a:latin typeface="Calibri"/>
                          <a:cs typeface="Calibri"/>
                        </a:rPr>
                        <a:t>Control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de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calidad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 las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entradas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 mercancías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por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muestreo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(no impide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la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entrada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de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material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no conforme)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0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969"/>
                        </a:lnSpc>
                      </a:pPr>
                      <a:r>
                        <a:rPr dirty="0" sz="900" spc="-5">
                          <a:latin typeface="Calibri"/>
                          <a:cs typeface="Calibri"/>
                        </a:rPr>
                        <a:t>Control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de calidad de las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entradas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de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mercancías en recepción y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control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de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calidad por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parte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del proveedor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0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969"/>
                        </a:lnSpc>
                      </a:pPr>
                      <a:r>
                        <a:rPr dirty="0" sz="900" spc="-5">
                          <a:latin typeface="Calibri"/>
                          <a:cs typeface="Calibri"/>
                        </a:rPr>
                        <a:t>Evaluación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periódica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proveedores.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Calificación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permanente de proveedores.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Proveedores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certificados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065">
                <a:tc gridSpan="2">
                  <a:txBody>
                    <a:bodyPr/>
                    <a:lstStyle/>
                    <a:p>
                      <a:pPr marL="1905">
                        <a:lnSpc>
                          <a:spcPts val="985"/>
                        </a:lnSpc>
                      </a:pPr>
                      <a:r>
                        <a:rPr dirty="0" sz="900" spc="-9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16.-­‐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Calidad</a:t>
                      </a:r>
                      <a:r>
                        <a:rPr dirty="0" sz="9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 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suministro:</a:t>
                      </a:r>
                      <a:r>
                        <a:rPr dirty="0" sz="9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calidad</a:t>
                      </a:r>
                      <a:r>
                        <a:rPr dirty="0" sz="9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 los</a:t>
                      </a:r>
                      <a:r>
                        <a:rPr dirty="0" sz="9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suministros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coincide</a:t>
                      </a:r>
                      <a:r>
                        <a:rPr dirty="0" sz="9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 la</a:t>
                      </a:r>
                      <a:r>
                        <a:rPr dirty="0" sz="900" spc="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calidad 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solicitada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1325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065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305">
                        <a:lnSpc>
                          <a:spcPts val="969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No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se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contrasta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la calidad de los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suministros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con la calidad solicitada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0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969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Calidad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suministros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mala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0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969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Calidad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suministro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regular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0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969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Calidad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suministro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buena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90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ts val="969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Calidad de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suministro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muy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buena.Evaluación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periódica de proveedores.Proveedores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Homologados.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7625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DINÁMICA.-</a:t>
            </a:r>
            <a:r>
              <a:rPr dirty="0" sz="1400" spc="-14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Análisis</a:t>
            </a:r>
            <a:r>
              <a:rPr dirty="0" sz="1400" spc="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de la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situación</a:t>
            </a:r>
            <a:r>
              <a:rPr dirty="0" sz="1400" spc="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del</a:t>
            </a:r>
            <a:r>
              <a:rPr dirty="0" sz="1400" spc="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aprovisionamiento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 en</a:t>
            </a:r>
            <a:r>
              <a:rPr dirty="0" sz="1400" spc="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su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empresa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53983" y="996934"/>
          <a:ext cx="8011159" cy="4427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7505"/>
                <a:gridCol w="7185025"/>
                <a:gridCol w="459104"/>
              </a:tblGrid>
              <a:tr h="138430">
                <a:tc gridSpan="2">
                  <a:txBody>
                    <a:bodyPr/>
                    <a:lstStyle/>
                    <a:p>
                      <a:pPr marL="1270">
                        <a:lnSpc>
                          <a:spcPts val="980"/>
                        </a:lnSpc>
                      </a:pP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17.-­‐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¿Se realiza un control administr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ati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 las entradas y salidas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 materiales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del almacén ?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1325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8430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969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No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existen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registros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843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969"/>
                        </a:lnSpc>
                      </a:pPr>
                      <a:r>
                        <a:rPr dirty="0" sz="900" spc="-5">
                          <a:latin typeface="Calibri"/>
                          <a:cs typeface="Calibri"/>
                        </a:rPr>
                        <a:t>Registro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manual de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entradas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y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salidas a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través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de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albaranes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(genéricos)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843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969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Se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registra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manualmente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las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mercancías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enviadas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y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recibidas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843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969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Existe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un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registro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informático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las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entradas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y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salidas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pero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su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introducción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realiza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manualmente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843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969"/>
                        </a:lnSpc>
                      </a:pPr>
                      <a:r>
                        <a:rPr dirty="0" sz="900" spc="-5">
                          <a:latin typeface="Calibri"/>
                          <a:cs typeface="Calibri"/>
                        </a:rPr>
                        <a:t>Gestión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automatizada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almacenes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con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altas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y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bajas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registradas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automáticamente.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Uso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códigos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barras,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radiofrecuencia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8430">
                <a:tc gridSpan="2">
                  <a:txBody>
                    <a:bodyPr/>
                    <a:lstStyle/>
                    <a:p>
                      <a:pPr marL="1270">
                        <a:lnSpc>
                          <a:spcPts val="980"/>
                        </a:lnSpc>
                      </a:pP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18.-­‐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¿Se m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anti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ene un 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sist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ema permanente de control 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físi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 del inventario?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1325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8430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969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No se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controla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nunca el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nivel de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existencias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físicas.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843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969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Se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realizan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inventarios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físicos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 nivel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anual.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843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969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Se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realizan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inventarios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físicos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 manera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periódica.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843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969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Se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realizan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inventarios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físicos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permanentes.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(Conteo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todos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los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días)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843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969"/>
                        </a:lnSpc>
                      </a:pPr>
                      <a:r>
                        <a:rPr dirty="0" sz="900" spc="-5">
                          <a:latin typeface="Calibri"/>
                          <a:cs typeface="Calibri"/>
                        </a:rPr>
                        <a:t>Sistema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inventarios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permanentes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generado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por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el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propio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sistema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gestión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del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almacén.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8430">
                <a:tc gridSpan="2">
                  <a:txBody>
                    <a:bodyPr/>
                    <a:lstStyle/>
                    <a:p>
                      <a:pPr marL="1270">
                        <a:lnSpc>
                          <a:spcPts val="980"/>
                        </a:lnSpc>
                      </a:pP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19.-­‐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El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control de inventario coincide con las existencias 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físi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1325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8430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969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No existe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control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de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existencias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físicas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843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969"/>
                        </a:lnSpc>
                      </a:pPr>
                      <a:r>
                        <a:rPr dirty="0" sz="900" spc="-5">
                          <a:latin typeface="Calibri"/>
                          <a:cs typeface="Calibri"/>
                        </a:rPr>
                        <a:t>Existen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frecuentes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diferencias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apreciables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entre</a:t>
                      </a:r>
                      <a:r>
                        <a:rPr dirty="0" sz="9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el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control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inventario</a:t>
                      </a:r>
                      <a:r>
                        <a:rPr dirty="0" sz="9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y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las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existencias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físicas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843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969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Se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presentan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frecuentemente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pequeñas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diferencias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entre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el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control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inventario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y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las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existencias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físicas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843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969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Se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presentan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ocasionalmente pequeñas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diferencias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entre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el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control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inventario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y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las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existencias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físicas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843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969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El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control</a:t>
                      </a:r>
                      <a:r>
                        <a:rPr dirty="0" sz="9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inventario</a:t>
                      </a:r>
                      <a:r>
                        <a:rPr dirty="0" sz="9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coincide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perfectamente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con</a:t>
                      </a:r>
                      <a:r>
                        <a:rPr dirty="0" sz="9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las</a:t>
                      </a:r>
                      <a:r>
                        <a:rPr dirty="0" sz="9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existencias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físicas.</a:t>
                      </a:r>
                      <a:r>
                        <a:rPr dirty="0" sz="9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Control</a:t>
                      </a:r>
                      <a:r>
                        <a:rPr dirty="0" sz="9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permanente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inventarios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8430">
                <a:tc gridSpan="2">
                  <a:txBody>
                    <a:bodyPr/>
                    <a:lstStyle/>
                    <a:p>
                      <a:pPr marL="1270">
                        <a:lnSpc>
                          <a:spcPts val="980"/>
                        </a:lnSpc>
                      </a:pP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20.-­‐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Incidencias de 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su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ministro: 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ravedad y frecuencia de incidencias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1325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8430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969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Incidencias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graves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con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frecuencia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alta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843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969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Incidencias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graves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con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frecuencia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baja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843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969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Incidencias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normales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con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frecuencia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alta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843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969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Incidencias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normales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con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frecuencia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baja.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559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93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Incidencias leves.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Registro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de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incidencias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y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evaluación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con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indicadores.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Contraste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de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nº incidencias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con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volumen de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pedidos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.Las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desviaciones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sobre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lo</a:t>
                      </a:r>
                      <a:endParaRPr sz="900">
                        <a:latin typeface="Calibri"/>
                        <a:cs typeface="Calibri"/>
                      </a:endParaRPr>
                    </a:p>
                    <a:p>
                      <a:pPr marL="1270">
                        <a:lnSpc>
                          <a:spcPts val="104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previsto son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inmediatamente investigadas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y corregidas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8430">
                <a:tc gridSpan="2">
                  <a:txBody>
                    <a:bodyPr/>
                    <a:lstStyle/>
                    <a:p>
                      <a:pPr marL="1270">
                        <a:lnSpc>
                          <a:spcPts val="980"/>
                        </a:lnSpc>
                      </a:pP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21.-­‐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Incidencias: Las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incidencias 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sob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 entre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ga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 pedidos de proveedores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(atrasos…) son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conocidas por la or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gani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zación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1325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8430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969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No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se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conocen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las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incidencias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sobre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las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entregas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843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969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Las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incidencias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sobre las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entregas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se conocen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con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mucho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retraso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843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969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Las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incidencias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se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conocen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con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algún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retraso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559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93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Las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incidencias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sobre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entregas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se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conocen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rápidamente.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Sistema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alerta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automática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en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la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cadena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suministro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(correo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electrónico)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para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la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notificación</a:t>
                      </a:r>
                      <a:endParaRPr sz="900">
                        <a:latin typeface="Calibri"/>
                        <a:cs typeface="Calibri"/>
                      </a:endParaRPr>
                    </a:p>
                    <a:p>
                      <a:pPr marL="1270">
                        <a:lnSpc>
                          <a:spcPts val="104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incidencias.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843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969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Las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incidencias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conocen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en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tiempo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real.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Los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puntos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entrega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disponen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tecnología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que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posibilitan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la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obtención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información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65">
                          <a:latin typeface="Calibri"/>
                          <a:cs typeface="Calibri"/>
                        </a:rPr>
                        <a:t>on-­‐line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7625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DINÁMICA.-</a:t>
            </a:r>
            <a:r>
              <a:rPr dirty="0" sz="1400" spc="-14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Análisis</a:t>
            </a:r>
            <a:r>
              <a:rPr dirty="0" sz="1400" spc="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de la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situación</a:t>
            </a:r>
            <a:r>
              <a:rPr dirty="0" sz="1400" spc="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del</a:t>
            </a:r>
            <a:r>
              <a:rPr dirty="0" sz="1400" spc="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aprovisionamiento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 en</a:t>
            </a:r>
            <a:r>
              <a:rPr dirty="0" sz="1400" spc="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su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empresa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53982" y="925488"/>
          <a:ext cx="7868284" cy="53378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0380"/>
                <a:gridCol w="6907530"/>
                <a:gridCol w="450850"/>
              </a:tblGrid>
              <a:tr h="140970">
                <a:tc gridSpan="2">
                  <a:txBody>
                    <a:bodyPr/>
                    <a:lstStyle/>
                    <a:p>
                      <a:pPr marL="3810">
                        <a:lnSpc>
                          <a:spcPts val="1000"/>
                        </a:lnSpc>
                      </a:pP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22.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-­‐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F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abilidad (Proveedores): Los proveedores cumplen los plazos de entrega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1325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ts val="99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Los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plazos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entrega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nunca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se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cumplen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765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900" spc="-5">
                          <a:latin typeface="Calibri"/>
                          <a:cs typeface="Calibri"/>
                        </a:rPr>
                        <a:t>Frecuentes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retrasos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en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el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plazo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entrega.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Desviaciones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frecuentes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sobre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la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fecha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entrega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prevista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6159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ts val="99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Los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plazos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entrega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se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cumplen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manera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regular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24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900" spc="-5">
                          <a:latin typeface="Calibri"/>
                          <a:cs typeface="Calibri"/>
                        </a:rPr>
                        <a:t>Desviaciones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ocasionales sobre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la fecha de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entrega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prevista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139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ts val="99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Fiabilidad</a:t>
                      </a:r>
                      <a:r>
                        <a:rPr dirty="0" sz="9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total</a:t>
                      </a:r>
                      <a:r>
                        <a:rPr dirty="0" sz="9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100%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 gridSpan="2">
                  <a:txBody>
                    <a:bodyPr/>
                    <a:lstStyle/>
                    <a:p>
                      <a:pPr marL="3810">
                        <a:lnSpc>
                          <a:spcPts val="1000"/>
                        </a:lnSpc>
                      </a:pP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23.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-­‐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F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exibilidad (Proveedores): Los proveedores responden bien ante imprevistos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1325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2405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Los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plazos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reacción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ante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imprevistos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son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muy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elevados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139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ts val="99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Los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plazos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reacción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ante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imprevistos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son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elevados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24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Los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plazos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reacción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ante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imprevistos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son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inadecuados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139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24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Los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plazos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reacción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ante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imprevistos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son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adecuados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139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ts val="99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Los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plazos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reacción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ante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imprevistos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son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óptimos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 gridSpan="2">
                  <a:txBody>
                    <a:bodyPr/>
                    <a:lstStyle/>
                    <a:p>
                      <a:pPr marL="3810">
                        <a:lnSpc>
                          <a:spcPts val="1000"/>
                        </a:lnSpc>
                      </a:pP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24.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-­‐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Se prac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can polí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cas de reducción de stocks a lo largo de toda la cadena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1325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ts val="99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No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tienen políticas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reducción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stocks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765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Se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tienen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políticas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de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reducción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 stocks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en alguna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parte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de la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cadena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logística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pero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no están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bien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definidas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6159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24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Se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tienen políticas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de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reducción de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stocks pero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no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en toda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la cadena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139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24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Se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tienen políticas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de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reducción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 stocks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en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toda la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cadena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139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24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Se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tienen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políticas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agresivas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de reducción de stocks en toda la cadena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139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 gridSpan="2">
                  <a:txBody>
                    <a:bodyPr/>
                    <a:lstStyle/>
                    <a:p>
                      <a:pPr marL="3810">
                        <a:lnSpc>
                          <a:spcPts val="1000"/>
                        </a:lnSpc>
                      </a:pP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25.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-­‐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¿Cuál es el nivel de roturas de stock que se producen?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1325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2405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Se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tienen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niveles de stocks altos y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frecuentemente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se producen roturas de los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stocks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139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24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Se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producen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roturas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los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stocks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manera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frecuente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139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ts val="99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Se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producen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roturas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stocks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manera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ocasional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24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El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nivel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stock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es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alto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pero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no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producen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roturas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stocks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139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24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No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producen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roturas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stocks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y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el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nivel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stock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es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reducido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139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 gridSpan="2">
                  <a:txBody>
                    <a:bodyPr/>
                    <a:lstStyle/>
                    <a:p>
                      <a:pPr marL="3810">
                        <a:lnSpc>
                          <a:spcPts val="1000"/>
                        </a:lnSpc>
                      </a:pP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26.-­‐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 controla la rotación por ar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culos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1325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ts val="99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Se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desconoce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la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rotación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los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articulos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24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Se conoce pero no se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controla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la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rotación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de los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articulos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139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765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Se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controla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la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rotación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determinados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articulos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(método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ABC,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se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controlan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aquellos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que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representen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un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mayor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volumen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ventas)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6159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097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ts val="99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Se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controla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la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rotación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de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gran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parte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de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articulos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24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Se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controla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la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rotación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todos o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gran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parte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de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articulos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(índice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rotación)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139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7625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DINÁMICA.-</a:t>
            </a:r>
            <a:r>
              <a:rPr dirty="0" sz="1400" spc="-14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Análisis</a:t>
            </a:r>
            <a:r>
              <a:rPr dirty="0" sz="1400" spc="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de la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situación</a:t>
            </a:r>
            <a:r>
              <a:rPr dirty="0" sz="1400" spc="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del</a:t>
            </a:r>
            <a:r>
              <a:rPr dirty="0" sz="1400" spc="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aprovisionamiento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 en</a:t>
            </a:r>
            <a:r>
              <a:rPr dirty="0" sz="1400" spc="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su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empresa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25420" y="1147782"/>
          <a:ext cx="7868284" cy="405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7505"/>
                <a:gridCol w="7050405"/>
                <a:gridCol w="450850"/>
              </a:tblGrid>
              <a:tr h="168910">
                <a:tc gridSpan="2">
                  <a:txBody>
                    <a:bodyPr/>
                    <a:lstStyle/>
                    <a:p>
                      <a:pPr marL="508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27.-­‐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rotación de inventarios es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adecuada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445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1325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Es</a:t>
                      </a:r>
                      <a:r>
                        <a:rPr dirty="0" sz="9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muy</a:t>
                      </a:r>
                      <a:r>
                        <a:rPr dirty="0" sz="9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baja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Es</a:t>
                      </a:r>
                      <a:r>
                        <a:rPr dirty="0" sz="9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baja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Es</a:t>
                      </a:r>
                      <a:r>
                        <a:rPr dirty="0" sz="9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la</a:t>
                      </a:r>
                      <a:r>
                        <a:rPr dirty="0" sz="9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adecuada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Es</a:t>
                      </a:r>
                      <a:r>
                        <a:rPr dirty="0" sz="9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alta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Es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muy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alta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.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marL="508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28.-­‐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Los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materiales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obsoletos están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correctamente ide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nti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ﬁ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cados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445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1325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No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están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identificados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Están</a:t>
                      </a:r>
                      <a:r>
                        <a:rPr dirty="0" sz="9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identificados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algunos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.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Están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identificados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gran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parte.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Están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identificados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todos pero no están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controlados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Están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todos</a:t>
                      </a:r>
                      <a:r>
                        <a:rPr dirty="0" sz="9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perfectamente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identificados</a:t>
                      </a:r>
                      <a:r>
                        <a:rPr dirty="0" sz="9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y</a:t>
                      </a:r>
                      <a:r>
                        <a:rPr dirty="0" sz="9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controlados</a:t>
                      </a:r>
                      <a:r>
                        <a:rPr dirty="0" sz="9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mediante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un</a:t>
                      </a:r>
                      <a:r>
                        <a:rPr dirty="0" sz="9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sistema</a:t>
                      </a:r>
                      <a:r>
                        <a:rPr dirty="0" sz="9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informático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marL="508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29.-­‐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 dispone de métodos/procedimientos de eliminación de obsoletos y/o productos en mal estado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445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1325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No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se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conoce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el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nivel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productos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obsoletos/en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mal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estado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No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se dispone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 ningún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método/procedimiento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para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la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eliminación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de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obsoletos y/o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productos en mal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estado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Se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dispone de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métodos/procedimientos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para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la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eliminación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 obsoletos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y/o productos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en mal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estado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900" spc="-5">
                          <a:latin typeface="Calibri"/>
                          <a:cs typeface="Calibri"/>
                        </a:rPr>
                        <a:t>Control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 productos obsoletos y/o productos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en mal estado, ubicándoles en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zonas de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almacén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aparte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Se dispone de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políticas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de prevención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 productos obsoletos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y/o en mal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estado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(recolocación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de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stocks, promociones de</a:t>
                      </a:r>
                      <a:r>
                        <a:rPr dirty="0" sz="9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venta,…)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marL="508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30.-­‐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¿Cómo considera el nivel de averías de materiales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en su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almacén?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445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1325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Se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tienen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niveles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deterioro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muy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alto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Se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tienen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niveles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deterioro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alto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Se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tienen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niveles de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deterioro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aceptable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Se</a:t>
                      </a:r>
                      <a:r>
                        <a:rPr dirty="0" sz="9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tienen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niveles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deterioro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bajo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Se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tienen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niveles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deterioro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muy</a:t>
                      </a:r>
                      <a:r>
                        <a:rPr dirty="0" sz="9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bajo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254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spc="-15" b="1">
                <a:solidFill>
                  <a:srgbClr val="FFFFFF"/>
                </a:solidFill>
                <a:latin typeface="Gill Sans MT"/>
                <a:cs typeface="Gill Sans MT"/>
              </a:rPr>
              <a:t>PRINCIPALES</a:t>
            </a: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 DEBILIDADES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DE LA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FUNCIÓN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 DE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COMPRAS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228" y="1982586"/>
            <a:ext cx="1550323" cy="56942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03490" y="2019481"/>
            <a:ext cx="906780" cy="429259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83820" marR="5080" indent="-71755">
              <a:lnSpc>
                <a:spcPts val="1500"/>
              </a:lnSpc>
              <a:spcBef>
                <a:spcPts val="300"/>
              </a:spcBef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GESTIÓN DE 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COMPRAS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857894" y="901931"/>
            <a:ext cx="6450965" cy="1359535"/>
            <a:chOff x="1857894" y="901931"/>
            <a:chExt cx="6450965" cy="135953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57894" y="1151313"/>
              <a:ext cx="415636" cy="110559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98715" y="901931"/>
              <a:ext cx="6109853" cy="56942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57894" y="1687484"/>
              <a:ext cx="415636" cy="57357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98715" y="1442259"/>
              <a:ext cx="6109853" cy="56942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61266" y="1056186"/>
            <a:ext cx="3780790" cy="746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Calibri"/>
                <a:cs typeface="Calibri"/>
              </a:rPr>
              <a:t>INADEC</a:t>
            </a:r>
            <a:r>
              <a:rPr dirty="0" sz="12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UADO</a:t>
            </a:r>
            <a:r>
              <a:rPr dirty="0" sz="12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CONOCIMIENTO</a:t>
            </a:r>
            <a:r>
              <a:rPr dirty="0" sz="12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DEL</a:t>
            </a:r>
            <a:r>
              <a:rPr dirty="0" sz="12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PRODUCTO</a:t>
            </a:r>
            <a:r>
              <a:rPr dirty="0" sz="12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2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Calibri"/>
                <a:cs typeface="Calibri"/>
              </a:rPr>
              <a:t>COMPRAR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METODOLOGÍA</a:t>
            </a:r>
            <a:r>
              <a:rPr dirty="0" sz="12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EN</a:t>
            </a:r>
            <a:r>
              <a:rPr dirty="0" sz="12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dirty="0" sz="12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SELECCIÓN</a:t>
            </a:r>
            <a:r>
              <a:rPr dirty="0" sz="12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12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PROVEEDORES.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866206" y="1978429"/>
            <a:ext cx="6442710" cy="569595"/>
            <a:chOff x="1866206" y="1978429"/>
            <a:chExt cx="6442710" cy="569595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6206" y="2219499"/>
              <a:ext cx="394854" cy="4571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98715" y="1978429"/>
              <a:ext cx="6109853" cy="56942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261266" y="2049707"/>
            <a:ext cx="5708650" cy="36068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12700" marR="5080">
              <a:lnSpc>
                <a:spcPts val="1200"/>
              </a:lnSpc>
              <a:spcBef>
                <a:spcPts val="340"/>
              </a:spcBef>
            </a:pPr>
            <a:r>
              <a:rPr dirty="0" sz="1200" spc="-5">
                <a:solidFill>
                  <a:srgbClr val="FFFFFF"/>
                </a:solidFill>
                <a:latin typeface="Calibri"/>
                <a:cs typeface="Calibri"/>
              </a:rPr>
              <a:t>NEGOCIACIÓN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 NO</a:t>
            </a:r>
            <a:r>
              <a:rPr dirty="0" sz="12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ADECUADA</a:t>
            </a:r>
            <a:r>
              <a:rPr dirty="0" sz="12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DE TODOS</a:t>
            </a:r>
            <a:r>
              <a:rPr dirty="0" sz="12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LOS</a:t>
            </a:r>
            <a:r>
              <a:rPr dirty="0" sz="12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Calibri"/>
                <a:cs typeface="Calibri"/>
              </a:rPr>
              <a:t>PARAMETROS</a:t>
            </a:r>
            <a:r>
              <a:rPr dirty="0" sz="12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QUE TIENEN</a:t>
            </a:r>
            <a:r>
              <a:rPr dirty="0" sz="12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Calibri"/>
                <a:cs typeface="Calibri"/>
              </a:rPr>
              <a:t>INCIDENCIA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 EN LA </a:t>
            </a:r>
            <a:r>
              <a:rPr dirty="0" sz="1200" spc="-25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Calibri"/>
                <a:cs typeface="Calibri"/>
              </a:rPr>
              <a:t>OPERATIVA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DE LA </a:t>
            </a:r>
            <a:r>
              <a:rPr dirty="0" sz="1200" spc="-5">
                <a:solidFill>
                  <a:srgbClr val="FFFFFF"/>
                </a:solidFill>
                <a:latin typeface="Calibri"/>
                <a:cs typeface="Calibri"/>
              </a:rPr>
              <a:t>EMPRESA.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78228" y="2227810"/>
            <a:ext cx="7930515" cy="3013710"/>
            <a:chOff x="378228" y="2227810"/>
            <a:chExt cx="7930515" cy="3013710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57894" y="2227810"/>
              <a:ext cx="415636" cy="57357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98715" y="2518756"/>
              <a:ext cx="6109853" cy="56526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57894" y="2227810"/>
              <a:ext cx="415636" cy="110559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98715" y="3054927"/>
              <a:ext cx="6109853" cy="56942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8228" y="4671752"/>
              <a:ext cx="1550323" cy="569421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703490" y="4709024"/>
            <a:ext cx="906780" cy="429259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175260" marR="5080" indent="-163195">
              <a:lnSpc>
                <a:spcPts val="1500"/>
              </a:lnSpc>
              <a:spcBef>
                <a:spcPts val="300"/>
              </a:spcBef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GESTIÓN DE 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STOCKS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857894" y="3595254"/>
            <a:ext cx="6450965" cy="1355090"/>
            <a:chOff x="1857894" y="3595254"/>
            <a:chExt cx="6450965" cy="1355090"/>
          </a:xfrm>
        </p:grpSpPr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57894" y="3844637"/>
              <a:ext cx="415636" cy="110143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98715" y="3595254"/>
              <a:ext cx="6109853" cy="56526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57894" y="4376650"/>
              <a:ext cx="415636" cy="57357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98715" y="4131425"/>
              <a:ext cx="6109853" cy="569421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2261266" y="2669910"/>
            <a:ext cx="5676265" cy="18224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POCA </a:t>
            </a:r>
            <a:r>
              <a:rPr dirty="0" sz="1200" spc="-5">
                <a:solidFill>
                  <a:srgbClr val="FFFFFF"/>
                </a:solidFill>
                <a:latin typeface="Calibri"/>
                <a:cs typeface="Calibri"/>
              </a:rPr>
              <a:t>COLABORACIÓN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 ENTRE </a:t>
            </a:r>
            <a:r>
              <a:rPr dirty="0" sz="1200" spc="-5">
                <a:solidFill>
                  <a:srgbClr val="FFFFFF"/>
                </a:solidFill>
                <a:latin typeface="Calibri"/>
                <a:cs typeface="Calibri"/>
              </a:rPr>
              <a:t>COMPRADOR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 Y PROVEEDOR</a:t>
            </a:r>
            <a:r>
              <a:rPr dirty="0" sz="12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EN EL PROCESO DE LA </a:t>
            </a:r>
            <a:r>
              <a:rPr dirty="0" sz="1200" spc="-5">
                <a:solidFill>
                  <a:srgbClr val="FFFFFF"/>
                </a:solidFill>
                <a:latin typeface="Calibri"/>
                <a:cs typeface="Calibri"/>
              </a:rPr>
              <a:t>COMPRA.</a:t>
            </a:r>
            <a:endParaRPr sz="1200">
              <a:latin typeface="Calibri"/>
              <a:cs typeface="Calibri"/>
            </a:endParaRPr>
          </a:p>
          <a:p>
            <a:pPr marL="12700" marR="693420">
              <a:lnSpc>
                <a:spcPct val="294100"/>
              </a:lnSpc>
            </a:pPr>
            <a:r>
              <a:rPr dirty="0" sz="1200" spc="-5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dirty="0" sz="12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Calibri"/>
                <a:cs typeface="Calibri"/>
              </a:rPr>
              <a:t>INFORMATICOS</a:t>
            </a:r>
            <a:r>
              <a:rPr dirty="0" sz="12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SIN</a:t>
            </a:r>
            <a:r>
              <a:rPr dirty="0" sz="12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CAPACIDAD</a:t>
            </a:r>
            <a:r>
              <a:rPr dirty="0" sz="12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12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Calibri"/>
                <a:cs typeface="Calibri"/>
              </a:rPr>
              <a:t>INTERCAMBIO</a:t>
            </a:r>
            <a:r>
              <a:rPr dirty="0" sz="12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12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Calibri"/>
                <a:cs typeface="Calibri"/>
              </a:rPr>
              <a:t>INFORMACIÓN. </a:t>
            </a:r>
            <a:r>
              <a:rPr dirty="0" sz="1200" spc="-25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Calibri"/>
                <a:cs typeface="Calibri"/>
              </a:rPr>
              <a:t>INDEFINICIÓN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DE LOS </a:t>
            </a:r>
            <a:r>
              <a:rPr dirty="0" sz="1200" spc="-5">
                <a:solidFill>
                  <a:srgbClr val="FFFFFF"/>
                </a:solidFill>
                <a:latin typeface="Calibri"/>
                <a:cs typeface="Calibri"/>
              </a:rPr>
              <a:t>PARÁMETROS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 DE GESTIÓN DE STOCKS.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.FALLOS</a:t>
            </a:r>
            <a:r>
              <a:rPr dirty="0" sz="12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EN</a:t>
            </a:r>
            <a:r>
              <a:rPr dirty="0" sz="12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dirty="0" sz="12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PREVISIÓN</a:t>
            </a:r>
            <a:r>
              <a:rPr dirty="0" sz="12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12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VENTAS.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866206" y="4667596"/>
            <a:ext cx="6442710" cy="569595"/>
            <a:chOff x="1866206" y="4667596"/>
            <a:chExt cx="6442710" cy="569595"/>
          </a:xfrm>
        </p:grpSpPr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6206" y="4908665"/>
              <a:ext cx="394854" cy="4571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98715" y="4667596"/>
              <a:ext cx="6109853" cy="569421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2261266" y="4821546"/>
            <a:ext cx="24441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Calibri"/>
                <a:cs typeface="Calibri"/>
              </a:rPr>
              <a:t>MALA</a:t>
            </a:r>
            <a:r>
              <a:rPr dirty="0" sz="12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EVALUACIÓN</a:t>
            </a:r>
            <a:r>
              <a:rPr dirty="0" sz="12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12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PROVEEDORES.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857894" y="4916978"/>
            <a:ext cx="6450965" cy="1397000"/>
            <a:chOff x="1857894" y="4916978"/>
            <a:chExt cx="6450965" cy="1397000"/>
          </a:xfrm>
        </p:grpSpPr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57894" y="4916978"/>
              <a:ext cx="415636" cy="57357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98715" y="5207923"/>
              <a:ext cx="6109853" cy="56942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57894" y="4916978"/>
              <a:ext cx="415636" cy="110559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98715" y="5744094"/>
              <a:ext cx="6109853" cy="569421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2261266" y="5359454"/>
            <a:ext cx="2259330" cy="746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Calibri"/>
                <a:cs typeface="Calibri"/>
              </a:rPr>
              <a:t>INVENTARIOS</a:t>
            </a:r>
            <a:r>
              <a:rPr dirty="0" sz="12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Calibri"/>
                <a:cs typeface="Calibri"/>
              </a:rPr>
              <a:t>DESCOMPENSADOS.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NIVELES</a:t>
            </a:r>
            <a:r>
              <a:rPr dirty="0" sz="12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12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Calibri"/>
                <a:cs typeface="Calibri"/>
              </a:rPr>
              <a:t>COBERTURA</a:t>
            </a:r>
            <a:r>
              <a:rPr dirty="0" sz="12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ELEVADOS.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39" name="object 3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8106" y="3643000"/>
            <a:ext cx="7853680" cy="2692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75"/>
              <a:t>EL</a:t>
            </a:r>
            <a:r>
              <a:rPr dirty="0" spc="290"/>
              <a:t> </a:t>
            </a:r>
            <a:r>
              <a:rPr dirty="0" spc="110"/>
              <a:t>PLAN</a:t>
            </a:r>
            <a:r>
              <a:rPr dirty="0" spc="290"/>
              <a:t> </a:t>
            </a:r>
            <a:r>
              <a:rPr dirty="0" spc="75"/>
              <a:t>DE</a:t>
            </a:r>
            <a:r>
              <a:rPr dirty="0" spc="290"/>
              <a:t> </a:t>
            </a:r>
            <a:r>
              <a:rPr dirty="0" spc="120"/>
              <a:t>COMPRAS</a:t>
            </a:r>
            <a:r>
              <a:rPr dirty="0" spc="290"/>
              <a:t> </a:t>
            </a:r>
            <a:r>
              <a:rPr dirty="0" spc="100"/>
              <a:t>UNA</a:t>
            </a:r>
            <a:r>
              <a:rPr dirty="0" spc="290"/>
              <a:t> </a:t>
            </a:r>
            <a:r>
              <a:rPr dirty="0" spc="114"/>
              <a:t>HERRAMIENTA</a:t>
            </a:r>
            <a:r>
              <a:rPr dirty="0" spc="290"/>
              <a:t> </a:t>
            </a:r>
            <a:r>
              <a:rPr dirty="0" spc="75"/>
              <a:t>DE</a:t>
            </a:r>
            <a:r>
              <a:rPr dirty="0" spc="295"/>
              <a:t> </a:t>
            </a:r>
            <a:r>
              <a:rPr dirty="0" spc="130"/>
              <a:t>COMPETITIVIDAD</a:t>
            </a:r>
            <a:r>
              <a:rPr dirty="0" spc="-295"/>
              <a:t> 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158" y="5500701"/>
            <a:ext cx="2486025" cy="4191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867165" y="6545285"/>
            <a:ext cx="15240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Gill Sans MT"/>
                <a:cs typeface="Gill Sans MT"/>
              </a:rPr>
              <a:t>17</a:t>
            </a:r>
            <a:endParaRPr sz="10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93351" y="6533853"/>
            <a:ext cx="415544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 b="1">
                <a:latin typeface="Gill Sans MT"/>
                <a:cs typeface="Gill Sans MT"/>
              </a:rPr>
              <a:t>SEMINARIO</a:t>
            </a:r>
            <a:r>
              <a:rPr dirty="0" sz="1000" spc="5" b="1">
                <a:latin typeface="Gill Sans MT"/>
                <a:cs typeface="Gill Sans MT"/>
              </a:rPr>
              <a:t> </a:t>
            </a:r>
            <a:r>
              <a:rPr dirty="0" sz="1000" b="1">
                <a:latin typeface="Gill Sans MT"/>
                <a:cs typeface="Gill Sans MT"/>
              </a:rPr>
              <a:t>"</a:t>
            </a:r>
            <a:r>
              <a:rPr dirty="0" sz="1000" spc="5" b="1">
                <a:latin typeface="Gill Sans MT"/>
                <a:cs typeface="Gill Sans MT"/>
              </a:rPr>
              <a:t> </a:t>
            </a:r>
            <a:r>
              <a:rPr dirty="0" sz="1000" b="1">
                <a:latin typeface="Gill Sans MT"/>
                <a:cs typeface="Gill Sans MT"/>
              </a:rPr>
              <a:t>LA</a:t>
            </a:r>
            <a:r>
              <a:rPr dirty="0" sz="1000" spc="5" b="1">
                <a:latin typeface="Gill Sans MT"/>
                <a:cs typeface="Gill Sans MT"/>
              </a:rPr>
              <a:t> </a:t>
            </a:r>
            <a:r>
              <a:rPr dirty="0" sz="1000" spc="-5" b="1">
                <a:latin typeface="Gill Sans MT"/>
                <a:cs typeface="Gill Sans MT"/>
              </a:rPr>
              <a:t>GESTIÓN</a:t>
            </a:r>
            <a:r>
              <a:rPr dirty="0" sz="1000" spc="5" b="1">
                <a:latin typeface="Gill Sans MT"/>
                <a:cs typeface="Gill Sans MT"/>
              </a:rPr>
              <a:t> </a:t>
            </a:r>
            <a:r>
              <a:rPr dirty="0" sz="1000" b="1">
                <a:latin typeface="Gill Sans MT"/>
                <a:cs typeface="Gill Sans MT"/>
              </a:rPr>
              <a:t>DE</a:t>
            </a:r>
            <a:r>
              <a:rPr dirty="0" sz="1000" spc="10" b="1">
                <a:latin typeface="Gill Sans MT"/>
                <a:cs typeface="Gill Sans MT"/>
              </a:rPr>
              <a:t> </a:t>
            </a:r>
            <a:r>
              <a:rPr dirty="0" sz="1000" spc="-5" b="1">
                <a:latin typeface="Gill Sans MT"/>
                <a:cs typeface="Gill Sans MT"/>
              </a:rPr>
              <a:t>COMPRAS</a:t>
            </a:r>
            <a:r>
              <a:rPr dirty="0" sz="1000" spc="5" b="1">
                <a:latin typeface="Gill Sans MT"/>
                <a:cs typeface="Gill Sans MT"/>
              </a:rPr>
              <a:t> </a:t>
            </a:r>
            <a:r>
              <a:rPr dirty="0" sz="1000" b="1">
                <a:latin typeface="Gill Sans MT"/>
                <a:cs typeface="Gill Sans MT"/>
              </a:rPr>
              <a:t>EN</a:t>
            </a:r>
            <a:r>
              <a:rPr dirty="0" sz="1000" spc="-150" b="1">
                <a:latin typeface="Gill Sans MT"/>
                <a:cs typeface="Gill Sans MT"/>
              </a:rPr>
              <a:t> </a:t>
            </a:r>
            <a:r>
              <a:rPr dirty="0" sz="1000" spc="-5" b="1">
                <a:latin typeface="Gill Sans MT"/>
                <a:cs typeface="Gill Sans MT"/>
              </a:rPr>
              <a:t>TIEMPO</a:t>
            </a:r>
            <a:r>
              <a:rPr dirty="0" sz="1000" spc="10" b="1">
                <a:latin typeface="Gill Sans MT"/>
                <a:cs typeface="Gill Sans MT"/>
              </a:rPr>
              <a:t> </a:t>
            </a:r>
            <a:r>
              <a:rPr dirty="0" sz="1000" b="1">
                <a:latin typeface="Gill Sans MT"/>
                <a:cs typeface="Gill Sans MT"/>
              </a:rPr>
              <a:t>DE</a:t>
            </a:r>
            <a:r>
              <a:rPr dirty="0" sz="1000" spc="5" b="1">
                <a:latin typeface="Gill Sans MT"/>
                <a:cs typeface="Gill Sans MT"/>
              </a:rPr>
              <a:t> </a:t>
            </a:r>
            <a:r>
              <a:rPr dirty="0" sz="1000" spc="-5" b="1">
                <a:latin typeface="Gill Sans MT"/>
                <a:cs typeface="Gill Sans MT"/>
              </a:rPr>
              <a:t>CRISIS"</a:t>
            </a:r>
            <a:endParaRPr sz="10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POLÍTICA</a:t>
            </a:r>
            <a:r>
              <a:rPr dirty="0" sz="1400" spc="-3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DE</a:t>
            </a:r>
            <a:r>
              <a:rPr dirty="0" sz="1400" spc="-2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COMPRAS</a:t>
            </a:r>
            <a:endParaRPr sz="1400">
              <a:latin typeface="Gill Sans MT"/>
              <a:cs typeface="Gill Sans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373283" y="1974272"/>
            <a:ext cx="3823970" cy="3936365"/>
            <a:chOff x="2373283" y="1974272"/>
            <a:chExt cx="3823970" cy="39363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73283" y="2198717"/>
              <a:ext cx="3823854" cy="371163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91839" y="1974272"/>
              <a:ext cx="1986741" cy="104324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35096" y="946450"/>
            <a:ext cx="7821295" cy="1920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-635">
              <a:lnSpc>
                <a:spcPct val="148800"/>
              </a:lnSpc>
              <a:spcBef>
                <a:spcPts val="100"/>
              </a:spcBef>
            </a:pPr>
            <a:r>
              <a:rPr dirty="0" sz="1400" spc="-5" b="1">
                <a:latin typeface="Gill Sans MT"/>
                <a:cs typeface="Gill Sans MT"/>
              </a:rPr>
              <a:t>Declaración </a:t>
            </a:r>
            <a:r>
              <a:rPr dirty="0" sz="1400" b="1">
                <a:latin typeface="Gill Sans MT"/>
                <a:cs typeface="Gill Sans MT"/>
              </a:rPr>
              <a:t>de </a:t>
            </a:r>
            <a:r>
              <a:rPr dirty="0" sz="1400" spc="-5" b="1">
                <a:latin typeface="Gill Sans MT"/>
                <a:cs typeface="Gill Sans MT"/>
              </a:rPr>
              <a:t>intenciones, </a:t>
            </a:r>
            <a:r>
              <a:rPr dirty="0" sz="1400" b="1">
                <a:latin typeface="Gill Sans MT"/>
                <a:cs typeface="Gill Sans MT"/>
              </a:rPr>
              <a:t>que </a:t>
            </a:r>
            <a:r>
              <a:rPr dirty="0" sz="1400" spc="-5" b="1">
                <a:latin typeface="Gill Sans MT"/>
                <a:cs typeface="Gill Sans MT"/>
              </a:rPr>
              <a:t>describe </a:t>
            </a:r>
            <a:r>
              <a:rPr dirty="0" sz="1400" b="1">
                <a:latin typeface="Gill Sans MT"/>
                <a:cs typeface="Gill Sans MT"/>
              </a:rPr>
              <a:t>de una </a:t>
            </a:r>
            <a:r>
              <a:rPr dirty="0" sz="1400" spc="-5" b="1">
                <a:latin typeface="Gill Sans MT"/>
                <a:cs typeface="Gill Sans MT"/>
              </a:rPr>
              <a:t>forma general, </a:t>
            </a:r>
            <a:r>
              <a:rPr dirty="0" sz="1400" b="1">
                <a:latin typeface="Gill Sans MT"/>
                <a:cs typeface="Gill Sans MT"/>
              </a:rPr>
              <a:t>la </a:t>
            </a:r>
            <a:r>
              <a:rPr dirty="0" sz="1400" spc="-5" b="1">
                <a:latin typeface="Gill Sans MT"/>
                <a:cs typeface="Gill Sans MT"/>
              </a:rPr>
              <a:t>forma </a:t>
            </a:r>
            <a:r>
              <a:rPr dirty="0" sz="1400" b="1">
                <a:latin typeface="Gill Sans MT"/>
                <a:cs typeface="Gill Sans MT"/>
              </a:rPr>
              <a:t>de </a:t>
            </a:r>
            <a:r>
              <a:rPr dirty="0" sz="1400" spc="-10" b="1">
                <a:latin typeface="Gill Sans MT"/>
                <a:cs typeface="Gill Sans MT"/>
              </a:rPr>
              <a:t>proceder </a:t>
            </a:r>
            <a:r>
              <a:rPr dirty="0" sz="1400" spc="-5" b="1">
                <a:latin typeface="Gill Sans MT"/>
                <a:cs typeface="Gill Sans MT"/>
              </a:rPr>
              <a:t>del </a:t>
            </a:r>
            <a:r>
              <a:rPr dirty="0" sz="1400" b="1">
                <a:latin typeface="Gill Sans MT"/>
                <a:cs typeface="Gill Sans MT"/>
              </a:rPr>
              <a:t> </a:t>
            </a:r>
            <a:r>
              <a:rPr dirty="0" sz="1400" spc="-5" b="1">
                <a:latin typeface="Gill Sans MT"/>
                <a:cs typeface="Gill Sans MT"/>
              </a:rPr>
              <a:t>departamento. </a:t>
            </a:r>
            <a:r>
              <a:rPr dirty="0" sz="1400" b="1">
                <a:latin typeface="Gill Sans MT"/>
                <a:cs typeface="Gill Sans MT"/>
              </a:rPr>
              <a:t>Son </a:t>
            </a:r>
            <a:r>
              <a:rPr dirty="0" sz="1400" spc="-5" b="1">
                <a:latin typeface="Gill Sans MT"/>
                <a:cs typeface="Gill Sans MT"/>
              </a:rPr>
              <a:t>amplias </a:t>
            </a:r>
            <a:r>
              <a:rPr dirty="0" sz="1400" b="1">
                <a:latin typeface="Gill Sans MT"/>
                <a:cs typeface="Gill Sans MT"/>
              </a:rPr>
              <a:t>y </a:t>
            </a:r>
            <a:r>
              <a:rPr dirty="0" sz="1400" spc="-5" b="1">
                <a:latin typeface="Gill Sans MT"/>
                <a:cs typeface="Gill Sans MT"/>
              </a:rPr>
              <a:t>definen </a:t>
            </a:r>
            <a:r>
              <a:rPr dirty="0" sz="1400" b="1">
                <a:latin typeface="Gill Sans MT"/>
                <a:cs typeface="Gill Sans MT"/>
              </a:rPr>
              <a:t>la </a:t>
            </a:r>
            <a:r>
              <a:rPr dirty="0" sz="1400" spc="-5" b="1">
                <a:latin typeface="Gill Sans MT"/>
                <a:cs typeface="Gill Sans MT"/>
              </a:rPr>
              <a:t>actuación fundamental del </a:t>
            </a:r>
            <a:r>
              <a:rPr dirty="0" sz="1400" spc="-10" b="1">
                <a:latin typeface="Gill Sans MT"/>
                <a:cs typeface="Gill Sans MT"/>
              </a:rPr>
              <a:t>área </a:t>
            </a:r>
            <a:r>
              <a:rPr dirty="0" sz="1400" b="1">
                <a:latin typeface="Gill Sans MT"/>
                <a:cs typeface="Gill Sans MT"/>
              </a:rPr>
              <a:t>y sus </a:t>
            </a:r>
            <a:r>
              <a:rPr dirty="0" sz="1400" spc="-5" b="1">
                <a:latin typeface="Gill Sans MT"/>
                <a:cs typeface="Gill Sans MT"/>
              </a:rPr>
              <a:t>relaciones </a:t>
            </a:r>
            <a:r>
              <a:rPr dirty="0" sz="1400" b="1">
                <a:latin typeface="Gill Sans MT"/>
                <a:cs typeface="Gill Sans MT"/>
              </a:rPr>
              <a:t>con el </a:t>
            </a:r>
            <a:r>
              <a:rPr dirty="0" sz="1400" spc="-375" b="1">
                <a:latin typeface="Gill Sans MT"/>
                <a:cs typeface="Gill Sans MT"/>
              </a:rPr>
              <a:t> </a:t>
            </a:r>
            <a:r>
              <a:rPr dirty="0" sz="1400" spc="-10" b="1">
                <a:latin typeface="Gill Sans MT"/>
                <a:cs typeface="Gill Sans MT"/>
              </a:rPr>
              <a:t>resto </a:t>
            </a:r>
            <a:r>
              <a:rPr dirty="0" sz="1400" b="1">
                <a:latin typeface="Gill Sans MT"/>
                <a:cs typeface="Gill Sans MT"/>
              </a:rPr>
              <a:t>de</a:t>
            </a:r>
            <a:r>
              <a:rPr dirty="0" sz="1400" spc="-5" b="1">
                <a:latin typeface="Gill Sans MT"/>
                <a:cs typeface="Gill Sans MT"/>
              </a:rPr>
              <a:t> </a:t>
            </a:r>
            <a:r>
              <a:rPr dirty="0" sz="1400" b="1">
                <a:latin typeface="Gill Sans MT"/>
                <a:cs typeface="Gill Sans MT"/>
              </a:rPr>
              <a:t>la</a:t>
            </a:r>
            <a:r>
              <a:rPr dirty="0" sz="1400" spc="-5" b="1">
                <a:latin typeface="Gill Sans MT"/>
                <a:cs typeface="Gill Sans MT"/>
              </a:rPr>
              <a:t> empresa.</a:t>
            </a:r>
            <a:endParaRPr sz="1400">
              <a:latin typeface="Gill Sans MT"/>
              <a:cs typeface="Gill Sans MT"/>
            </a:endParaRPr>
          </a:p>
          <a:p>
            <a:pPr algn="ctr" marR="104775">
              <a:lnSpc>
                <a:spcPts val="1590"/>
              </a:lnSpc>
              <a:spcBef>
                <a:spcPts val="1240"/>
              </a:spcBef>
            </a:pPr>
            <a:r>
              <a:rPr dirty="0" sz="1400" spc="-55">
                <a:solidFill>
                  <a:srgbClr val="FFFFFF"/>
                </a:solidFill>
                <a:latin typeface="Calibri"/>
                <a:cs typeface="Calibri"/>
              </a:rPr>
              <a:t>ORGANIZACIÓN.-­‐</a:t>
            </a:r>
            <a:endParaRPr sz="1400">
              <a:latin typeface="Calibri"/>
              <a:cs typeface="Calibri"/>
            </a:endParaRPr>
          </a:p>
          <a:p>
            <a:pPr algn="ctr" marL="3093085" marR="3198495">
              <a:lnSpc>
                <a:spcPts val="1500"/>
              </a:lnSpc>
              <a:spcBef>
                <a:spcPts val="110"/>
              </a:spcBef>
            </a:pP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Estructura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y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recursos </a:t>
            </a:r>
            <a:r>
              <a:rPr dirty="0" sz="1400" spc="-3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los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que se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dota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al </a:t>
            </a:r>
            <a:r>
              <a:rPr dirty="0" sz="1400" spc="-3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departamento.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33603" y="3167149"/>
            <a:ext cx="1986741" cy="104324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118232" y="3439859"/>
            <a:ext cx="1621790" cy="429259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227965" marR="5080" indent="-215900">
              <a:lnSpc>
                <a:spcPts val="1500"/>
              </a:lnSpc>
              <a:spcBef>
                <a:spcPts val="300"/>
              </a:spcBef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PRODUCTO.</a:t>
            </a:r>
            <a:r>
              <a:rPr dirty="0" sz="1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Lo</a:t>
            </a:r>
            <a:r>
              <a:rPr dirty="0" sz="1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que</a:t>
            </a:r>
            <a:r>
              <a:rPr dirty="0" sz="1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se </a:t>
            </a:r>
            <a:r>
              <a:rPr dirty="0" sz="1400" spc="-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quiere</a:t>
            </a:r>
            <a:r>
              <a:rPr dirty="0" sz="1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comprar.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05992" y="5091545"/>
            <a:ext cx="1986741" cy="1043247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454570" y="5367239"/>
            <a:ext cx="1696720" cy="4292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159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PROVEEDOR.</a:t>
            </a:r>
            <a:r>
              <a:rPr dirty="0" sz="1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¿Dónde</a:t>
            </a:r>
            <a:r>
              <a:rPr dirty="0" sz="1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ts val="1590"/>
              </a:lnSpc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quién</a:t>
            </a: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comprar?.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77686" y="5091545"/>
            <a:ext cx="1990897" cy="104324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504836" y="5271227"/>
            <a:ext cx="1543050" cy="619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6045">
              <a:lnSpc>
                <a:spcPts val="159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PROCEDIMIENTO</a:t>
            </a:r>
            <a:r>
              <a:rPr dirty="0" sz="1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  <a:p>
            <a:pPr marL="12700" marR="5080" indent="132715">
              <a:lnSpc>
                <a:spcPts val="1500"/>
              </a:lnSpc>
              <a:spcBef>
                <a:spcPts val="110"/>
              </a:spcBef>
            </a:pP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¿Cómo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realizar el 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proceso</a:t>
            </a: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1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compra?.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54232" y="3167149"/>
            <a:ext cx="1986741" cy="1043247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802107" y="3343847"/>
            <a:ext cx="1696085" cy="619760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algn="just" marL="12700" marR="5080" indent="7620">
              <a:lnSpc>
                <a:spcPts val="1500"/>
              </a:lnSpc>
              <a:spcBef>
                <a:spcPts val="300"/>
              </a:spcBef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EVALUACIÓN.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Factores </a:t>
            </a:r>
            <a:r>
              <a:rPr dirty="0" sz="1400" spc="-3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controlar</a:t>
            </a: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del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proceso </a:t>
            </a:r>
            <a:r>
              <a:rPr dirty="0" sz="1400" spc="-3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1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aprovisionamiento.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18</a:t>
            </a:fld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POLÍTICA</a:t>
            </a: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DE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 COMPRAS</a:t>
            </a: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.-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 Organización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1101391"/>
            <a:ext cx="101600" cy="1016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26495" y="1037890"/>
            <a:ext cx="3774440" cy="51180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latin typeface="Gill Sans MT"/>
                <a:cs typeface="Gill Sans MT"/>
              </a:rPr>
              <a:t>ESTRUCTURA</a:t>
            </a:r>
            <a:r>
              <a:rPr dirty="0" sz="1200" spc="-30" b="1">
                <a:latin typeface="Gill Sans MT"/>
                <a:cs typeface="Gill Sans MT"/>
              </a:rPr>
              <a:t> </a:t>
            </a:r>
            <a:r>
              <a:rPr dirty="0" sz="1200" b="1">
                <a:latin typeface="Gill Sans MT"/>
                <a:cs typeface="Gill Sans MT"/>
              </a:rPr>
              <a:t>DEL</a:t>
            </a:r>
            <a:r>
              <a:rPr dirty="0" sz="1200" spc="-25" b="1">
                <a:latin typeface="Gill Sans MT"/>
                <a:cs typeface="Gill Sans MT"/>
              </a:rPr>
              <a:t> </a:t>
            </a:r>
            <a:r>
              <a:rPr dirty="0" sz="1200" spc="-35" b="1">
                <a:latin typeface="Gill Sans MT"/>
                <a:cs typeface="Gill Sans MT"/>
              </a:rPr>
              <a:t>DEPARATMENTO.</a:t>
            </a:r>
            <a:endParaRPr sz="120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  <a:spcBef>
                <a:spcPts val="944"/>
              </a:spcBef>
            </a:pPr>
            <a:r>
              <a:rPr dirty="0" sz="1200" spc="-5" b="1">
                <a:latin typeface="Gill Sans MT"/>
                <a:cs typeface="Gill Sans MT"/>
              </a:rPr>
              <a:t>COMPETENCIAS</a:t>
            </a:r>
            <a:r>
              <a:rPr dirty="0" sz="1200" b="1">
                <a:latin typeface="Gill Sans MT"/>
                <a:cs typeface="Gill Sans MT"/>
              </a:rPr>
              <a:t> DE</a:t>
            </a:r>
            <a:r>
              <a:rPr dirty="0" sz="1200" spc="5" b="1">
                <a:latin typeface="Gill Sans MT"/>
                <a:cs typeface="Gill Sans MT"/>
              </a:rPr>
              <a:t> </a:t>
            </a:r>
            <a:r>
              <a:rPr dirty="0" sz="1200" spc="-5" b="1">
                <a:latin typeface="Gill Sans MT"/>
                <a:cs typeface="Gill Sans MT"/>
              </a:rPr>
              <a:t>COMPRAS</a:t>
            </a:r>
            <a:r>
              <a:rPr dirty="0" sz="1200" b="1">
                <a:latin typeface="Gill Sans MT"/>
                <a:cs typeface="Gill Sans MT"/>
              </a:rPr>
              <a:t> EN LA </a:t>
            </a:r>
            <a:r>
              <a:rPr dirty="0" sz="1200" spc="-5" b="1">
                <a:latin typeface="Gill Sans MT"/>
                <a:cs typeface="Gill Sans MT"/>
              </a:rPr>
              <a:t>EMPRESA.</a:t>
            </a:r>
            <a:endParaRPr sz="1200">
              <a:latin typeface="Gill Sans MT"/>
              <a:cs typeface="Gill Sans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1404666"/>
            <a:ext cx="101600" cy="1016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2966766"/>
            <a:ext cx="101600" cy="1016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26495" y="2903266"/>
            <a:ext cx="5103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Gill Sans MT"/>
                <a:cs typeface="Gill Sans MT"/>
              </a:rPr>
              <a:t>POLÍTICA</a:t>
            </a:r>
            <a:r>
              <a:rPr dirty="0" sz="1200" spc="-5" b="1">
                <a:latin typeface="Gill Sans MT"/>
                <a:cs typeface="Gill Sans MT"/>
              </a:rPr>
              <a:t> </a:t>
            </a:r>
            <a:r>
              <a:rPr dirty="0" sz="1200" b="1">
                <a:latin typeface="Gill Sans MT"/>
                <a:cs typeface="Gill Sans MT"/>
              </a:rPr>
              <a:t>DE RECURSOS</a:t>
            </a:r>
            <a:r>
              <a:rPr dirty="0" sz="1200" spc="5" b="1">
                <a:latin typeface="Gill Sans MT"/>
                <a:cs typeface="Gill Sans MT"/>
              </a:rPr>
              <a:t> </a:t>
            </a:r>
            <a:r>
              <a:rPr dirty="0" sz="1200" b="1">
                <a:latin typeface="Gill Sans MT"/>
                <a:cs typeface="Gill Sans MT"/>
              </a:rPr>
              <a:t>HUMANOS:</a:t>
            </a:r>
            <a:r>
              <a:rPr dirty="0" sz="1200" spc="-125" b="1">
                <a:latin typeface="Gill Sans MT"/>
                <a:cs typeface="Gill Sans MT"/>
              </a:rPr>
              <a:t> </a:t>
            </a:r>
            <a:r>
              <a:rPr dirty="0" sz="1200" spc="-5" b="1">
                <a:latin typeface="Gill Sans MT"/>
                <a:cs typeface="Gill Sans MT"/>
              </a:rPr>
              <a:t>Funciones</a:t>
            </a:r>
            <a:r>
              <a:rPr dirty="0" sz="1200" b="1">
                <a:latin typeface="Gill Sans MT"/>
                <a:cs typeface="Gill Sans MT"/>
              </a:rPr>
              <a:t> y </a:t>
            </a:r>
            <a:r>
              <a:rPr dirty="0" sz="1200" spc="-5" b="1">
                <a:latin typeface="Gill Sans MT"/>
                <a:cs typeface="Gill Sans MT"/>
              </a:rPr>
              <a:t>Responsabilidades</a:t>
            </a:r>
            <a:endParaRPr sz="1200">
              <a:latin typeface="Gill Sans MT"/>
              <a:cs typeface="Gill Sans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4198666"/>
            <a:ext cx="101600" cy="1016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26495" y="4135165"/>
            <a:ext cx="22148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Gill Sans MT"/>
                <a:cs typeface="Gill Sans MT"/>
              </a:rPr>
              <a:t>DEFINICIÓN</a:t>
            </a:r>
            <a:r>
              <a:rPr dirty="0" sz="1200" spc="-40" b="1">
                <a:latin typeface="Gill Sans MT"/>
                <a:cs typeface="Gill Sans MT"/>
              </a:rPr>
              <a:t> </a:t>
            </a:r>
            <a:r>
              <a:rPr dirty="0" sz="1200" b="1">
                <a:latin typeface="Gill Sans MT"/>
                <a:cs typeface="Gill Sans MT"/>
              </a:rPr>
              <a:t>DE</a:t>
            </a:r>
            <a:r>
              <a:rPr dirty="0" sz="1200" spc="-35" b="1">
                <a:latin typeface="Gill Sans MT"/>
                <a:cs typeface="Gill Sans MT"/>
              </a:rPr>
              <a:t> </a:t>
            </a:r>
            <a:r>
              <a:rPr dirty="0" sz="1200" spc="-10" b="1">
                <a:latin typeface="Gill Sans MT"/>
                <a:cs typeface="Gill Sans MT"/>
              </a:rPr>
              <a:t>OBJETIVOS.</a:t>
            </a:r>
            <a:endParaRPr sz="1200">
              <a:latin typeface="Gill Sans MT"/>
              <a:cs typeface="Gill Sans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5760765"/>
            <a:ext cx="101600" cy="1016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126495" y="5697266"/>
            <a:ext cx="65366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35" b="1">
                <a:latin typeface="Gill Sans MT"/>
                <a:cs typeface="Gill Sans MT"/>
              </a:rPr>
              <a:t>PARTICIPACIÓN</a:t>
            </a:r>
            <a:r>
              <a:rPr dirty="0" sz="1200" spc="10" b="1">
                <a:latin typeface="Gill Sans MT"/>
                <a:cs typeface="Gill Sans MT"/>
              </a:rPr>
              <a:t> </a:t>
            </a:r>
            <a:r>
              <a:rPr dirty="0" sz="1200" b="1">
                <a:latin typeface="Gill Sans MT"/>
                <a:cs typeface="Gill Sans MT"/>
              </a:rPr>
              <a:t>EN</a:t>
            </a:r>
            <a:r>
              <a:rPr dirty="0" sz="1200" spc="5" b="1">
                <a:latin typeface="Gill Sans MT"/>
                <a:cs typeface="Gill Sans MT"/>
              </a:rPr>
              <a:t> </a:t>
            </a:r>
            <a:r>
              <a:rPr dirty="0" sz="1200" spc="-10" b="1">
                <a:latin typeface="Gill Sans MT"/>
                <a:cs typeface="Gill Sans MT"/>
              </a:rPr>
              <a:t>GRUPOS</a:t>
            </a:r>
            <a:r>
              <a:rPr dirty="0" sz="1200" spc="15" b="1">
                <a:latin typeface="Gill Sans MT"/>
                <a:cs typeface="Gill Sans MT"/>
              </a:rPr>
              <a:t> </a:t>
            </a:r>
            <a:r>
              <a:rPr dirty="0" sz="1200" b="1">
                <a:latin typeface="Gill Sans MT"/>
                <a:cs typeface="Gill Sans MT"/>
              </a:rPr>
              <a:t>DE</a:t>
            </a:r>
            <a:r>
              <a:rPr dirty="0" sz="1200" spc="10" b="1">
                <a:latin typeface="Gill Sans MT"/>
                <a:cs typeface="Gill Sans MT"/>
              </a:rPr>
              <a:t> </a:t>
            </a:r>
            <a:r>
              <a:rPr dirty="0" sz="1200" spc="-5" b="1">
                <a:latin typeface="Gill Sans MT"/>
                <a:cs typeface="Gill Sans MT"/>
              </a:rPr>
              <a:t>COMPRAS,</a:t>
            </a:r>
            <a:r>
              <a:rPr dirty="0" sz="1200" spc="-120" b="1">
                <a:latin typeface="Gill Sans MT"/>
                <a:cs typeface="Gill Sans MT"/>
              </a:rPr>
              <a:t> </a:t>
            </a:r>
            <a:r>
              <a:rPr dirty="0" sz="1200" spc="-5" b="1">
                <a:latin typeface="Gill Sans MT"/>
                <a:cs typeface="Gill Sans MT"/>
              </a:rPr>
              <a:t>CENTRALES</a:t>
            </a:r>
            <a:r>
              <a:rPr dirty="0" sz="1200" spc="15" b="1">
                <a:latin typeface="Gill Sans MT"/>
                <a:cs typeface="Gill Sans MT"/>
              </a:rPr>
              <a:t> </a:t>
            </a:r>
            <a:r>
              <a:rPr dirty="0" sz="1200" b="1">
                <a:latin typeface="Gill Sans MT"/>
                <a:cs typeface="Gill Sans MT"/>
              </a:rPr>
              <a:t>DE</a:t>
            </a:r>
            <a:r>
              <a:rPr dirty="0" sz="1200" spc="10" b="1">
                <a:latin typeface="Gill Sans MT"/>
                <a:cs typeface="Gill Sans MT"/>
              </a:rPr>
              <a:t> </a:t>
            </a:r>
            <a:r>
              <a:rPr dirty="0" sz="1200" spc="-5" b="1">
                <a:latin typeface="Gill Sans MT"/>
                <a:cs typeface="Gill Sans MT"/>
              </a:rPr>
              <a:t>COMPRAS</a:t>
            </a:r>
            <a:r>
              <a:rPr dirty="0" sz="1200" spc="-204" b="1">
                <a:latin typeface="Gill Sans MT"/>
                <a:cs typeface="Gill Sans MT"/>
              </a:rPr>
              <a:t> </a:t>
            </a:r>
            <a:r>
              <a:rPr dirty="0" sz="1200" b="1">
                <a:latin typeface="Gill Sans MT"/>
                <a:cs typeface="Gill Sans MT"/>
              </a:rPr>
              <a:t>Y</a:t>
            </a:r>
            <a:r>
              <a:rPr dirty="0" sz="1200" spc="5" b="1">
                <a:latin typeface="Gill Sans MT"/>
                <a:cs typeface="Gill Sans MT"/>
              </a:rPr>
              <a:t> </a:t>
            </a:r>
            <a:r>
              <a:rPr dirty="0" sz="1200" spc="-10" b="1">
                <a:latin typeface="Gill Sans MT"/>
                <a:cs typeface="Gill Sans MT"/>
              </a:rPr>
              <a:t>SERVICIOS.</a:t>
            </a:r>
            <a:endParaRPr sz="1200">
              <a:latin typeface="Gill Sans MT"/>
              <a:cs typeface="Gill Sans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7570" y="3258589"/>
            <a:ext cx="1716577" cy="67333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60995" y="3484881"/>
            <a:ext cx="9080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 b="1">
                <a:solidFill>
                  <a:srgbClr val="FFFFFF"/>
                </a:solidFill>
                <a:latin typeface="Calibri"/>
                <a:cs typeface="Calibri"/>
              </a:rPr>
              <a:t>ADMINISTRATIVO</a:t>
            </a:r>
            <a:r>
              <a:rPr dirty="0" sz="900" spc="-5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0200" y="3258589"/>
            <a:ext cx="1712421" cy="67333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2236326" y="3484881"/>
            <a:ext cx="4711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 b="1">
                <a:solidFill>
                  <a:srgbClr val="FFFFFF"/>
                </a:solidFill>
                <a:latin typeface="Calibri"/>
                <a:cs typeface="Calibri"/>
              </a:rPr>
              <a:t>TÉCNICO</a:t>
            </a:r>
            <a:r>
              <a:rPr dirty="0" sz="900" spc="-5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88672" y="3258589"/>
            <a:ext cx="1716577" cy="67333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3452628" y="3484881"/>
            <a:ext cx="6210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 b="1">
                <a:solidFill>
                  <a:srgbClr val="FFFFFF"/>
                </a:solidFill>
                <a:latin typeface="Calibri"/>
                <a:cs typeface="Calibri"/>
              </a:rPr>
              <a:t>COMERCIAL</a:t>
            </a:r>
            <a:r>
              <a:rPr dirty="0" sz="900" spc="-5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81300" y="3258589"/>
            <a:ext cx="1716577" cy="673330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4731522" y="3484881"/>
            <a:ext cx="6457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 b="1">
                <a:solidFill>
                  <a:srgbClr val="FFFFFF"/>
                </a:solidFill>
                <a:latin typeface="Calibri"/>
                <a:cs typeface="Calibri"/>
              </a:rPr>
              <a:t>FINANCIERO</a:t>
            </a:r>
            <a:r>
              <a:rPr dirty="0" sz="900" spc="-5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73929" y="3258589"/>
            <a:ext cx="1712421" cy="673330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5927369" y="3484881"/>
            <a:ext cx="83629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FFFFFF"/>
                </a:solidFill>
                <a:latin typeface="Calibri"/>
                <a:cs typeface="Calibri"/>
              </a:rPr>
              <a:t>ORGA</a:t>
            </a:r>
            <a:r>
              <a:rPr dirty="0" sz="900" spc="-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900" b="1">
                <a:solidFill>
                  <a:srgbClr val="FFFFFF"/>
                </a:solidFill>
                <a:latin typeface="Calibri"/>
                <a:cs typeface="Calibri"/>
              </a:rPr>
              <a:t>IZATIVO.</a:t>
            </a:r>
            <a:r>
              <a:rPr dirty="0" sz="900" spc="-185" b="1">
                <a:solidFill>
                  <a:srgbClr val="FFFFFF"/>
                </a:solidFill>
                <a:latin typeface="Calibri"/>
                <a:cs typeface="Calibri"/>
              </a:rPr>
              <a:t>-­‐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22" name="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762403" y="3258589"/>
            <a:ext cx="1716577" cy="673330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7302507" y="3484881"/>
            <a:ext cx="668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 b="1">
                <a:solidFill>
                  <a:srgbClr val="FFFFFF"/>
                </a:solidFill>
                <a:latin typeface="Calibri"/>
                <a:cs typeface="Calibri"/>
              </a:rPr>
              <a:t>ECONÓMICO</a:t>
            </a:r>
            <a:r>
              <a:rPr dirty="0" sz="900" spc="-5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395748" y="1899458"/>
            <a:ext cx="1824989" cy="523875"/>
            <a:chOff x="3395748" y="1899458"/>
            <a:chExt cx="1824989" cy="523875"/>
          </a:xfrm>
        </p:grpSpPr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95748" y="1899458"/>
              <a:ext cx="1824643" cy="52370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65417" y="2007523"/>
              <a:ext cx="881148" cy="30757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42222" y="1921494"/>
              <a:ext cx="1732250" cy="432247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3932891" y="2042368"/>
            <a:ext cx="75755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solidFill>
                  <a:srgbClr val="FFFFFF"/>
                </a:solidFill>
                <a:latin typeface="Calibri"/>
                <a:cs typeface="Calibri"/>
              </a:rPr>
              <a:t>Competencias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855421" y="1566948"/>
            <a:ext cx="2589530" cy="415925"/>
            <a:chOff x="2855421" y="1566948"/>
            <a:chExt cx="2589530" cy="415925"/>
          </a:xfrm>
        </p:grpSpPr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18956" y="1841269"/>
              <a:ext cx="187036" cy="14131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65538" y="1863226"/>
              <a:ext cx="95589" cy="5258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55421" y="1566948"/>
              <a:ext cx="2589414" cy="34497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74720" y="1587731"/>
              <a:ext cx="1338348" cy="30341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03212" y="1589097"/>
              <a:ext cx="2494437" cy="254486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3547485" y="1621090"/>
            <a:ext cx="121348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b="1">
                <a:solidFill>
                  <a:srgbClr val="FFFFFF"/>
                </a:solidFill>
                <a:latin typeface="Calibri"/>
                <a:cs typeface="Calibri"/>
              </a:rPr>
              <a:t>Selección Proveedores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5212079" y="1550323"/>
            <a:ext cx="3121660" cy="548640"/>
            <a:chOff x="5212079" y="1550323"/>
            <a:chExt cx="3121660" cy="548640"/>
          </a:xfrm>
        </p:grpSpPr>
        <p:pic>
          <p:nvPicPr>
            <p:cNvPr id="37" name="object 3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212079" y="1866206"/>
              <a:ext cx="586047" cy="23275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257941" y="1887334"/>
              <a:ext cx="493510" cy="14375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527963" y="1550323"/>
              <a:ext cx="2805545" cy="46966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255326" y="1629294"/>
              <a:ext cx="1346662" cy="30757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573015" y="1571612"/>
              <a:ext cx="2713760" cy="379912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6318484" y="1666318"/>
            <a:ext cx="122872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 b="1">
                <a:solidFill>
                  <a:srgbClr val="FFFFFF"/>
                </a:solidFill>
                <a:latin typeface="Calibri"/>
                <a:cs typeface="Calibri"/>
              </a:rPr>
              <a:t>Gestión</a:t>
            </a:r>
            <a:r>
              <a:rPr dirty="0" sz="10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Calibri"/>
                <a:cs typeface="Calibri"/>
              </a:rPr>
              <a:t>del</a:t>
            </a:r>
            <a:r>
              <a:rPr dirty="0" sz="1000" spc="-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Calibri"/>
                <a:cs typeface="Calibri"/>
              </a:rPr>
              <a:t>inventario.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5203766" y="2207028"/>
            <a:ext cx="3129915" cy="557530"/>
            <a:chOff x="5203766" y="2207028"/>
            <a:chExt cx="3129915" cy="557530"/>
          </a:xfrm>
        </p:grpSpPr>
        <p:pic>
          <p:nvPicPr>
            <p:cNvPr id="44" name="object 4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203766" y="2207028"/>
              <a:ext cx="519545" cy="22444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248065" y="2231341"/>
              <a:ext cx="431504" cy="13052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515494" y="2244436"/>
              <a:ext cx="2818014" cy="51954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334297" y="2352501"/>
              <a:ext cx="1167938" cy="30757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559648" y="2269034"/>
              <a:ext cx="2727127" cy="424818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6396881" y="2386194"/>
            <a:ext cx="105918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 b="1">
                <a:solidFill>
                  <a:srgbClr val="FFFFFF"/>
                </a:solidFill>
                <a:latin typeface="Calibri"/>
                <a:cs typeface="Calibri"/>
              </a:rPr>
              <a:t>Deﬁnición</a:t>
            </a:r>
            <a:r>
              <a:rPr dirty="0" sz="10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10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Calibri"/>
                <a:cs typeface="Calibri"/>
              </a:rPr>
              <a:t>Gama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2884516" y="2335876"/>
            <a:ext cx="2643505" cy="415925"/>
            <a:chOff x="2884516" y="2335876"/>
            <a:chExt cx="2643505" cy="415925"/>
          </a:xfrm>
        </p:grpSpPr>
        <p:pic>
          <p:nvPicPr>
            <p:cNvPr id="51" name="object 5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152207" y="2335876"/>
              <a:ext cx="191192" cy="12469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198241" y="2357497"/>
              <a:ext cx="99009" cy="35487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884516" y="2381595"/>
              <a:ext cx="2643446" cy="36991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474720" y="2414846"/>
              <a:ext cx="1463039" cy="30757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932095" y="2406156"/>
              <a:ext cx="2548227" cy="276473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3534801" y="2449142"/>
            <a:ext cx="134810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 b="1">
                <a:solidFill>
                  <a:srgbClr val="FFFFFF"/>
                </a:solidFill>
                <a:latin typeface="Calibri"/>
                <a:cs typeface="Calibri"/>
              </a:rPr>
              <a:t>Condiciones</a:t>
            </a:r>
            <a:r>
              <a:rPr dirty="0" sz="1000" spc="-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Calibri"/>
                <a:cs typeface="Calibri"/>
              </a:rPr>
              <a:t>económicas.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382385" y="2236123"/>
            <a:ext cx="1995170" cy="548640"/>
            <a:chOff x="382385" y="2236123"/>
            <a:chExt cx="1995170" cy="548640"/>
          </a:xfrm>
        </p:grpSpPr>
        <p:pic>
          <p:nvPicPr>
            <p:cNvPr id="58" name="object 5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82385" y="2236123"/>
              <a:ext cx="1995054" cy="54863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14647" y="2364970"/>
              <a:ext cx="1134687" cy="295101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28595" y="2259170"/>
              <a:ext cx="1904210" cy="455447"/>
            </a:xfrm>
            <a:prstGeom prst="rect">
              <a:avLst/>
            </a:prstGeom>
          </p:spPr>
        </p:pic>
      </p:grpSp>
      <p:grpSp>
        <p:nvGrpSpPr>
          <p:cNvPr id="61" name="object 61"/>
          <p:cNvGrpSpPr/>
          <p:nvPr/>
        </p:nvGrpSpPr>
        <p:grpSpPr>
          <a:xfrm>
            <a:off x="382385" y="1604356"/>
            <a:ext cx="2992755" cy="856615"/>
            <a:chOff x="382385" y="1604356"/>
            <a:chExt cx="2992755" cy="856615"/>
          </a:xfrm>
        </p:grpSpPr>
        <p:pic>
          <p:nvPicPr>
            <p:cNvPr id="62" name="object 6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510443" y="2211186"/>
              <a:ext cx="781396" cy="249381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556257" y="2234403"/>
              <a:ext cx="689576" cy="156879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730731" y="1862050"/>
              <a:ext cx="644236" cy="241069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778225" y="1883851"/>
              <a:ext cx="549243" cy="148822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82385" y="1604356"/>
              <a:ext cx="2622665" cy="394854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39832" y="1645920"/>
              <a:ext cx="1895302" cy="30757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28595" y="1628186"/>
              <a:ext cx="2529777" cy="300614"/>
            </a:xfrm>
            <a:prstGeom prst="rect">
              <a:avLst/>
            </a:prstGeom>
          </p:spPr>
        </p:pic>
      </p:grpSp>
      <p:sp>
        <p:nvSpPr>
          <p:cNvPr id="69" name="object 69"/>
          <p:cNvSpPr txBox="1"/>
          <p:nvPr/>
        </p:nvSpPr>
        <p:spPr>
          <a:xfrm>
            <a:off x="879415" y="2387517"/>
            <a:ext cx="1008380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5" b="1">
                <a:solidFill>
                  <a:srgbClr val="FFFFFF"/>
                </a:solidFill>
                <a:latin typeface="Calibri"/>
                <a:cs typeface="Calibri"/>
              </a:rPr>
              <a:t>Calidad</a:t>
            </a:r>
            <a:r>
              <a:rPr dirty="0" sz="1050" spc="-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50" spc="-5" b="1">
                <a:solidFill>
                  <a:srgbClr val="FFFFFF"/>
                </a:solidFill>
                <a:latin typeface="Calibri"/>
                <a:cs typeface="Calibri"/>
              </a:rPr>
              <a:t>Producto.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808633" y="1683244"/>
            <a:ext cx="177609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solidFill>
                  <a:srgbClr val="FFFFFF"/>
                </a:solidFill>
                <a:latin typeface="Calibri"/>
                <a:cs typeface="Calibri"/>
              </a:rPr>
              <a:t>Administración </a:t>
            </a:r>
            <a:r>
              <a:rPr dirty="0" sz="1000">
                <a:solidFill>
                  <a:srgbClr val="FFFFFF"/>
                </a:solidFill>
                <a:latin typeface="Calibri"/>
                <a:cs typeface="Calibri"/>
              </a:rPr>
              <a:t>pedidos y </a:t>
            </a:r>
            <a:r>
              <a:rPr dirty="0" sz="1000" spc="-5">
                <a:solidFill>
                  <a:srgbClr val="FFFFFF"/>
                </a:solidFill>
                <a:latin typeface="Calibri"/>
                <a:cs typeface="Calibri"/>
              </a:rPr>
              <a:t>facturas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71" name="object 71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91439" y="4472247"/>
            <a:ext cx="1458883" cy="743988"/>
          </a:xfrm>
          <a:prstGeom prst="rect">
            <a:avLst/>
          </a:prstGeom>
        </p:spPr>
      </p:pic>
      <p:sp>
        <p:nvSpPr>
          <p:cNvPr id="72" name="object 72"/>
          <p:cNvSpPr txBox="1"/>
          <p:nvPr/>
        </p:nvSpPr>
        <p:spPr>
          <a:xfrm>
            <a:off x="465466" y="4722834"/>
            <a:ext cx="720090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b="1">
                <a:solidFill>
                  <a:srgbClr val="FFFFFF"/>
                </a:solidFill>
                <a:latin typeface="Calibri"/>
                <a:cs typeface="Calibri"/>
              </a:rPr>
              <a:t>Económicos.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1529541" y="4472247"/>
            <a:ext cx="1521460" cy="744220"/>
            <a:chOff x="1529541" y="4472247"/>
            <a:chExt cx="1521460" cy="744220"/>
          </a:xfrm>
        </p:grpSpPr>
        <p:pic>
          <p:nvPicPr>
            <p:cNvPr id="74" name="object 7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529541" y="4671753"/>
              <a:ext cx="315883" cy="315883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832956" y="4472247"/>
              <a:ext cx="1217814" cy="743988"/>
            </a:xfrm>
            <a:prstGeom prst="rect">
              <a:avLst/>
            </a:prstGeom>
          </p:spPr>
        </p:pic>
      </p:grpSp>
      <p:sp>
        <p:nvSpPr>
          <p:cNvPr id="76" name="object 76"/>
          <p:cNvSpPr txBox="1"/>
          <p:nvPr/>
        </p:nvSpPr>
        <p:spPr>
          <a:xfrm>
            <a:off x="2208079" y="4722492"/>
            <a:ext cx="47180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b="1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1050" spc="-5" b="1">
                <a:solidFill>
                  <a:srgbClr val="FFFFFF"/>
                </a:solidFill>
                <a:latin typeface="Calibri"/>
                <a:cs typeface="Calibri"/>
              </a:rPr>
              <a:t>alidad</a:t>
            </a:r>
            <a:r>
              <a:rPr dirty="0" sz="1050" b="1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3054926" y="4472247"/>
            <a:ext cx="1800225" cy="744220"/>
            <a:chOff x="3054926" y="4472247"/>
            <a:chExt cx="1800225" cy="744220"/>
          </a:xfrm>
        </p:grpSpPr>
        <p:pic>
          <p:nvPicPr>
            <p:cNvPr id="78" name="object 7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054926" y="4671753"/>
              <a:ext cx="315883" cy="315883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350028" y="4472247"/>
              <a:ext cx="1504603" cy="743988"/>
            </a:xfrm>
            <a:prstGeom prst="rect">
              <a:avLst/>
            </a:prstGeom>
          </p:spPr>
        </p:pic>
      </p:grpSp>
      <p:sp>
        <p:nvSpPr>
          <p:cNvPr id="80" name="object 80"/>
          <p:cNvSpPr txBox="1"/>
          <p:nvPr/>
        </p:nvSpPr>
        <p:spPr>
          <a:xfrm>
            <a:off x="3857764" y="4722492"/>
            <a:ext cx="495300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5" b="1">
                <a:solidFill>
                  <a:srgbClr val="FFFFFF"/>
                </a:solidFill>
                <a:latin typeface="Calibri"/>
                <a:cs typeface="Calibri"/>
              </a:rPr>
              <a:t>Servicio.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4825537" y="4472247"/>
            <a:ext cx="2091055" cy="744220"/>
            <a:chOff x="4825537" y="4472247"/>
            <a:chExt cx="2091055" cy="744220"/>
          </a:xfrm>
        </p:grpSpPr>
        <p:pic>
          <p:nvPicPr>
            <p:cNvPr id="82" name="object 8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825537" y="4671753"/>
              <a:ext cx="315883" cy="315883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120639" y="4472247"/>
              <a:ext cx="1795548" cy="743988"/>
            </a:xfrm>
            <a:prstGeom prst="rect">
              <a:avLst/>
            </a:prstGeom>
          </p:spPr>
        </p:pic>
      </p:grpSp>
      <p:sp>
        <p:nvSpPr>
          <p:cNvPr id="84" name="object 84"/>
          <p:cNvSpPr txBox="1"/>
          <p:nvPr/>
        </p:nvSpPr>
        <p:spPr>
          <a:xfrm>
            <a:off x="5553131" y="4722663"/>
            <a:ext cx="937894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5" b="1">
                <a:solidFill>
                  <a:srgbClr val="FFFFFF"/>
                </a:solidFill>
                <a:latin typeface="Calibri"/>
                <a:cs typeface="Calibri"/>
              </a:rPr>
              <a:t>Administrativos.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6945283" y="4472247"/>
            <a:ext cx="1604645" cy="744220"/>
            <a:chOff x="6945283" y="4472247"/>
            <a:chExt cx="1604645" cy="744220"/>
          </a:xfrm>
        </p:grpSpPr>
        <p:pic>
          <p:nvPicPr>
            <p:cNvPr id="86" name="object 8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945283" y="4692534"/>
              <a:ext cx="315883" cy="257694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290260" y="4472247"/>
              <a:ext cx="1259377" cy="743988"/>
            </a:xfrm>
            <a:prstGeom prst="rect">
              <a:avLst/>
            </a:prstGeom>
          </p:spPr>
        </p:pic>
      </p:grpSp>
      <p:sp>
        <p:nvSpPr>
          <p:cNvPr id="88" name="object 88"/>
          <p:cNvSpPr txBox="1"/>
          <p:nvPr/>
        </p:nvSpPr>
        <p:spPr>
          <a:xfrm>
            <a:off x="7546394" y="4722663"/>
            <a:ext cx="75628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5" b="1">
                <a:solidFill>
                  <a:srgbClr val="FFFFFF"/>
                </a:solidFill>
                <a:latin typeface="Calibri"/>
                <a:cs typeface="Calibri"/>
              </a:rPr>
              <a:t>RESULTADOS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89" name="object 8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18</a:t>
            </a:fld>
          </a:p>
        </p:txBody>
      </p:sp>
      <p:sp>
        <p:nvSpPr>
          <p:cNvPr id="90" name="object 9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6704" y="3643000"/>
            <a:ext cx="7917815" cy="2692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20"/>
              <a:t>OBJETIVOS</a:t>
            </a:r>
            <a:r>
              <a:rPr dirty="0" spc="15"/>
              <a:t> </a:t>
            </a:r>
            <a:r>
              <a:rPr dirty="0"/>
              <a:t>Y</a:t>
            </a:r>
            <a:r>
              <a:rPr dirty="0" spc="300"/>
              <a:t> </a:t>
            </a:r>
            <a:r>
              <a:rPr dirty="0" spc="135"/>
              <a:t>RESPONSABILIDADES</a:t>
            </a:r>
            <a:r>
              <a:rPr dirty="0" spc="295"/>
              <a:t> </a:t>
            </a:r>
            <a:r>
              <a:rPr dirty="0" spc="75"/>
              <a:t>DE</a:t>
            </a:r>
            <a:r>
              <a:rPr dirty="0" spc="300"/>
              <a:t> </a:t>
            </a:r>
            <a:r>
              <a:rPr dirty="0" spc="70"/>
              <a:t>LA</a:t>
            </a:r>
            <a:r>
              <a:rPr dirty="0" spc="295"/>
              <a:t> </a:t>
            </a:r>
            <a:r>
              <a:rPr dirty="0" spc="125"/>
              <a:t>GESTIÓN</a:t>
            </a:r>
            <a:r>
              <a:rPr dirty="0" spc="300"/>
              <a:t> </a:t>
            </a:r>
            <a:r>
              <a:rPr dirty="0" spc="75"/>
              <a:t>DE</a:t>
            </a:r>
            <a:r>
              <a:rPr dirty="0" spc="295"/>
              <a:t> </a:t>
            </a:r>
            <a:r>
              <a:rPr dirty="0" spc="125"/>
              <a:t>COMPRAS</a:t>
            </a:r>
            <a:r>
              <a:rPr dirty="0" spc="-295"/>
              <a:t> 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158" y="5500701"/>
            <a:ext cx="2486025" cy="4191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930665" y="6545285"/>
            <a:ext cx="8890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Gill Sans MT"/>
                <a:cs typeface="Gill Sans MT"/>
              </a:rPr>
              <a:t>2</a:t>
            </a:r>
            <a:endParaRPr sz="10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93351" y="6533853"/>
            <a:ext cx="415544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 b="1">
                <a:latin typeface="Gill Sans MT"/>
                <a:cs typeface="Gill Sans MT"/>
              </a:rPr>
              <a:t>SEMINARIO</a:t>
            </a:r>
            <a:r>
              <a:rPr dirty="0" sz="1000" spc="5" b="1">
                <a:latin typeface="Gill Sans MT"/>
                <a:cs typeface="Gill Sans MT"/>
              </a:rPr>
              <a:t> </a:t>
            </a:r>
            <a:r>
              <a:rPr dirty="0" sz="1000" b="1">
                <a:latin typeface="Gill Sans MT"/>
                <a:cs typeface="Gill Sans MT"/>
              </a:rPr>
              <a:t>"</a:t>
            </a:r>
            <a:r>
              <a:rPr dirty="0" sz="1000" spc="5" b="1">
                <a:latin typeface="Gill Sans MT"/>
                <a:cs typeface="Gill Sans MT"/>
              </a:rPr>
              <a:t> </a:t>
            </a:r>
            <a:r>
              <a:rPr dirty="0" sz="1000" b="1">
                <a:latin typeface="Gill Sans MT"/>
                <a:cs typeface="Gill Sans MT"/>
              </a:rPr>
              <a:t>LA</a:t>
            </a:r>
            <a:r>
              <a:rPr dirty="0" sz="1000" spc="5" b="1">
                <a:latin typeface="Gill Sans MT"/>
                <a:cs typeface="Gill Sans MT"/>
              </a:rPr>
              <a:t> </a:t>
            </a:r>
            <a:r>
              <a:rPr dirty="0" sz="1000" spc="-5" b="1">
                <a:latin typeface="Gill Sans MT"/>
                <a:cs typeface="Gill Sans MT"/>
              </a:rPr>
              <a:t>GESTIÓN</a:t>
            </a:r>
            <a:r>
              <a:rPr dirty="0" sz="1000" spc="5" b="1">
                <a:latin typeface="Gill Sans MT"/>
                <a:cs typeface="Gill Sans MT"/>
              </a:rPr>
              <a:t> </a:t>
            </a:r>
            <a:r>
              <a:rPr dirty="0" sz="1000" b="1">
                <a:latin typeface="Gill Sans MT"/>
                <a:cs typeface="Gill Sans MT"/>
              </a:rPr>
              <a:t>DE</a:t>
            </a:r>
            <a:r>
              <a:rPr dirty="0" sz="1000" spc="10" b="1">
                <a:latin typeface="Gill Sans MT"/>
                <a:cs typeface="Gill Sans MT"/>
              </a:rPr>
              <a:t> </a:t>
            </a:r>
            <a:r>
              <a:rPr dirty="0" sz="1000" spc="-5" b="1">
                <a:latin typeface="Gill Sans MT"/>
                <a:cs typeface="Gill Sans MT"/>
              </a:rPr>
              <a:t>COMPRAS</a:t>
            </a:r>
            <a:r>
              <a:rPr dirty="0" sz="1000" spc="5" b="1">
                <a:latin typeface="Gill Sans MT"/>
                <a:cs typeface="Gill Sans MT"/>
              </a:rPr>
              <a:t> </a:t>
            </a:r>
            <a:r>
              <a:rPr dirty="0" sz="1000" b="1">
                <a:latin typeface="Gill Sans MT"/>
                <a:cs typeface="Gill Sans MT"/>
              </a:rPr>
              <a:t>EN</a:t>
            </a:r>
            <a:r>
              <a:rPr dirty="0" sz="1000" spc="-150" b="1">
                <a:latin typeface="Gill Sans MT"/>
                <a:cs typeface="Gill Sans MT"/>
              </a:rPr>
              <a:t> </a:t>
            </a:r>
            <a:r>
              <a:rPr dirty="0" sz="1000" spc="-5" b="1">
                <a:latin typeface="Gill Sans MT"/>
                <a:cs typeface="Gill Sans MT"/>
              </a:rPr>
              <a:t>TIEMPO</a:t>
            </a:r>
            <a:r>
              <a:rPr dirty="0" sz="1000" spc="10" b="1">
                <a:latin typeface="Gill Sans MT"/>
                <a:cs typeface="Gill Sans MT"/>
              </a:rPr>
              <a:t> </a:t>
            </a:r>
            <a:r>
              <a:rPr dirty="0" sz="1000" b="1">
                <a:latin typeface="Gill Sans MT"/>
                <a:cs typeface="Gill Sans MT"/>
              </a:rPr>
              <a:t>DE</a:t>
            </a:r>
            <a:r>
              <a:rPr dirty="0" sz="1000" spc="5" b="1">
                <a:latin typeface="Gill Sans MT"/>
                <a:cs typeface="Gill Sans MT"/>
              </a:rPr>
              <a:t> </a:t>
            </a:r>
            <a:r>
              <a:rPr dirty="0" sz="1000" spc="-5" b="1">
                <a:latin typeface="Gill Sans MT"/>
                <a:cs typeface="Gill Sans MT"/>
              </a:rPr>
              <a:t>CRISIS"</a:t>
            </a:r>
            <a:endParaRPr sz="10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POLÍTICA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DE CO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M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PRAS.</a:t>
            </a:r>
            <a:r>
              <a:rPr dirty="0" sz="1400" spc="-14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P</a:t>
            </a:r>
            <a:r>
              <a:rPr dirty="0" sz="1400" spc="-35" b="1">
                <a:solidFill>
                  <a:srgbClr val="FFFFFF"/>
                </a:solidFill>
                <a:latin typeface="Gill Sans MT"/>
                <a:cs typeface="Gill Sans MT"/>
              </a:rPr>
              <a:t>r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o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duc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t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o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538" y="901931"/>
            <a:ext cx="8179722" cy="43849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59769" y="1063319"/>
            <a:ext cx="165163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 b="1">
                <a:solidFill>
                  <a:srgbClr val="FFFFFF"/>
                </a:solidFill>
                <a:latin typeface="Calibri"/>
                <a:cs typeface="Calibri"/>
              </a:rPr>
              <a:t>ESTANDARIZACIÓN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49134" y="1978428"/>
            <a:ext cx="1529715" cy="3038475"/>
            <a:chOff x="349134" y="1978428"/>
            <a:chExt cx="1529715" cy="303847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9134" y="1978428"/>
              <a:ext cx="1529541" cy="151291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9134" y="3507971"/>
              <a:ext cx="1529541" cy="150875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68341" y="4118943"/>
            <a:ext cx="129603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latin typeface="Calibri"/>
                <a:cs typeface="Calibri"/>
              </a:rPr>
              <a:t>Normalización.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70363" y="1974273"/>
            <a:ext cx="6359235" cy="310064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84824" y="2120452"/>
            <a:ext cx="3832860" cy="739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8844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CONDICIONES</a:t>
            </a:r>
            <a:r>
              <a:rPr dirty="0" sz="1600" spc="-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1600" spc="-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COMPRA.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latin typeface="Calibri"/>
                <a:cs typeface="Calibri"/>
              </a:rPr>
              <a:t>Adecuación.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57400" y="3029989"/>
            <a:ext cx="1292628" cy="59020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353021" y="3180219"/>
            <a:ext cx="70548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latin typeface="Calibri"/>
                <a:cs typeface="Calibri"/>
              </a:rPr>
              <a:t>C</a:t>
            </a:r>
            <a:r>
              <a:rPr dirty="0" sz="1600" spc="-5" b="1">
                <a:latin typeface="Calibri"/>
                <a:cs typeface="Calibri"/>
              </a:rPr>
              <a:t>alidad</a:t>
            </a:r>
            <a:r>
              <a:rPr dirty="0" sz="1600" b="1"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57400" y="3620192"/>
            <a:ext cx="1292628" cy="586047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2262136" y="3768032"/>
            <a:ext cx="88836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 b="1">
                <a:latin typeface="Calibri"/>
                <a:cs typeface="Calibri"/>
              </a:rPr>
              <a:t>Logísticas.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57400" y="4206239"/>
            <a:ext cx="1292628" cy="590203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2169416" y="4355847"/>
            <a:ext cx="107442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latin typeface="Calibri"/>
                <a:cs typeface="Calibri"/>
              </a:rPr>
              <a:t>Económicas.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445625" y="3042457"/>
            <a:ext cx="4584468" cy="1816331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3596280" y="3152477"/>
            <a:ext cx="233299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PONDERACIÓN</a:t>
            </a:r>
            <a:r>
              <a:rPr dirty="0" sz="1600" spc="-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" b="1">
                <a:solidFill>
                  <a:srgbClr val="FFFFFF"/>
                </a:solidFill>
                <a:latin typeface="Calibri"/>
                <a:cs typeface="Calibri"/>
              </a:rPr>
              <a:t>VARIABLES.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586941" y="3823854"/>
            <a:ext cx="4297679" cy="810490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3962932" y="3864868"/>
            <a:ext cx="3556635" cy="70104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algn="ctr" marL="12700" marR="5080" indent="40005">
              <a:lnSpc>
                <a:spcPts val="1700"/>
              </a:lnSpc>
              <a:spcBef>
                <a:spcPts val="340"/>
              </a:spcBef>
            </a:pPr>
            <a:r>
              <a:rPr dirty="0" sz="1600" spc="-5" b="1">
                <a:latin typeface="Calibri"/>
                <a:cs typeface="Calibri"/>
              </a:rPr>
              <a:t>Deﬁnir por categoría de producto</a:t>
            </a:r>
            <a:r>
              <a:rPr dirty="0" sz="1600" b="1">
                <a:latin typeface="Calibri"/>
                <a:cs typeface="Calibri"/>
              </a:rPr>
              <a:t> </a:t>
            </a:r>
            <a:r>
              <a:rPr dirty="0" sz="1600" spc="-5" b="1">
                <a:latin typeface="Calibri"/>
                <a:cs typeface="Calibri"/>
              </a:rPr>
              <a:t>la </a:t>
            </a:r>
            <a:r>
              <a:rPr dirty="0" sz="1600" b="1">
                <a:latin typeface="Calibri"/>
                <a:cs typeface="Calibri"/>
              </a:rPr>
              <a:t> </a:t>
            </a:r>
            <a:r>
              <a:rPr dirty="0" sz="1600" spc="-5" b="1">
                <a:latin typeface="Calibri"/>
                <a:cs typeface="Calibri"/>
              </a:rPr>
              <a:t>importancia </a:t>
            </a:r>
            <a:r>
              <a:rPr dirty="0" sz="1600" b="1">
                <a:latin typeface="Calibri"/>
                <a:cs typeface="Calibri"/>
              </a:rPr>
              <a:t>de las diferentes </a:t>
            </a:r>
            <a:r>
              <a:rPr dirty="0" sz="1600" spc="-5" b="1">
                <a:latin typeface="Calibri"/>
                <a:cs typeface="Calibri"/>
              </a:rPr>
              <a:t>variables </a:t>
            </a:r>
            <a:r>
              <a:rPr dirty="0" sz="1600" b="1">
                <a:latin typeface="Calibri"/>
                <a:cs typeface="Calibri"/>
              </a:rPr>
              <a:t>de </a:t>
            </a:r>
            <a:r>
              <a:rPr dirty="0" sz="1600" spc="-350" b="1">
                <a:latin typeface="Calibri"/>
                <a:cs typeface="Calibri"/>
              </a:rPr>
              <a:t> </a:t>
            </a:r>
            <a:r>
              <a:rPr dirty="0" sz="1600" spc="-5" b="1">
                <a:latin typeface="Calibri"/>
                <a:cs typeface="Calibri"/>
              </a:rPr>
              <a:t>compra.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18</a:t>
            </a:fld>
          </a:p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POLÍTICA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DE CO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M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PRAS.</a:t>
            </a:r>
            <a:r>
              <a:rPr dirty="0" sz="1400" spc="-14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P</a:t>
            </a:r>
            <a:r>
              <a:rPr dirty="0" sz="1400" spc="-35" b="1">
                <a:solidFill>
                  <a:srgbClr val="FFFFFF"/>
                </a:solidFill>
                <a:latin typeface="Gill Sans MT"/>
                <a:cs typeface="Gill Sans MT"/>
              </a:rPr>
              <a:t>r</a:t>
            </a:r>
            <a:r>
              <a:rPr dirty="0" sz="1400" spc="-60" b="1">
                <a:solidFill>
                  <a:srgbClr val="FFFFFF"/>
                </a:solidFill>
                <a:latin typeface="Gill Sans MT"/>
                <a:cs typeface="Gill Sans MT"/>
              </a:rPr>
              <a:t>o</a:t>
            </a:r>
            <a:r>
              <a:rPr dirty="0" sz="1400" spc="-30" b="1">
                <a:solidFill>
                  <a:srgbClr val="FFFFFF"/>
                </a:solidFill>
                <a:latin typeface="Gill Sans MT"/>
                <a:cs typeface="Gill Sans MT"/>
              </a:rPr>
              <a:t>v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eedo</a:t>
            </a:r>
            <a:r>
              <a:rPr dirty="0" sz="1400" spc="-30" b="1">
                <a:solidFill>
                  <a:srgbClr val="FFFFFF"/>
                </a:solidFill>
                <a:latin typeface="Gill Sans MT"/>
                <a:cs typeface="Gill Sans MT"/>
              </a:rPr>
              <a:t>r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es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447" y="906089"/>
            <a:ext cx="2560320" cy="157526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25855" y="1446283"/>
            <a:ext cx="1826260" cy="429259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290195" marR="5080" indent="-278130">
              <a:lnSpc>
                <a:spcPts val="1500"/>
              </a:lnSpc>
              <a:spcBef>
                <a:spcPts val="300"/>
              </a:spcBef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Criterios de integración/ </a:t>
            </a:r>
            <a:r>
              <a:rPr dirty="0" sz="1400" spc="-30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subcontratación.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63239" y="906089"/>
            <a:ext cx="2560319" cy="157526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255440" y="1542295"/>
            <a:ext cx="21818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dirty="0" sz="1400" spc="-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mono</a:t>
            </a:r>
            <a:r>
              <a:rPr dirty="0" sz="1400" spc="-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dirty="0" sz="14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multifuente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69031" y="906089"/>
            <a:ext cx="2560320" cy="157526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196795" y="1446283"/>
            <a:ext cx="1713230" cy="429259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382270" marR="5080" indent="-370205">
              <a:lnSpc>
                <a:spcPts val="1500"/>
              </a:lnSpc>
              <a:spcBef>
                <a:spcPts val="300"/>
              </a:spcBef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Decisiones de compra/ </a:t>
            </a:r>
            <a:r>
              <a:rPr dirty="0" sz="1400" spc="-30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importación.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7447" y="2626822"/>
            <a:ext cx="2560320" cy="1579417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34295" y="3168999"/>
            <a:ext cx="2210435" cy="429259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230504" marR="5080" indent="-218440">
              <a:lnSpc>
                <a:spcPts val="1500"/>
              </a:lnSpc>
              <a:spcBef>
                <a:spcPts val="300"/>
              </a:spcBef>
            </a:pP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Metodología</a:t>
            </a:r>
            <a:r>
              <a:rPr dirty="0" sz="14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14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selección</a:t>
            </a:r>
            <a:r>
              <a:rPr dirty="0" sz="14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por </a:t>
            </a:r>
            <a:r>
              <a:rPr dirty="0" sz="1400" spc="-30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categoría</a:t>
            </a:r>
            <a:r>
              <a:rPr dirty="0" sz="1400" spc="-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de productos.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63239" y="2626822"/>
            <a:ext cx="2560319" cy="157941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3276363" y="3265011"/>
            <a:ext cx="21405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Relaciones</a:t>
            </a:r>
            <a:r>
              <a:rPr dirty="0" sz="14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con</a:t>
            </a:r>
            <a:r>
              <a:rPr dirty="0" sz="14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Proveedores.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69031" y="2626822"/>
            <a:ext cx="2560320" cy="1579417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5952754" y="3168999"/>
            <a:ext cx="2203450" cy="429259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610870" marR="5080" indent="-598805">
              <a:lnSpc>
                <a:spcPts val="1500"/>
              </a:lnSpc>
              <a:spcBef>
                <a:spcPts val="300"/>
              </a:spcBef>
            </a:pP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dirty="0" sz="14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14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colaboración</a:t>
            </a:r>
            <a:r>
              <a:rPr dirty="0" sz="14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con </a:t>
            </a:r>
            <a:r>
              <a:rPr dirty="0" sz="1400" spc="-3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proveedores.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08265" y="4351713"/>
            <a:ext cx="2564475" cy="1575261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884255" y="4891713"/>
            <a:ext cx="2216150" cy="429259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644525" marR="5080" indent="-632460">
              <a:lnSpc>
                <a:spcPts val="1500"/>
              </a:lnSpc>
              <a:spcBef>
                <a:spcPts val="300"/>
              </a:spcBef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Características del proceso de </a:t>
            </a:r>
            <a:r>
              <a:rPr dirty="0" sz="1400" spc="-30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negociación.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414057" y="4351713"/>
            <a:ext cx="2564475" cy="1575261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4819618" y="4987725"/>
            <a:ext cx="17602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Criterios</a:t>
            </a:r>
            <a:r>
              <a:rPr dirty="0" sz="14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14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evaluación.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18</a:t>
            </a:fld>
          </a:p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POLÍTICA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DE CO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M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PRAS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.</a:t>
            </a:r>
            <a:r>
              <a:rPr dirty="0" sz="1400" spc="-14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P</a:t>
            </a:r>
            <a:r>
              <a:rPr dirty="0" sz="1400" spc="-35" b="1">
                <a:solidFill>
                  <a:srgbClr val="FFFFFF"/>
                </a:solidFill>
                <a:latin typeface="Gill Sans MT"/>
                <a:cs typeface="Gill Sans MT"/>
              </a:rPr>
              <a:t>r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o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c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e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dimi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e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n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t</a:t>
            </a:r>
            <a:r>
              <a:rPr dirty="0" sz="1400" spc="-45" b="1">
                <a:solidFill>
                  <a:srgbClr val="FFFFFF"/>
                </a:solidFill>
                <a:latin typeface="Gill Sans MT"/>
                <a:cs typeface="Gill Sans MT"/>
              </a:rPr>
              <a:t>o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.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1122557"/>
            <a:ext cx="118533" cy="1185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26495" y="1050590"/>
            <a:ext cx="6825615" cy="1323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Gill Sans MT"/>
                <a:cs typeface="Gill Sans MT"/>
              </a:rPr>
              <a:t>Los </a:t>
            </a:r>
            <a:r>
              <a:rPr dirty="0" sz="1400" spc="-5">
                <a:latin typeface="Gill Sans MT"/>
                <a:cs typeface="Gill Sans MT"/>
              </a:rPr>
              <a:t>procedimientos</a:t>
            </a:r>
            <a:r>
              <a:rPr dirty="0" sz="1400">
                <a:latin typeface="Gill Sans MT"/>
                <a:cs typeface="Gill Sans MT"/>
              </a:rPr>
              <a:t> deben ser</a:t>
            </a:r>
            <a:r>
              <a:rPr dirty="0" sz="1400" spc="-5">
                <a:latin typeface="Gill Sans MT"/>
                <a:cs typeface="Gill Sans MT"/>
              </a:rPr>
              <a:t> sencillos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y </a:t>
            </a:r>
            <a:r>
              <a:rPr dirty="0" sz="1400" spc="-5">
                <a:latin typeface="Gill Sans MT"/>
                <a:cs typeface="Gill Sans MT"/>
              </a:rPr>
              <a:t>estar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expresados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por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escrito.</a:t>
            </a:r>
            <a:endParaRPr sz="1400">
              <a:latin typeface="Gill Sans MT"/>
              <a:cs typeface="Gill Sans MT"/>
            </a:endParaRPr>
          </a:p>
          <a:p>
            <a:pPr marL="12700" marR="5080">
              <a:lnSpc>
                <a:spcPct val="166700"/>
              </a:lnSpc>
              <a:spcBef>
                <a:spcPts val="35"/>
              </a:spcBef>
            </a:pPr>
            <a:r>
              <a:rPr dirty="0" sz="1400" spc="-5">
                <a:latin typeface="Gill Sans MT"/>
                <a:cs typeface="Gill Sans MT"/>
              </a:rPr>
              <a:t>Diseñados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para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facilitar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comunicación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y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coordinación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entre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los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diferentes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grupos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trabajo.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Deben </a:t>
            </a:r>
            <a:r>
              <a:rPr dirty="0" sz="1400" spc="-10">
                <a:latin typeface="Gill Sans MT"/>
                <a:cs typeface="Gill Sans MT"/>
              </a:rPr>
              <a:t>marcar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claramente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responsabilidades.</a:t>
            </a:r>
            <a:endParaRPr sz="140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dirty="0" sz="1400" spc="-5">
                <a:latin typeface="Gill Sans MT"/>
                <a:cs typeface="Gill Sans MT"/>
              </a:rPr>
              <a:t>Conllevan</a:t>
            </a:r>
            <a:r>
              <a:rPr dirty="0" sz="1400" spc="-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un</a:t>
            </a:r>
            <a:r>
              <a:rPr dirty="0" sz="1400" spc="-5">
                <a:latin typeface="Gill Sans MT"/>
                <a:cs typeface="Gill Sans MT"/>
              </a:rPr>
              <a:t> sistema</a:t>
            </a:r>
            <a:r>
              <a:rPr dirty="0" sz="1400" spc="-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-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dirección</a:t>
            </a:r>
            <a:r>
              <a:rPr dirty="0" sz="1400" spc="-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por </a:t>
            </a:r>
            <a:r>
              <a:rPr dirty="0" sz="1400">
                <a:latin typeface="Gill Sans MT"/>
                <a:cs typeface="Gill Sans MT"/>
              </a:rPr>
              <a:t>excepción.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1482728"/>
            <a:ext cx="118533" cy="1185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1838328"/>
            <a:ext cx="118533" cy="11853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2206628"/>
            <a:ext cx="118533" cy="118533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475508" y="2759826"/>
            <a:ext cx="6193155" cy="3129915"/>
            <a:chOff x="1475508" y="2759826"/>
            <a:chExt cx="6193155" cy="312991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5508" y="2759826"/>
              <a:ext cx="4792286" cy="64423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4643" y="3379124"/>
              <a:ext cx="4792286" cy="64839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73777" y="4002578"/>
              <a:ext cx="4796443" cy="64423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27068" y="4621876"/>
              <a:ext cx="4792286" cy="64839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76203" y="5245330"/>
              <a:ext cx="4792286" cy="64423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580624" y="2930679"/>
            <a:ext cx="2994660" cy="272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OBJETO</a:t>
            </a:r>
            <a:endParaRPr sz="1400">
              <a:latin typeface="Calibri"/>
              <a:cs typeface="Calibri"/>
            </a:endParaRPr>
          </a:p>
          <a:p>
            <a:pPr marL="713740" marR="866140" indent="-350520">
              <a:lnSpc>
                <a:spcPct val="291300"/>
              </a:lnSpc>
            </a:pP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CAMPO</a:t>
            </a:r>
            <a:r>
              <a:rPr dirty="0" sz="1400" spc="-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1400" spc="-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APLICACIÓN </a:t>
            </a:r>
            <a:r>
              <a:rPr dirty="0" sz="1400" spc="-30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DESARROLLO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700">
              <a:latin typeface="Calibri"/>
              <a:cs typeface="Calibri"/>
            </a:endParaRPr>
          </a:p>
          <a:p>
            <a:pPr marL="1063625">
              <a:lnSpc>
                <a:spcPct val="100000"/>
              </a:lnSpc>
              <a:spcBef>
                <a:spcPts val="1140"/>
              </a:spcBef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DOCUMENTOS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700">
              <a:latin typeface="Calibri"/>
              <a:cs typeface="Calibri"/>
            </a:endParaRPr>
          </a:p>
          <a:p>
            <a:pPr marL="1414145">
              <a:lnSpc>
                <a:spcPct val="100000"/>
              </a:lnSpc>
              <a:spcBef>
                <a:spcPts val="1135"/>
              </a:spcBef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RESPONSABILIDADES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843846" y="3162993"/>
            <a:ext cx="1446530" cy="2257425"/>
            <a:chOff x="5843846" y="3162993"/>
            <a:chExt cx="1446530" cy="2257425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43846" y="3162993"/>
              <a:ext cx="394854" cy="39485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92980" y="3786447"/>
              <a:ext cx="394854" cy="39485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46271" y="4397433"/>
              <a:ext cx="390697" cy="39485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95406" y="5025043"/>
              <a:ext cx="394854" cy="394854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18</a:t>
            </a:fld>
          </a:p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POLÍTICA</a:t>
            </a: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DE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 COMPRAS</a:t>
            </a: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.-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 Evaluación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1122557"/>
            <a:ext cx="118533" cy="1185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20139" y="946450"/>
            <a:ext cx="7181215" cy="302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350">
              <a:lnSpc>
                <a:spcPct val="148800"/>
              </a:lnSpc>
              <a:spcBef>
                <a:spcPts val="100"/>
              </a:spcBef>
            </a:pPr>
            <a:r>
              <a:rPr dirty="0" sz="1400">
                <a:latin typeface="Gill Sans MT"/>
                <a:cs typeface="Gill Sans MT"/>
              </a:rPr>
              <a:t>La </a:t>
            </a:r>
            <a:r>
              <a:rPr dirty="0" sz="1400" spc="-5">
                <a:latin typeface="Gill Sans MT"/>
                <a:cs typeface="Gill Sans MT"/>
              </a:rPr>
              <a:t>evaluación </a:t>
            </a:r>
            <a:r>
              <a:rPr dirty="0" sz="1400">
                <a:latin typeface="Gill Sans MT"/>
                <a:cs typeface="Gill Sans MT"/>
              </a:rPr>
              <a:t>no se debe </a:t>
            </a:r>
            <a:r>
              <a:rPr dirty="0" sz="1400" spc="-5">
                <a:latin typeface="Gill Sans MT"/>
                <a:cs typeface="Gill Sans MT"/>
              </a:rPr>
              <a:t>centrar </a:t>
            </a:r>
            <a:r>
              <a:rPr dirty="0" sz="1400">
                <a:latin typeface="Gill Sans MT"/>
                <a:cs typeface="Gill Sans MT"/>
              </a:rPr>
              <a:t>en un </a:t>
            </a:r>
            <a:r>
              <a:rPr dirty="0" sz="1400" spc="-5">
                <a:latin typeface="Gill Sans MT"/>
                <a:cs typeface="Gill Sans MT"/>
              </a:rPr>
              <a:t>solo </a:t>
            </a:r>
            <a:r>
              <a:rPr dirty="0" sz="1400">
                <a:latin typeface="Gill Sans MT"/>
                <a:cs typeface="Gill Sans MT"/>
              </a:rPr>
              <a:t>aspecto de </a:t>
            </a:r>
            <a:r>
              <a:rPr dirty="0" sz="1400" spc="-5">
                <a:latin typeface="Gill Sans MT"/>
                <a:cs typeface="Gill Sans MT"/>
              </a:rPr>
              <a:t>la amplia zona </a:t>
            </a:r>
            <a:r>
              <a:rPr dirty="0" sz="1400">
                <a:latin typeface="Gill Sans MT"/>
                <a:cs typeface="Gill Sans MT"/>
              </a:rPr>
              <a:t>de actividades que 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repercuten </a:t>
            </a:r>
            <a:r>
              <a:rPr dirty="0" sz="1400">
                <a:latin typeface="Gill Sans MT"/>
                <a:cs typeface="Gill Sans MT"/>
              </a:rPr>
              <a:t>en el </a:t>
            </a:r>
            <a:r>
              <a:rPr dirty="0" sz="1400" spc="-10">
                <a:latin typeface="Gill Sans MT"/>
                <a:cs typeface="Gill Sans MT"/>
              </a:rPr>
              <a:t>proceso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compras. </a:t>
            </a:r>
            <a:r>
              <a:rPr dirty="0" sz="1400">
                <a:latin typeface="Gill Sans MT"/>
                <a:cs typeface="Gill Sans MT"/>
              </a:rPr>
              <a:t>Debe tener en cuenta que el objeto no es </a:t>
            </a:r>
            <a:r>
              <a:rPr dirty="0" sz="1400" spc="-10">
                <a:latin typeface="Gill Sans MT"/>
                <a:cs typeface="Gill Sans MT"/>
              </a:rPr>
              <a:t>evaluar </a:t>
            </a:r>
            <a:r>
              <a:rPr dirty="0" sz="1400">
                <a:latin typeface="Gill Sans MT"/>
                <a:cs typeface="Gill Sans MT"/>
              </a:rPr>
              <a:t>un 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problema específico,</a:t>
            </a:r>
            <a:r>
              <a:rPr dirty="0" sz="1400" spc="-14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ni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siquiera</a:t>
            </a:r>
            <a:r>
              <a:rPr dirty="0" sz="1400">
                <a:latin typeface="Gill Sans MT"/>
                <a:cs typeface="Gill Sans MT"/>
              </a:rPr>
              <a:t> el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conjunto </a:t>
            </a:r>
            <a:r>
              <a:rPr dirty="0" sz="1400">
                <a:latin typeface="Gill Sans MT"/>
                <a:cs typeface="Gill Sans MT"/>
              </a:rPr>
              <a:t>de actividades del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departamento de </a:t>
            </a:r>
            <a:r>
              <a:rPr dirty="0" sz="1400" spc="-5">
                <a:latin typeface="Gill Sans MT"/>
                <a:cs typeface="Gill Sans MT"/>
              </a:rPr>
              <a:t>Compras,</a:t>
            </a:r>
            <a:r>
              <a:rPr dirty="0" sz="1400" spc="-14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sino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toda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 </a:t>
            </a:r>
            <a:r>
              <a:rPr dirty="0" sz="1400">
                <a:latin typeface="Gill Sans MT"/>
                <a:cs typeface="Gill Sans MT"/>
              </a:rPr>
              <a:t>participación de</a:t>
            </a:r>
            <a:r>
              <a:rPr dirty="0" sz="1400" spc="-5">
                <a:latin typeface="Gill Sans MT"/>
                <a:cs typeface="Gill Sans MT"/>
              </a:rPr>
              <a:t> la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empresa</a:t>
            </a:r>
            <a:r>
              <a:rPr dirty="0" sz="1400">
                <a:latin typeface="Gill Sans MT"/>
                <a:cs typeface="Gill Sans MT"/>
              </a:rPr>
              <a:t> en</a:t>
            </a:r>
            <a:r>
              <a:rPr dirty="0" sz="1400" spc="-5">
                <a:latin typeface="Gill Sans MT"/>
                <a:cs typeface="Gill Sans MT"/>
              </a:rPr>
              <a:t> las</a:t>
            </a:r>
            <a:r>
              <a:rPr dirty="0" sz="1400">
                <a:latin typeface="Gill Sans MT"/>
                <a:cs typeface="Gill Sans MT"/>
              </a:rPr>
              <a:t> actividades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-5">
                <a:latin typeface="Gill Sans MT"/>
                <a:cs typeface="Gill Sans MT"/>
              </a:rPr>
              <a:t> compras.</a:t>
            </a:r>
            <a:endParaRPr sz="1400">
              <a:latin typeface="Gill Sans MT"/>
              <a:cs typeface="Gill Sans MT"/>
            </a:endParaRPr>
          </a:p>
          <a:p>
            <a:pPr marL="12700" marR="739775" indent="6350">
              <a:lnSpc>
                <a:spcPct val="152600"/>
              </a:lnSpc>
              <a:spcBef>
                <a:spcPts val="270"/>
              </a:spcBef>
            </a:pPr>
            <a:r>
              <a:rPr dirty="0" sz="1400">
                <a:latin typeface="Gill Sans MT"/>
                <a:cs typeface="Gill Sans MT"/>
              </a:rPr>
              <a:t>La </a:t>
            </a:r>
            <a:r>
              <a:rPr dirty="0" sz="1400" spc="-5">
                <a:latin typeface="Gill Sans MT"/>
                <a:cs typeface="Gill Sans MT"/>
              </a:rPr>
              <a:t>evaluación</a:t>
            </a:r>
            <a:r>
              <a:rPr dirty="0" sz="1400">
                <a:latin typeface="Gill Sans MT"/>
                <a:cs typeface="Gill Sans MT"/>
              </a:rPr>
              <a:t> debe </a:t>
            </a:r>
            <a:r>
              <a:rPr dirty="0" sz="1400" spc="-5">
                <a:latin typeface="Gill Sans MT"/>
                <a:cs typeface="Gill Sans MT"/>
              </a:rPr>
              <a:t>efectuarse por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alguien </a:t>
            </a:r>
            <a:r>
              <a:rPr dirty="0" sz="1400">
                <a:latin typeface="Gill Sans MT"/>
                <a:cs typeface="Gill Sans MT"/>
              </a:rPr>
              <a:t>que sea </a:t>
            </a:r>
            <a:r>
              <a:rPr dirty="0" sz="1400" spc="-5">
                <a:latin typeface="Gill Sans MT"/>
                <a:cs typeface="Gill Sans MT"/>
              </a:rPr>
              <a:t>imparcial </a:t>
            </a:r>
            <a:r>
              <a:rPr dirty="0" sz="1400">
                <a:latin typeface="Gill Sans MT"/>
                <a:cs typeface="Gill Sans MT"/>
              </a:rPr>
              <a:t>y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no</a:t>
            </a:r>
            <a:r>
              <a:rPr dirty="0" sz="1400" spc="-5">
                <a:latin typeface="Gill Sans MT"/>
                <a:cs typeface="Gill Sans MT"/>
              </a:rPr>
              <a:t> esté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relacionado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con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las </a:t>
            </a:r>
            <a:r>
              <a:rPr dirty="0" sz="1400" spc="-37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operaciones </a:t>
            </a:r>
            <a:r>
              <a:rPr dirty="0" sz="1400">
                <a:latin typeface="Gill Sans MT"/>
                <a:cs typeface="Gill Sans MT"/>
              </a:rPr>
              <a:t>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20">
                <a:latin typeface="Gill Sans MT"/>
                <a:cs typeface="Gill Sans MT"/>
              </a:rPr>
              <a:t>investigar.</a:t>
            </a:r>
            <a:r>
              <a:rPr dirty="0" sz="1400" spc="-14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La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independencia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asegura</a:t>
            </a:r>
            <a:r>
              <a:rPr dirty="0" sz="1400">
                <a:latin typeface="Gill Sans MT"/>
                <a:cs typeface="Gill Sans MT"/>
              </a:rPr>
              <a:t> una </a:t>
            </a:r>
            <a:r>
              <a:rPr dirty="0" sz="1400" spc="-5">
                <a:latin typeface="Gill Sans MT"/>
                <a:cs typeface="Gill Sans MT"/>
              </a:rPr>
              <a:t>evaluación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más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objetiva.</a:t>
            </a:r>
            <a:endParaRPr sz="1400">
              <a:latin typeface="Gill Sans MT"/>
              <a:cs typeface="Gill Sans MT"/>
            </a:endParaRPr>
          </a:p>
          <a:p>
            <a:pPr marL="19050">
              <a:lnSpc>
                <a:spcPct val="100000"/>
              </a:lnSpc>
              <a:spcBef>
                <a:spcPts val="1155"/>
              </a:spcBef>
            </a:pPr>
            <a:r>
              <a:rPr dirty="0" sz="1400">
                <a:latin typeface="Gill Sans MT"/>
                <a:cs typeface="Gill Sans MT"/>
              </a:rPr>
              <a:t>La </a:t>
            </a:r>
            <a:r>
              <a:rPr dirty="0" sz="1400" spc="-5">
                <a:latin typeface="Gill Sans MT"/>
                <a:cs typeface="Gill Sans MT"/>
              </a:rPr>
              <a:t>evaluación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debe </a:t>
            </a:r>
            <a:r>
              <a:rPr dirty="0" sz="1400" spc="-10">
                <a:latin typeface="Gill Sans MT"/>
                <a:cs typeface="Gill Sans MT"/>
              </a:rPr>
              <a:t>realizarse</a:t>
            </a:r>
            <a:r>
              <a:rPr dirty="0" sz="1400">
                <a:latin typeface="Gill Sans MT"/>
                <a:cs typeface="Gill Sans MT"/>
              </a:rPr>
              <a:t> de </a:t>
            </a:r>
            <a:r>
              <a:rPr dirty="0" sz="1400" spc="-5">
                <a:latin typeface="Gill Sans MT"/>
                <a:cs typeface="Gill Sans MT"/>
              </a:rPr>
              <a:t>forma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sistemática</a:t>
            </a:r>
            <a:r>
              <a:rPr dirty="0" sz="1400">
                <a:latin typeface="Gill Sans MT"/>
                <a:cs typeface="Gill Sans MT"/>
              </a:rPr>
              <a:t> y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una </a:t>
            </a:r>
            <a:r>
              <a:rPr dirty="0" sz="1400" spc="-5">
                <a:latin typeface="Gill Sans MT"/>
                <a:cs typeface="Gill Sans MT"/>
              </a:rPr>
              <a:t>metodología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bien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definida.</a:t>
            </a:r>
            <a:endParaRPr sz="1400">
              <a:latin typeface="Gill Sans MT"/>
              <a:cs typeface="Gill Sans MT"/>
            </a:endParaRPr>
          </a:p>
          <a:p>
            <a:pPr marL="12700" marR="255904" indent="6350">
              <a:lnSpc>
                <a:spcPct val="146700"/>
              </a:lnSpc>
              <a:spcBef>
                <a:spcPts val="434"/>
              </a:spcBef>
            </a:pPr>
            <a:r>
              <a:rPr dirty="0" sz="1400">
                <a:latin typeface="Gill Sans MT"/>
                <a:cs typeface="Gill Sans MT"/>
              </a:rPr>
              <a:t>Para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que el </a:t>
            </a:r>
            <a:r>
              <a:rPr dirty="0" sz="1400" spc="-10">
                <a:latin typeface="Gill Sans MT"/>
                <a:cs typeface="Gill Sans MT"/>
              </a:rPr>
              <a:t>proceso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-5">
                <a:latin typeface="Gill Sans MT"/>
                <a:cs typeface="Gill Sans MT"/>
              </a:rPr>
              <a:t> evaluación</a:t>
            </a:r>
            <a:r>
              <a:rPr dirty="0" sz="1400">
                <a:latin typeface="Gill Sans MT"/>
                <a:cs typeface="Gill Sans MT"/>
              </a:rPr>
              <a:t> sea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provechoso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para la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empresa,</a:t>
            </a:r>
            <a:r>
              <a:rPr dirty="0" sz="1400" spc="-14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es</a:t>
            </a:r>
            <a:r>
              <a:rPr dirty="0" sz="1400" spc="-5">
                <a:latin typeface="Gill Sans MT"/>
                <a:cs typeface="Gill Sans MT"/>
              </a:rPr>
              <a:t> necesario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que se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vuelva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a </a:t>
            </a:r>
            <a:r>
              <a:rPr dirty="0" sz="1400" spc="-370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realizar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periódicamente.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2435228"/>
            <a:ext cx="118533" cy="1185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3121028"/>
            <a:ext cx="118533" cy="11853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3489329"/>
            <a:ext cx="118533" cy="118533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18</a:t>
            </a:fld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571876"/>
            <a:ext cx="9144000" cy="670560"/>
            <a:chOff x="0" y="3571876"/>
            <a:chExt cx="9144000" cy="670560"/>
          </a:xfrm>
        </p:grpSpPr>
        <p:sp>
          <p:nvSpPr>
            <p:cNvPr id="3" name="object 3"/>
            <p:cNvSpPr/>
            <p:nvPr/>
          </p:nvSpPr>
          <p:spPr>
            <a:xfrm>
              <a:off x="0" y="3571876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3998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3998" y="609600"/>
                  </a:lnTo>
                  <a:lnTo>
                    <a:pt x="9143998" y="0"/>
                  </a:lnTo>
                  <a:close/>
                </a:path>
              </a:pathLst>
            </a:custGeom>
            <a:solidFill>
              <a:srgbClr val="1332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421481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>
                  <a:moveTo>
                    <a:pt x="9143998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9143998" y="27432"/>
                  </a:lnTo>
                  <a:lnTo>
                    <a:pt x="9143998" y="0"/>
                  </a:lnTo>
                  <a:close/>
                </a:path>
              </a:pathLst>
            </a:custGeom>
            <a:solidFill>
              <a:srgbClr val="937AB2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86578" y="285729"/>
            <a:ext cx="2224087" cy="96442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86578" y="1357298"/>
            <a:ext cx="2286015" cy="97055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57684" y="285729"/>
            <a:ext cx="2363500" cy="98107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31822" y="3643000"/>
            <a:ext cx="728662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125" b="1">
                <a:solidFill>
                  <a:srgbClr val="FFFFFF"/>
                </a:solidFill>
                <a:latin typeface="Gill Sans MT"/>
                <a:cs typeface="Gill Sans MT"/>
              </a:rPr>
              <a:t>DISEÑO</a:t>
            </a:r>
            <a:r>
              <a:rPr dirty="0" sz="1600" spc="28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600" spc="75" b="1">
                <a:solidFill>
                  <a:srgbClr val="FFFFFF"/>
                </a:solidFill>
                <a:latin typeface="Gill Sans MT"/>
                <a:cs typeface="Gill Sans MT"/>
              </a:rPr>
              <a:t>DE</a:t>
            </a:r>
            <a:r>
              <a:rPr dirty="0" sz="1600" spc="29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600" spc="75" b="1">
                <a:solidFill>
                  <a:srgbClr val="FFFFFF"/>
                </a:solidFill>
                <a:latin typeface="Gill Sans MT"/>
                <a:cs typeface="Gill Sans MT"/>
              </a:rPr>
              <a:t>LA</a:t>
            </a:r>
            <a:r>
              <a:rPr dirty="0" sz="1600" spc="29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600" spc="105" b="1">
                <a:solidFill>
                  <a:srgbClr val="FFFFFF"/>
                </a:solidFill>
                <a:latin typeface="Gill Sans MT"/>
                <a:cs typeface="Gill Sans MT"/>
              </a:rPr>
              <a:t>GAMA</a:t>
            </a:r>
            <a:r>
              <a:rPr dirty="0" sz="1600" spc="29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600" spc="75" b="1">
                <a:solidFill>
                  <a:srgbClr val="FFFFFF"/>
                </a:solidFill>
                <a:latin typeface="Gill Sans MT"/>
                <a:cs typeface="Gill Sans MT"/>
              </a:rPr>
              <a:t>DE</a:t>
            </a:r>
            <a:r>
              <a:rPr dirty="0" sz="1600" spc="13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600" spc="120" b="1">
                <a:solidFill>
                  <a:srgbClr val="FFFFFF"/>
                </a:solidFill>
                <a:latin typeface="Gill Sans MT"/>
                <a:cs typeface="Gill Sans MT"/>
              </a:rPr>
              <a:t>ARTÍCULOS</a:t>
            </a:r>
            <a:r>
              <a:rPr dirty="0" sz="1600" spc="29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600" spc="75" b="1">
                <a:solidFill>
                  <a:srgbClr val="FFFFFF"/>
                </a:solidFill>
                <a:latin typeface="Gill Sans MT"/>
                <a:cs typeface="Gill Sans MT"/>
              </a:rPr>
              <a:t>EN</a:t>
            </a:r>
            <a:r>
              <a:rPr dirty="0" sz="1600" spc="5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600" spc="125" b="1">
                <a:solidFill>
                  <a:srgbClr val="FFFFFF"/>
                </a:solidFill>
                <a:latin typeface="Gill Sans MT"/>
                <a:cs typeface="Gill Sans MT"/>
              </a:rPr>
              <a:t>TIEMPOS</a:t>
            </a:r>
            <a:r>
              <a:rPr dirty="0" sz="1600" spc="29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600" spc="130" b="1">
                <a:solidFill>
                  <a:srgbClr val="FFFFFF"/>
                </a:solidFill>
                <a:latin typeface="Gill Sans MT"/>
                <a:cs typeface="Gill Sans MT"/>
              </a:rPr>
              <a:t>DIFÍCILES</a:t>
            </a:r>
            <a:r>
              <a:rPr dirty="0" sz="1600" spc="-29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endParaRPr sz="1600">
              <a:latin typeface="Gill Sans MT"/>
              <a:cs typeface="Gill Sans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7158" y="5500701"/>
            <a:ext cx="2486025" cy="41910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793351" y="6542845"/>
            <a:ext cx="4155440" cy="17272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000" spc="-5" b="1">
                <a:latin typeface="Gill Sans MT"/>
                <a:cs typeface="Gill Sans MT"/>
              </a:rPr>
              <a:t>SEMINARIO</a:t>
            </a:r>
            <a:r>
              <a:rPr dirty="0" sz="1000" spc="5" b="1">
                <a:latin typeface="Gill Sans MT"/>
                <a:cs typeface="Gill Sans MT"/>
              </a:rPr>
              <a:t> </a:t>
            </a:r>
            <a:r>
              <a:rPr dirty="0" sz="1000" b="1">
                <a:latin typeface="Gill Sans MT"/>
                <a:cs typeface="Gill Sans MT"/>
              </a:rPr>
              <a:t>"</a:t>
            </a:r>
            <a:r>
              <a:rPr dirty="0" sz="1000" spc="5" b="1">
                <a:latin typeface="Gill Sans MT"/>
                <a:cs typeface="Gill Sans MT"/>
              </a:rPr>
              <a:t> </a:t>
            </a:r>
            <a:r>
              <a:rPr dirty="0" sz="1000" b="1">
                <a:latin typeface="Gill Sans MT"/>
                <a:cs typeface="Gill Sans MT"/>
              </a:rPr>
              <a:t>LA</a:t>
            </a:r>
            <a:r>
              <a:rPr dirty="0" sz="1000" spc="5" b="1">
                <a:latin typeface="Gill Sans MT"/>
                <a:cs typeface="Gill Sans MT"/>
              </a:rPr>
              <a:t> </a:t>
            </a:r>
            <a:r>
              <a:rPr dirty="0" sz="1000" spc="-5" b="1">
                <a:latin typeface="Gill Sans MT"/>
                <a:cs typeface="Gill Sans MT"/>
              </a:rPr>
              <a:t>GESTIÓN</a:t>
            </a:r>
            <a:r>
              <a:rPr dirty="0" sz="1000" spc="5" b="1">
                <a:latin typeface="Gill Sans MT"/>
                <a:cs typeface="Gill Sans MT"/>
              </a:rPr>
              <a:t> </a:t>
            </a:r>
            <a:r>
              <a:rPr dirty="0" sz="1000" b="1">
                <a:latin typeface="Gill Sans MT"/>
                <a:cs typeface="Gill Sans MT"/>
              </a:rPr>
              <a:t>DE</a:t>
            </a:r>
            <a:r>
              <a:rPr dirty="0" sz="1000" spc="10" b="1">
                <a:latin typeface="Gill Sans MT"/>
                <a:cs typeface="Gill Sans MT"/>
              </a:rPr>
              <a:t> </a:t>
            </a:r>
            <a:r>
              <a:rPr dirty="0" sz="1000" spc="-5" b="1">
                <a:latin typeface="Gill Sans MT"/>
                <a:cs typeface="Gill Sans MT"/>
              </a:rPr>
              <a:t>COMPRAS</a:t>
            </a:r>
            <a:r>
              <a:rPr dirty="0" sz="1000" spc="5" b="1">
                <a:latin typeface="Gill Sans MT"/>
                <a:cs typeface="Gill Sans MT"/>
              </a:rPr>
              <a:t> </a:t>
            </a:r>
            <a:r>
              <a:rPr dirty="0" sz="1000" b="1">
                <a:latin typeface="Gill Sans MT"/>
                <a:cs typeface="Gill Sans MT"/>
              </a:rPr>
              <a:t>EN</a:t>
            </a:r>
            <a:r>
              <a:rPr dirty="0" sz="1000" spc="-150" b="1">
                <a:latin typeface="Gill Sans MT"/>
                <a:cs typeface="Gill Sans MT"/>
              </a:rPr>
              <a:t> </a:t>
            </a:r>
            <a:r>
              <a:rPr dirty="0" sz="1000" spc="-5" b="1">
                <a:latin typeface="Gill Sans MT"/>
                <a:cs typeface="Gill Sans MT"/>
              </a:rPr>
              <a:t>TIEMPO</a:t>
            </a:r>
            <a:r>
              <a:rPr dirty="0" sz="1000" spc="10" b="1">
                <a:latin typeface="Gill Sans MT"/>
                <a:cs typeface="Gill Sans MT"/>
              </a:rPr>
              <a:t> </a:t>
            </a:r>
            <a:r>
              <a:rPr dirty="0" sz="1000" b="1">
                <a:latin typeface="Gill Sans MT"/>
                <a:cs typeface="Gill Sans MT"/>
              </a:rPr>
              <a:t>DE</a:t>
            </a:r>
            <a:r>
              <a:rPr dirty="0" sz="1000" spc="5" b="1">
                <a:latin typeface="Gill Sans MT"/>
                <a:cs typeface="Gill Sans MT"/>
              </a:rPr>
              <a:t> </a:t>
            </a:r>
            <a:r>
              <a:rPr dirty="0" sz="1000" spc="-5" b="1">
                <a:latin typeface="Gill Sans MT"/>
                <a:cs typeface="Gill Sans MT"/>
              </a:rPr>
              <a:t>CRISIS"</a:t>
            </a:r>
            <a:endParaRPr sz="10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67165" y="6554277"/>
            <a:ext cx="152400" cy="17272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000">
                <a:latin typeface="Gill Sans MT"/>
                <a:cs typeface="Gill Sans MT"/>
              </a:rPr>
              <a:t>24</a:t>
            </a:r>
            <a:endParaRPr sz="10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7625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CICLO DE</a:t>
            </a:r>
            <a:r>
              <a:rPr dirty="0" sz="1400" spc="-21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V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I</a:t>
            </a:r>
            <a:r>
              <a:rPr dirty="0" sz="1400" spc="-80" b="1">
                <a:solidFill>
                  <a:srgbClr val="FFFFFF"/>
                </a:solidFill>
                <a:latin typeface="Gill Sans MT"/>
                <a:cs typeface="Gill Sans MT"/>
              </a:rPr>
              <a:t>D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A DEL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P</a:t>
            </a:r>
            <a:r>
              <a:rPr dirty="0" sz="1400" spc="-25" b="1">
                <a:solidFill>
                  <a:srgbClr val="FFFFFF"/>
                </a:solidFill>
                <a:latin typeface="Gill Sans MT"/>
                <a:cs typeface="Gill Sans MT"/>
              </a:rPr>
              <a:t>R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O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DU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C</a:t>
            </a:r>
            <a:r>
              <a:rPr dirty="0" sz="1400" spc="-95" b="1">
                <a:solidFill>
                  <a:srgbClr val="FFFFFF"/>
                </a:solidFill>
                <a:latin typeface="Gill Sans MT"/>
                <a:cs typeface="Gill Sans MT"/>
              </a:rPr>
              <a:t>T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O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28900" y="1804987"/>
            <a:ext cx="3914773" cy="338137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25</a:t>
            </a:fld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Matriz</a:t>
            </a:r>
            <a:r>
              <a:rPr dirty="0" sz="1400" spc="-2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del</a:t>
            </a:r>
            <a:r>
              <a:rPr dirty="0" sz="1400" spc="-1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BCG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1122557"/>
            <a:ext cx="118533" cy="1185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20139" y="946450"/>
            <a:ext cx="7188834" cy="198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6350">
              <a:lnSpc>
                <a:spcPct val="148800"/>
              </a:lnSpc>
              <a:spcBef>
                <a:spcPts val="100"/>
              </a:spcBef>
            </a:pPr>
            <a:r>
              <a:rPr dirty="0" sz="1400">
                <a:latin typeface="Gill Sans MT"/>
                <a:cs typeface="Gill Sans MT"/>
              </a:rPr>
              <a:t>La</a:t>
            </a:r>
            <a:r>
              <a:rPr dirty="0" sz="1400" spc="6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liquidez</a:t>
            </a:r>
            <a:r>
              <a:rPr dirty="0" sz="1400" spc="7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obtenida</a:t>
            </a:r>
            <a:r>
              <a:rPr dirty="0" sz="1400" spc="7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a</a:t>
            </a:r>
            <a:r>
              <a:rPr dirty="0" sz="1400" spc="70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través</a:t>
            </a:r>
            <a:r>
              <a:rPr dirty="0" sz="1400" spc="6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7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las</a:t>
            </a:r>
            <a:r>
              <a:rPr dirty="0" sz="1400" spc="7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operaciones</a:t>
            </a:r>
            <a:r>
              <a:rPr dirty="0" sz="1400" spc="7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6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 spc="7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empresa</a:t>
            </a:r>
            <a:r>
              <a:rPr dirty="0" sz="1400" spc="7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es</a:t>
            </a:r>
            <a:r>
              <a:rPr dirty="0" sz="1400" spc="7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función</a:t>
            </a:r>
            <a:r>
              <a:rPr dirty="0" sz="1400" spc="6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del</a:t>
            </a:r>
            <a:r>
              <a:rPr dirty="0" sz="1400" spc="7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coste</a:t>
            </a:r>
            <a:r>
              <a:rPr dirty="0" sz="1400" spc="70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unitario,</a:t>
            </a:r>
            <a:r>
              <a:rPr dirty="0" sz="1400" spc="-7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que</a:t>
            </a:r>
            <a:r>
              <a:rPr dirty="0" sz="1400" spc="6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a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su </a:t>
            </a:r>
            <a:r>
              <a:rPr dirty="0" sz="1400" spc="-10">
                <a:latin typeface="Gill Sans MT"/>
                <a:cs typeface="Gill Sans MT"/>
              </a:rPr>
              <a:t>vez </a:t>
            </a:r>
            <a:r>
              <a:rPr dirty="0" sz="1400">
                <a:latin typeface="Gill Sans MT"/>
                <a:cs typeface="Gill Sans MT"/>
              </a:rPr>
              <a:t>es función del </a:t>
            </a:r>
            <a:r>
              <a:rPr dirty="0" sz="1400" spc="-5">
                <a:latin typeface="Gill Sans MT"/>
                <a:cs typeface="Gill Sans MT"/>
              </a:rPr>
              <a:t>volumen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10">
                <a:latin typeface="Gill Sans MT"/>
                <a:cs typeface="Gill Sans MT"/>
              </a:rPr>
              <a:t>ventas </a:t>
            </a:r>
            <a:r>
              <a:rPr dirty="0" sz="1400">
                <a:latin typeface="Gill Sans MT"/>
                <a:cs typeface="Gill Sans MT"/>
              </a:rPr>
              <a:t>y de </a:t>
            </a:r>
            <a:r>
              <a:rPr dirty="0" sz="1400" spc="-5">
                <a:latin typeface="Gill Sans MT"/>
                <a:cs typeface="Gill Sans MT"/>
              </a:rPr>
              <a:t>la </a:t>
            </a:r>
            <a:r>
              <a:rPr dirty="0" sz="1400">
                <a:latin typeface="Gill Sans MT"/>
                <a:cs typeface="Gill Sans MT"/>
              </a:rPr>
              <a:t>experiencia, </a:t>
            </a:r>
            <a:r>
              <a:rPr dirty="0" sz="1400" spc="-5">
                <a:latin typeface="Gill Sans MT"/>
                <a:cs typeface="Gill Sans MT"/>
              </a:rPr>
              <a:t>los </a:t>
            </a:r>
            <a:r>
              <a:rPr dirty="0" sz="1400">
                <a:latin typeface="Gill Sans MT"/>
                <a:cs typeface="Gill Sans MT"/>
              </a:rPr>
              <a:t>que </a:t>
            </a:r>
            <a:r>
              <a:rPr dirty="0" sz="1400" spc="-5">
                <a:latin typeface="Gill Sans MT"/>
                <a:cs typeface="Gill Sans MT"/>
              </a:rPr>
              <a:t>finalmente dependen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la 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cuota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mercado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(efecto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escala,</a:t>
            </a:r>
            <a:r>
              <a:rPr dirty="0" sz="1400" spc="-14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relacionado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con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los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costes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fijos).</a:t>
            </a:r>
            <a:endParaRPr sz="1400">
              <a:latin typeface="Gill Sans MT"/>
              <a:cs typeface="Gill Sans MT"/>
            </a:endParaRPr>
          </a:p>
          <a:p>
            <a:pPr algn="just" marL="12700" marR="5080" indent="6350">
              <a:lnSpc>
                <a:spcPct val="150700"/>
              </a:lnSpc>
              <a:spcBef>
                <a:spcPts val="305"/>
              </a:spcBef>
            </a:pPr>
            <a:r>
              <a:rPr dirty="0" sz="1400">
                <a:latin typeface="Gill Sans MT"/>
                <a:cs typeface="Gill Sans MT"/>
              </a:rPr>
              <a:t>La </a:t>
            </a:r>
            <a:r>
              <a:rPr dirty="0" sz="1400" spc="-5">
                <a:latin typeface="Gill Sans MT"/>
                <a:cs typeface="Gill Sans MT"/>
              </a:rPr>
              <a:t>liquidez necesaria para la </a:t>
            </a:r>
            <a:r>
              <a:rPr dirty="0" sz="1400" spc="-10">
                <a:latin typeface="Gill Sans MT"/>
                <a:cs typeface="Gill Sans MT"/>
              </a:rPr>
              <a:t>inversión </a:t>
            </a:r>
            <a:r>
              <a:rPr dirty="0" sz="1400">
                <a:latin typeface="Gill Sans MT"/>
                <a:cs typeface="Gill Sans MT"/>
              </a:rPr>
              <a:t>en </a:t>
            </a:r>
            <a:r>
              <a:rPr dirty="0" sz="1400" spc="-5">
                <a:latin typeface="Gill Sans MT"/>
                <a:cs typeface="Gill Sans MT"/>
              </a:rPr>
              <a:t>instalaciones, </a:t>
            </a:r>
            <a:r>
              <a:rPr dirty="0" sz="1400">
                <a:latin typeface="Gill Sans MT"/>
                <a:cs typeface="Gill Sans MT"/>
              </a:rPr>
              <a:t>equipo y </a:t>
            </a:r>
            <a:r>
              <a:rPr dirty="0" sz="1400" spc="-5">
                <a:latin typeface="Gill Sans MT"/>
                <a:cs typeface="Gill Sans MT"/>
              </a:rPr>
              <a:t>capital circulante </a:t>
            </a:r>
            <a:r>
              <a:rPr dirty="0" sz="1400">
                <a:latin typeface="Gill Sans MT"/>
                <a:cs typeface="Gill Sans MT"/>
              </a:rPr>
              <a:t>es función de </a:t>
            </a:r>
            <a:r>
              <a:rPr dirty="0" sz="1400" spc="-5">
                <a:latin typeface="Gill Sans MT"/>
                <a:cs typeface="Gill Sans MT"/>
              </a:rPr>
              <a:t>la 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tasa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crecimiento </a:t>
            </a:r>
            <a:r>
              <a:rPr dirty="0" sz="1400">
                <a:latin typeface="Gill Sans MT"/>
                <a:cs typeface="Gill Sans MT"/>
              </a:rPr>
              <a:t>del </a:t>
            </a:r>
            <a:r>
              <a:rPr dirty="0" sz="1400" spc="-5">
                <a:latin typeface="Gill Sans MT"/>
                <a:cs typeface="Gill Sans MT"/>
              </a:rPr>
              <a:t>sector </a:t>
            </a:r>
            <a:r>
              <a:rPr dirty="0" sz="1400">
                <a:latin typeface="Gill Sans MT"/>
                <a:cs typeface="Gill Sans MT"/>
              </a:rPr>
              <a:t>en el que se encuentra </a:t>
            </a:r>
            <a:r>
              <a:rPr dirty="0" sz="1400" spc="-5">
                <a:latin typeface="Gill Sans MT"/>
                <a:cs typeface="Gill Sans MT"/>
              </a:rPr>
              <a:t>la empresa </a:t>
            </a:r>
            <a:r>
              <a:rPr dirty="0" sz="1400">
                <a:latin typeface="Gill Sans MT"/>
                <a:cs typeface="Gill Sans MT"/>
              </a:rPr>
              <a:t>o el </a:t>
            </a:r>
            <a:r>
              <a:rPr dirty="0" sz="1400" spc="-5">
                <a:latin typeface="Gill Sans MT"/>
                <a:cs typeface="Gill Sans MT"/>
              </a:rPr>
              <a:t>segmento estratégico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negocio.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2117728"/>
            <a:ext cx="118533" cy="1185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94509" y="3370805"/>
            <a:ext cx="3614228" cy="249610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25</a:t>
            </a:fld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Productos</a:t>
            </a:r>
            <a:r>
              <a:rPr dirty="0" sz="1400" spc="-1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Interrogante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1839" y="2486028"/>
            <a:ext cx="118533" cy="11853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1839" y="3806829"/>
            <a:ext cx="118533" cy="11853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97864" y="946450"/>
            <a:ext cx="7804150" cy="398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113030">
              <a:lnSpc>
                <a:spcPct val="148800"/>
              </a:lnSpc>
              <a:spcBef>
                <a:spcPts val="100"/>
              </a:spcBef>
            </a:pPr>
            <a:r>
              <a:rPr dirty="0" sz="1400" b="1">
                <a:latin typeface="Gill Sans MT"/>
                <a:cs typeface="Gill Sans MT"/>
              </a:rPr>
              <a:t>Son</a:t>
            </a:r>
            <a:r>
              <a:rPr dirty="0" sz="1400" spc="-5" b="1">
                <a:latin typeface="Gill Sans MT"/>
                <a:cs typeface="Gill Sans MT"/>
              </a:rPr>
              <a:t> aquellos</a:t>
            </a:r>
            <a:r>
              <a:rPr dirty="0" sz="1400" spc="5" b="1">
                <a:latin typeface="Gill Sans MT"/>
                <a:cs typeface="Gill Sans MT"/>
              </a:rPr>
              <a:t> </a:t>
            </a:r>
            <a:r>
              <a:rPr dirty="0" sz="1400" spc="-5" b="1">
                <a:latin typeface="Gill Sans MT"/>
                <a:cs typeface="Gill Sans MT"/>
              </a:rPr>
              <a:t>situados</a:t>
            </a:r>
            <a:r>
              <a:rPr dirty="0" sz="1400" b="1">
                <a:latin typeface="Gill Sans MT"/>
                <a:cs typeface="Gill Sans MT"/>
              </a:rPr>
              <a:t> en </a:t>
            </a:r>
            <a:r>
              <a:rPr dirty="0" sz="1400" spc="-10" b="1">
                <a:latin typeface="Gill Sans MT"/>
                <a:cs typeface="Gill Sans MT"/>
              </a:rPr>
              <a:t>mercados</a:t>
            </a:r>
            <a:r>
              <a:rPr dirty="0" sz="1400" b="1">
                <a:latin typeface="Gill Sans MT"/>
                <a:cs typeface="Gill Sans MT"/>
              </a:rPr>
              <a:t> de gran </a:t>
            </a:r>
            <a:r>
              <a:rPr dirty="0" sz="1400" spc="-5" b="1">
                <a:latin typeface="Gill Sans MT"/>
                <a:cs typeface="Gill Sans MT"/>
              </a:rPr>
              <a:t>crecimiento </a:t>
            </a:r>
            <a:r>
              <a:rPr dirty="0" sz="1400" b="1">
                <a:latin typeface="Gill Sans MT"/>
                <a:cs typeface="Gill Sans MT"/>
              </a:rPr>
              <a:t>con </a:t>
            </a:r>
            <a:r>
              <a:rPr dirty="0" sz="1400" spc="-5" b="1">
                <a:latin typeface="Gill Sans MT"/>
                <a:cs typeface="Gill Sans MT"/>
              </a:rPr>
              <a:t>reducidas</a:t>
            </a:r>
            <a:r>
              <a:rPr dirty="0" sz="1400" b="1">
                <a:latin typeface="Gill Sans MT"/>
                <a:cs typeface="Gill Sans MT"/>
              </a:rPr>
              <a:t> cuotas</a:t>
            </a:r>
            <a:r>
              <a:rPr dirty="0" sz="1400" spc="5" b="1">
                <a:latin typeface="Gill Sans MT"/>
                <a:cs typeface="Gill Sans MT"/>
              </a:rPr>
              <a:t> </a:t>
            </a:r>
            <a:r>
              <a:rPr dirty="0" sz="1400" b="1">
                <a:latin typeface="Gill Sans MT"/>
                <a:cs typeface="Gill Sans MT"/>
              </a:rPr>
              <a:t>de</a:t>
            </a:r>
            <a:r>
              <a:rPr dirty="0" sz="1400" spc="-5" b="1">
                <a:latin typeface="Gill Sans MT"/>
                <a:cs typeface="Gill Sans MT"/>
              </a:rPr>
              <a:t> </a:t>
            </a:r>
            <a:r>
              <a:rPr dirty="0" sz="1400" spc="-10" b="1">
                <a:latin typeface="Gill Sans MT"/>
                <a:cs typeface="Gill Sans MT"/>
              </a:rPr>
              <a:t>mercado </a:t>
            </a:r>
            <a:r>
              <a:rPr dirty="0" sz="1400" spc="-5" b="1">
                <a:latin typeface="Gill Sans MT"/>
                <a:cs typeface="Gill Sans MT"/>
              </a:rPr>
              <a:t> relativas,</a:t>
            </a:r>
            <a:r>
              <a:rPr dirty="0" sz="1400" spc="-145" b="1">
                <a:latin typeface="Gill Sans MT"/>
                <a:cs typeface="Gill Sans MT"/>
              </a:rPr>
              <a:t> </a:t>
            </a:r>
            <a:r>
              <a:rPr dirty="0" sz="1400" b="1">
                <a:latin typeface="Gill Sans MT"/>
                <a:cs typeface="Gill Sans MT"/>
              </a:rPr>
              <a:t>lo</a:t>
            </a:r>
            <a:r>
              <a:rPr dirty="0" sz="1400" spc="5" b="1">
                <a:latin typeface="Gill Sans MT"/>
                <a:cs typeface="Gill Sans MT"/>
              </a:rPr>
              <a:t> </a:t>
            </a:r>
            <a:r>
              <a:rPr dirty="0" sz="1400" b="1">
                <a:latin typeface="Gill Sans MT"/>
                <a:cs typeface="Gill Sans MT"/>
              </a:rPr>
              <a:t>que implica unos</a:t>
            </a:r>
            <a:r>
              <a:rPr dirty="0" sz="1400" spc="5" b="1">
                <a:latin typeface="Gill Sans MT"/>
                <a:cs typeface="Gill Sans MT"/>
              </a:rPr>
              <a:t> </a:t>
            </a:r>
            <a:r>
              <a:rPr dirty="0" sz="1400" spc="-5" b="1">
                <a:latin typeface="Gill Sans MT"/>
                <a:cs typeface="Gill Sans MT"/>
              </a:rPr>
              <a:t>beneficios</a:t>
            </a:r>
            <a:r>
              <a:rPr dirty="0" sz="1400" spc="5" b="1">
                <a:latin typeface="Gill Sans MT"/>
                <a:cs typeface="Gill Sans MT"/>
              </a:rPr>
              <a:t> </a:t>
            </a:r>
            <a:r>
              <a:rPr dirty="0" sz="1400" spc="-5" b="1">
                <a:latin typeface="Gill Sans MT"/>
                <a:cs typeface="Gill Sans MT"/>
              </a:rPr>
              <a:t>reducidos,</a:t>
            </a:r>
            <a:r>
              <a:rPr dirty="0" sz="1400" spc="-140" b="1">
                <a:latin typeface="Gill Sans MT"/>
                <a:cs typeface="Gill Sans MT"/>
              </a:rPr>
              <a:t> </a:t>
            </a:r>
            <a:r>
              <a:rPr dirty="0" sz="1400" b="1">
                <a:latin typeface="Gill Sans MT"/>
                <a:cs typeface="Gill Sans MT"/>
              </a:rPr>
              <a:t>y</a:t>
            </a:r>
            <a:r>
              <a:rPr dirty="0" sz="1400" spc="5" b="1">
                <a:latin typeface="Gill Sans MT"/>
                <a:cs typeface="Gill Sans MT"/>
              </a:rPr>
              <a:t> </a:t>
            </a:r>
            <a:r>
              <a:rPr dirty="0" sz="1400" b="1">
                <a:latin typeface="Gill Sans MT"/>
                <a:cs typeface="Gill Sans MT"/>
              </a:rPr>
              <a:t>la </a:t>
            </a:r>
            <a:r>
              <a:rPr dirty="0" sz="1400" spc="-5" b="1">
                <a:latin typeface="Gill Sans MT"/>
                <a:cs typeface="Gill Sans MT"/>
              </a:rPr>
              <a:t>necesidad</a:t>
            </a:r>
            <a:r>
              <a:rPr dirty="0" sz="1400" b="1">
                <a:latin typeface="Gill Sans MT"/>
                <a:cs typeface="Gill Sans MT"/>
              </a:rPr>
              <a:t> de </a:t>
            </a:r>
            <a:r>
              <a:rPr dirty="0" sz="1400" spc="-5" b="1">
                <a:latin typeface="Gill Sans MT"/>
                <a:cs typeface="Gill Sans MT"/>
              </a:rPr>
              <a:t>grandes</a:t>
            </a:r>
            <a:r>
              <a:rPr dirty="0" sz="1400" spc="5" b="1">
                <a:latin typeface="Gill Sans MT"/>
                <a:cs typeface="Gill Sans MT"/>
              </a:rPr>
              <a:t> </a:t>
            </a:r>
            <a:r>
              <a:rPr dirty="0" sz="1400" spc="-10" b="1">
                <a:latin typeface="Gill Sans MT"/>
                <a:cs typeface="Gill Sans MT"/>
              </a:rPr>
              <a:t>inversiones</a:t>
            </a:r>
            <a:r>
              <a:rPr dirty="0" sz="1400" spc="5" b="1">
                <a:latin typeface="Gill Sans MT"/>
                <a:cs typeface="Gill Sans MT"/>
              </a:rPr>
              <a:t> </a:t>
            </a:r>
            <a:r>
              <a:rPr dirty="0" sz="1400" spc="-5" b="1">
                <a:latin typeface="Gill Sans MT"/>
                <a:cs typeface="Gill Sans MT"/>
              </a:rPr>
              <a:t>para </a:t>
            </a:r>
            <a:r>
              <a:rPr dirty="0" sz="1400" spc="-375" b="1">
                <a:latin typeface="Gill Sans MT"/>
                <a:cs typeface="Gill Sans MT"/>
              </a:rPr>
              <a:t> </a:t>
            </a:r>
            <a:r>
              <a:rPr dirty="0" sz="1400" spc="-5" b="1">
                <a:latin typeface="Gill Sans MT"/>
                <a:cs typeface="Gill Sans MT"/>
              </a:rPr>
              <a:t>mantener </a:t>
            </a:r>
            <a:r>
              <a:rPr dirty="0" sz="1400" b="1">
                <a:latin typeface="Gill Sans MT"/>
                <a:cs typeface="Gill Sans MT"/>
              </a:rPr>
              <a:t>sus</a:t>
            </a:r>
            <a:r>
              <a:rPr dirty="0" sz="1400" spc="-5" b="1">
                <a:latin typeface="Gill Sans MT"/>
                <a:cs typeface="Gill Sans MT"/>
              </a:rPr>
              <a:t> </a:t>
            </a:r>
            <a:r>
              <a:rPr dirty="0" sz="1400" b="1">
                <a:latin typeface="Gill Sans MT"/>
                <a:cs typeface="Gill Sans MT"/>
              </a:rPr>
              <a:t>cuotas de</a:t>
            </a:r>
            <a:r>
              <a:rPr dirty="0" sz="1400" spc="-5" b="1">
                <a:latin typeface="Gill Sans MT"/>
                <a:cs typeface="Gill Sans MT"/>
              </a:rPr>
              <a:t> </a:t>
            </a:r>
            <a:r>
              <a:rPr dirty="0" sz="1400" spc="-10" b="1">
                <a:latin typeface="Gill Sans MT"/>
                <a:cs typeface="Gill Sans MT"/>
              </a:rPr>
              <a:t>mercado</a:t>
            </a:r>
            <a:r>
              <a:rPr dirty="0" sz="1400" b="1">
                <a:latin typeface="Gill Sans MT"/>
                <a:cs typeface="Gill Sans MT"/>
              </a:rPr>
              <a:t> </a:t>
            </a:r>
            <a:r>
              <a:rPr dirty="0" sz="1400" spc="-60" b="1">
                <a:latin typeface="Gill Sans MT"/>
                <a:cs typeface="Gill Sans MT"/>
              </a:rPr>
              <a:t>y,</a:t>
            </a:r>
            <a:r>
              <a:rPr dirty="0" sz="1400" spc="-145" b="1">
                <a:latin typeface="Gill Sans MT"/>
                <a:cs typeface="Gill Sans MT"/>
              </a:rPr>
              <a:t> </a:t>
            </a:r>
            <a:r>
              <a:rPr dirty="0" sz="1400" b="1">
                <a:latin typeface="Gill Sans MT"/>
                <a:cs typeface="Gill Sans MT"/>
              </a:rPr>
              <a:t>por</a:t>
            </a:r>
            <a:r>
              <a:rPr dirty="0" sz="1400" spc="-5" b="1">
                <a:latin typeface="Gill Sans MT"/>
                <a:cs typeface="Gill Sans MT"/>
              </a:rPr>
              <a:t> </a:t>
            </a:r>
            <a:r>
              <a:rPr dirty="0" sz="1400" spc="-10" b="1">
                <a:latin typeface="Gill Sans MT"/>
                <a:cs typeface="Gill Sans MT"/>
              </a:rPr>
              <a:t>supuesto,</a:t>
            </a:r>
            <a:r>
              <a:rPr dirty="0" sz="1400" spc="-145" b="1">
                <a:latin typeface="Gill Sans MT"/>
                <a:cs typeface="Gill Sans MT"/>
              </a:rPr>
              <a:t> </a:t>
            </a:r>
            <a:r>
              <a:rPr dirty="0" sz="1400" spc="-5" b="1">
                <a:latin typeface="Gill Sans MT"/>
                <a:cs typeface="Gill Sans MT"/>
              </a:rPr>
              <a:t>aumentarlas.</a:t>
            </a:r>
            <a:endParaRPr sz="14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</a:pPr>
            <a:endParaRPr sz="1600">
              <a:latin typeface="Gill Sans MT"/>
              <a:cs typeface="Gill Sans MT"/>
            </a:endParaRPr>
          </a:p>
          <a:p>
            <a:pPr algn="just" marL="520065" marR="5080" indent="1270">
              <a:lnSpc>
                <a:spcPct val="150100"/>
              </a:lnSpc>
              <a:spcBef>
                <a:spcPts val="1360"/>
              </a:spcBef>
            </a:pPr>
            <a:r>
              <a:rPr dirty="0" sz="1400">
                <a:latin typeface="Gill Sans MT"/>
                <a:cs typeface="Gill Sans MT"/>
              </a:rPr>
              <a:t>Las unidades </a:t>
            </a:r>
            <a:r>
              <a:rPr dirty="0" sz="1400" spc="-5">
                <a:latin typeface="Gill Sans MT"/>
                <a:cs typeface="Gill Sans MT"/>
              </a:rPr>
              <a:t>situadas </a:t>
            </a:r>
            <a:r>
              <a:rPr dirty="0" sz="1400">
                <a:latin typeface="Gill Sans MT"/>
                <a:cs typeface="Gill Sans MT"/>
              </a:rPr>
              <a:t>en </a:t>
            </a:r>
            <a:r>
              <a:rPr dirty="0" sz="1400" spc="-5">
                <a:latin typeface="Gill Sans MT"/>
                <a:cs typeface="Gill Sans MT"/>
              </a:rPr>
              <a:t>esta zona podrán </a:t>
            </a:r>
            <a:r>
              <a:rPr dirty="0" sz="1400">
                <a:latin typeface="Gill Sans MT"/>
                <a:cs typeface="Gill Sans MT"/>
              </a:rPr>
              <a:t>ser </a:t>
            </a:r>
            <a:r>
              <a:rPr dirty="0" sz="1400" spc="-5">
                <a:latin typeface="Gill Sans MT"/>
                <a:cs typeface="Gill Sans MT"/>
              </a:rPr>
              <a:t>productos </a:t>
            </a:r>
            <a:r>
              <a:rPr dirty="0" sz="1400">
                <a:latin typeface="Gill Sans MT"/>
                <a:cs typeface="Gill Sans MT"/>
              </a:rPr>
              <a:t>que se </a:t>
            </a:r>
            <a:r>
              <a:rPr dirty="0" sz="1400" spc="-5">
                <a:latin typeface="Gill Sans MT"/>
                <a:cs typeface="Gill Sans MT"/>
              </a:rPr>
              <a:t>introducen por </a:t>
            </a:r>
            <a:r>
              <a:rPr dirty="0" sz="1400">
                <a:latin typeface="Gill Sans MT"/>
                <a:cs typeface="Gill Sans MT"/>
              </a:rPr>
              <a:t>primera </a:t>
            </a:r>
            <a:r>
              <a:rPr dirty="0" sz="1400" spc="-10">
                <a:latin typeface="Gill Sans MT"/>
                <a:cs typeface="Gill Sans MT"/>
              </a:rPr>
              <a:t>vez </a:t>
            </a:r>
            <a:r>
              <a:rPr dirty="0" sz="1400">
                <a:latin typeface="Gill Sans MT"/>
                <a:cs typeface="Gill Sans MT"/>
              </a:rPr>
              <a:t>en un 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mercado </a:t>
            </a:r>
            <a:r>
              <a:rPr dirty="0" sz="1400">
                <a:latin typeface="Gill Sans MT"/>
                <a:cs typeface="Gill Sans MT"/>
              </a:rPr>
              <a:t>ya existente, </a:t>
            </a:r>
            <a:r>
              <a:rPr dirty="0" sz="1400" spc="-5">
                <a:latin typeface="Gill Sans MT"/>
                <a:cs typeface="Gill Sans MT"/>
              </a:rPr>
              <a:t>productos introducidos con </a:t>
            </a:r>
            <a:r>
              <a:rPr dirty="0" sz="1400">
                <a:latin typeface="Gill Sans MT"/>
                <a:cs typeface="Gill Sans MT"/>
              </a:rPr>
              <a:t>anterioridad </a:t>
            </a:r>
            <a:r>
              <a:rPr dirty="0" sz="1400" spc="-10">
                <a:latin typeface="Gill Sans MT"/>
                <a:cs typeface="Gill Sans MT"/>
              </a:rPr>
              <a:t>pero </a:t>
            </a:r>
            <a:r>
              <a:rPr dirty="0" sz="1400">
                <a:latin typeface="Gill Sans MT"/>
                <a:cs typeface="Gill Sans MT"/>
              </a:rPr>
              <a:t>que </a:t>
            </a:r>
            <a:r>
              <a:rPr dirty="0" sz="1400" spc="-5">
                <a:latin typeface="Gill Sans MT"/>
                <a:cs typeface="Gill Sans MT"/>
              </a:rPr>
              <a:t>por algún </a:t>
            </a:r>
            <a:r>
              <a:rPr dirty="0" sz="1400" spc="-10">
                <a:latin typeface="Gill Sans MT"/>
                <a:cs typeface="Gill Sans MT"/>
              </a:rPr>
              <a:t>motivo </a:t>
            </a:r>
            <a:r>
              <a:rPr dirty="0" sz="1400">
                <a:latin typeface="Gill Sans MT"/>
                <a:cs typeface="Gill Sans MT"/>
              </a:rPr>
              <a:t>no 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alcanzaron </a:t>
            </a:r>
            <a:r>
              <a:rPr dirty="0" sz="1400">
                <a:latin typeface="Gill Sans MT"/>
                <a:cs typeface="Gill Sans MT"/>
              </a:rPr>
              <a:t>una </a:t>
            </a:r>
            <a:r>
              <a:rPr dirty="0" sz="1400" spc="-5">
                <a:latin typeface="Gill Sans MT"/>
                <a:cs typeface="Gill Sans MT"/>
              </a:rPr>
              <a:t>alta cuota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15">
                <a:latin typeface="Gill Sans MT"/>
                <a:cs typeface="Gill Sans MT"/>
              </a:rPr>
              <a:t>mercado, </a:t>
            </a:r>
            <a:r>
              <a:rPr dirty="0" sz="1400">
                <a:latin typeface="Gill Sans MT"/>
                <a:cs typeface="Gill Sans MT"/>
              </a:rPr>
              <a:t>o </a:t>
            </a:r>
            <a:r>
              <a:rPr dirty="0" sz="1400" spc="-5">
                <a:latin typeface="Gill Sans MT"/>
                <a:cs typeface="Gill Sans MT"/>
              </a:rPr>
              <a:t>productos </a:t>
            </a:r>
            <a:r>
              <a:rPr dirty="0" sz="1400">
                <a:latin typeface="Gill Sans MT"/>
                <a:cs typeface="Gill Sans MT"/>
              </a:rPr>
              <a:t>que </a:t>
            </a:r>
            <a:r>
              <a:rPr dirty="0" sz="1400" spc="-10">
                <a:latin typeface="Gill Sans MT"/>
                <a:cs typeface="Gill Sans MT"/>
              </a:rPr>
              <a:t>llegaron </a:t>
            </a:r>
            <a:r>
              <a:rPr dirty="0" sz="1400">
                <a:latin typeface="Gill Sans MT"/>
                <a:cs typeface="Gill Sans MT"/>
              </a:rPr>
              <a:t>a tener una </a:t>
            </a:r>
            <a:r>
              <a:rPr dirty="0" sz="1400" spc="-5">
                <a:latin typeface="Gill Sans MT"/>
                <a:cs typeface="Gill Sans MT"/>
              </a:rPr>
              <a:t>alta cuota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10">
                <a:latin typeface="Gill Sans MT"/>
                <a:cs typeface="Gill Sans MT"/>
              </a:rPr>
              <a:t>mercado 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pero</a:t>
            </a:r>
            <a:r>
              <a:rPr dirty="0" sz="1400" spc="-5">
                <a:latin typeface="Gill Sans MT"/>
                <a:cs typeface="Gill Sans MT"/>
              </a:rPr>
              <a:t> la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perdieron.</a:t>
            </a:r>
            <a:endParaRPr sz="1400">
              <a:latin typeface="Gill Sans MT"/>
              <a:cs typeface="Gill Sans MT"/>
            </a:endParaRPr>
          </a:p>
          <a:p>
            <a:pPr algn="just" marL="520065" marR="5080" indent="1270">
              <a:lnSpc>
                <a:spcPct val="150100"/>
              </a:lnSpc>
              <a:spcBef>
                <a:spcPts val="310"/>
              </a:spcBef>
            </a:pPr>
            <a:r>
              <a:rPr dirty="0" sz="1400" spc="-5">
                <a:latin typeface="Gill Sans MT"/>
                <a:cs typeface="Gill Sans MT"/>
              </a:rPr>
              <a:t>Generalmente</a:t>
            </a:r>
            <a:r>
              <a:rPr dirty="0" sz="1400">
                <a:latin typeface="Gill Sans MT"/>
                <a:cs typeface="Gill Sans MT"/>
              </a:rPr>
              <a:t> son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productos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con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crecimiento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alto</a:t>
            </a:r>
            <a:r>
              <a:rPr dirty="0" sz="1400">
                <a:latin typeface="Gill Sans MT"/>
                <a:cs typeface="Gill Sans MT"/>
              </a:rPr>
              <a:t> en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el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mercado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y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cuotas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pequeñas</a:t>
            </a:r>
            <a:r>
              <a:rPr dirty="0" sz="1400" spc="37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participación. </a:t>
            </a:r>
            <a:r>
              <a:rPr dirty="0" sz="1400" spc="-5">
                <a:latin typeface="Gill Sans MT"/>
                <a:cs typeface="Gill Sans MT"/>
              </a:rPr>
              <a:t>Representan</a:t>
            </a:r>
            <a:r>
              <a:rPr dirty="0" sz="1400">
                <a:latin typeface="Gill Sans MT"/>
                <a:cs typeface="Gill Sans MT"/>
              </a:rPr>
              <a:t> el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futuro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empresa, razón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por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cual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precisan</a:t>
            </a:r>
            <a:r>
              <a:rPr dirty="0" sz="1400">
                <a:latin typeface="Gill Sans MT"/>
                <a:cs typeface="Gill Sans MT"/>
              </a:rPr>
              <a:t> de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una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gestión 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adecuada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precios, promoción, distribución... </a:t>
            </a:r>
            <a:r>
              <a:rPr dirty="0" sz="1400">
                <a:latin typeface="Gill Sans MT"/>
                <a:cs typeface="Gill Sans MT"/>
              </a:rPr>
              <a:t>que se </a:t>
            </a:r>
            <a:r>
              <a:rPr dirty="0" sz="1400" spc="-5">
                <a:latin typeface="Gill Sans MT"/>
                <a:cs typeface="Gill Sans MT"/>
              </a:rPr>
              <a:t>traduce </a:t>
            </a:r>
            <a:r>
              <a:rPr dirty="0" sz="1400">
                <a:latin typeface="Gill Sans MT"/>
                <a:cs typeface="Gill Sans MT"/>
              </a:rPr>
              <a:t>en </a:t>
            </a:r>
            <a:r>
              <a:rPr dirty="0" sz="1400" spc="-5">
                <a:latin typeface="Gill Sans MT"/>
                <a:cs typeface="Gill Sans MT"/>
              </a:rPr>
              <a:t>unas necesidades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10">
                <a:latin typeface="Gill Sans MT"/>
                <a:cs typeface="Gill Sans MT"/>
              </a:rPr>
              <a:t>inversión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recursos.</a:t>
            </a:r>
            <a:r>
              <a:rPr dirty="0" sz="1400" spc="-15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Son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los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llamados</a:t>
            </a:r>
            <a:r>
              <a:rPr dirty="0" sz="1400">
                <a:latin typeface="Gill Sans MT"/>
                <a:cs typeface="Gill Sans MT"/>
              </a:rPr>
              <a:t> a ser</a:t>
            </a:r>
            <a:r>
              <a:rPr dirty="0" sz="1400" spc="-5">
                <a:latin typeface="Gill Sans MT"/>
                <a:cs typeface="Gill Sans MT"/>
              </a:rPr>
              <a:t> «productos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estrella».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25</a:t>
            </a:fld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Productos</a:t>
            </a:r>
            <a:r>
              <a:rPr dirty="0" sz="1400" spc="-2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Estrella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9939" y="2155828"/>
            <a:ext cx="118533" cy="11853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9939" y="3489329"/>
            <a:ext cx="118533" cy="11853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67044" y="946450"/>
            <a:ext cx="7834630" cy="302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90265" marR="81280" indent="-3378200">
              <a:lnSpc>
                <a:spcPct val="148800"/>
              </a:lnSpc>
              <a:spcBef>
                <a:spcPts val="100"/>
              </a:spcBef>
            </a:pPr>
            <a:r>
              <a:rPr dirty="0" sz="1400" spc="-5" b="1">
                <a:latin typeface="Gill Sans MT"/>
                <a:cs typeface="Gill Sans MT"/>
              </a:rPr>
              <a:t>Los</a:t>
            </a:r>
            <a:r>
              <a:rPr dirty="0" sz="1400" b="1">
                <a:latin typeface="Gill Sans MT"/>
                <a:cs typeface="Gill Sans MT"/>
              </a:rPr>
              <a:t> </a:t>
            </a:r>
            <a:r>
              <a:rPr dirty="0" sz="1400" spc="-5" b="1">
                <a:latin typeface="Gill Sans MT"/>
                <a:cs typeface="Gill Sans MT"/>
              </a:rPr>
              <a:t>situados</a:t>
            </a:r>
            <a:r>
              <a:rPr dirty="0" sz="1400" spc="5" b="1">
                <a:latin typeface="Gill Sans MT"/>
                <a:cs typeface="Gill Sans MT"/>
              </a:rPr>
              <a:t> </a:t>
            </a:r>
            <a:r>
              <a:rPr dirty="0" sz="1400" b="1">
                <a:latin typeface="Gill Sans MT"/>
                <a:cs typeface="Gill Sans MT"/>
              </a:rPr>
              <a:t>en </a:t>
            </a:r>
            <a:r>
              <a:rPr dirty="0" sz="1400" spc="-10" b="1">
                <a:latin typeface="Gill Sans MT"/>
                <a:cs typeface="Gill Sans MT"/>
              </a:rPr>
              <a:t>mercados</a:t>
            </a:r>
            <a:r>
              <a:rPr dirty="0" sz="1400" spc="5" b="1">
                <a:latin typeface="Gill Sans MT"/>
                <a:cs typeface="Gill Sans MT"/>
              </a:rPr>
              <a:t> </a:t>
            </a:r>
            <a:r>
              <a:rPr dirty="0" sz="1400" b="1">
                <a:latin typeface="Gill Sans MT"/>
                <a:cs typeface="Gill Sans MT"/>
              </a:rPr>
              <a:t>de</a:t>
            </a:r>
            <a:r>
              <a:rPr dirty="0" sz="1400" spc="-5" b="1">
                <a:latin typeface="Gill Sans MT"/>
                <a:cs typeface="Gill Sans MT"/>
              </a:rPr>
              <a:t> crecimiento</a:t>
            </a:r>
            <a:r>
              <a:rPr dirty="0" sz="1400" b="1">
                <a:latin typeface="Gill Sans MT"/>
                <a:cs typeface="Gill Sans MT"/>
              </a:rPr>
              <a:t> </a:t>
            </a:r>
            <a:r>
              <a:rPr dirty="0" sz="1400" spc="-10" b="1">
                <a:latin typeface="Gill Sans MT"/>
                <a:cs typeface="Gill Sans MT"/>
              </a:rPr>
              <a:t>elevado</a:t>
            </a:r>
            <a:r>
              <a:rPr dirty="0" sz="1400" spc="5" b="1">
                <a:latin typeface="Gill Sans MT"/>
                <a:cs typeface="Gill Sans MT"/>
              </a:rPr>
              <a:t> </a:t>
            </a:r>
            <a:r>
              <a:rPr dirty="0" sz="1400" b="1">
                <a:latin typeface="Gill Sans MT"/>
                <a:cs typeface="Gill Sans MT"/>
              </a:rPr>
              <a:t>y</a:t>
            </a:r>
            <a:r>
              <a:rPr dirty="0" sz="1400" spc="5" b="1">
                <a:latin typeface="Gill Sans MT"/>
                <a:cs typeface="Gill Sans MT"/>
              </a:rPr>
              <a:t> </a:t>
            </a:r>
            <a:r>
              <a:rPr dirty="0" sz="1400" b="1">
                <a:latin typeface="Gill Sans MT"/>
                <a:cs typeface="Gill Sans MT"/>
              </a:rPr>
              <a:t>cuota de </a:t>
            </a:r>
            <a:r>
              <a:rPr dirty="0" sz="1400" spc="-10" b="1">
                <a:latin typeface="Gill Sans MT"/>
                <a:cs typeface="Gill Sans MT"/>
              </a:rPr>
              <a:t>mercado</a:t>
            </a:r>
            <a:r>
              <a:rPr dirty="0" sz="1400" spc="5" b="1">
                <a:latin typeface="Gill Sans MT"/>
                <a:cs typeface="Gill Sans MT"/>
              </a:rPr>
              <a:t> </a:t>
            </a:r>
            <a:r>
              <a:rPr dirty="0" sz="1400" spc="-5" b="1">
                <a:latin typeface="Gill Sans MT"/>
                <a:cs typeface="Gill Sans MT"/>
              </a:rPr>
              <a:t>alta</a:t>
            </a:r>
            <a:r>
              <a:rPr dirty="0" sz="1400" spc="5" b="1">
                <a:latin typeface="Gill Sans MT"/>
                <a:cs typeface="Gill Sans MT"/>
              </a:rPr>
              <a:t> </a:t>
            </a:r>
            <a:r>
              <a:rPr dirty="0" sz="1400" spc="-5" b="1">
                <a:latin typeface="Gill Sans MT"/>
                <a:cs typeface="Gill Sans MT"/>
              </a:rPr>
              <a:t>reciben</a:t>
            </a:r>
            <a:r>
              <a:rPr dirty="0" sz="1400" b="1">
                <a:latin typeface="Gill Sans MT"/>
                <a:cs typeface="Gill Sans MT"/>
              </a:rPr>
              <a:t> el </a:t>
            </a:r>
            <a:r>
              <a:rPr dirty="0" sz="1400" spc="-5" b="1">
                <a:latin typeface="Gill Sans MT"/>
                <a:cs typeface="Gill Sans MT"/>
              </a:rPr>
              <a:t>nombre </a:t>
            </a:r>
            <a:r>
              <a:rPr dirty="0" sz="1400" spc="-375" b="1">
                <a:latin typeface="Gill Sans MT"/>
                <a:cs typeface="Gill Sans MT"/>
              </a:rPr>
              <a:t> </a:t>
            </a:r>
            <a:r>
              <a:rPr dirty="0" sz="1400" b="1">
                <a:latin typeface="Gill Sans MT"/>
                <a:cs typeface="Gill Sans MT"/>
              </a:rPr>
              <a:t>de</a:t>
            </a:r>
            <a:r>
              <a:rPr dirty="0" sz="1400" spc="-10" b="1">
                <a:latin typeface="Gill Sans MT"/>
                <a:cs typeface="Gill Sans MT"/>
              </a:rPr>
              <a:t> </a:t>
            </a:r>
            <a:r>
              <a:rPr dirty="0" sz="1400" spc="-5" b="1">
                <a:latin typeface="Gill Sans MT"/>
                <a:cs typeface="Gill Sans MT"/>
              </a:rPr>
              <a:t>estrellas</a:t>
            </a:r>
            <a:r>
              <a:rPr dirty="0" sz="1400" spc="-5">
                <a:latin typeface="Gill Sans MT"/>
                <a:cs typeface="Gill Sans MT"/>
              </a:rPr>
              <a:t>.</a:t>
            </a:r>
            <a:endParaRPr sz="14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</a:pPr>
            <a:endParaRPr sz="1600">
              <a:latin typeface="Gill Sans MT"/>
              <a:cs typeface="Gill Sans MT"/>
            </a:endParaRPr>
          </a:p>
          <a:p>
            <a:pPr marL="652780" marR="5080" indent="-5080">
              <a:lnSpc>
                <a:spcPct val="150100"/>
              </a:lnSpc>
              <a:spcBef>
                <a:spcPts val="1260"/>
              </a:spcBef>
            </a:pPr>
            <a:r>
              <a:rPr dirty="0" sz="1400" spc="-5">
                <a:latin typeface="Gill Sans MT"/>
                <a:cs typeface="Gill Sans MT"/>
              </a:rPr>
              <a:t>Éstos </a:t>
            </a:r>
            <a:r>
              <a:rPr dirty="0" sz="1400">
                <a:latin typeface="Gill Sans MT"/>
                <a:cs typeface="Gill Sans MT"/>
              </a:rPr>
              <a:t>se </a:t>
            </a:r>
            <a:r>
              <a:rPr dirty="0" sz="1400" spc="-5">
                <a:latin typeface="Gill Sans MT"/>
                <a:cs typeface="Gill Sans MT"/>
              </a:rPr>
              <a:t>caracterizan por </a:t>
            </a:r>
            <a:r>
              <a:rPr dirty="0" sz="1400">
                <a:latin typeface="Gill Sans MT"/>
                <a:cs typeface="Gill Sans MT"/>
              </a:rPr>
              <a:t>tener un </a:t>
            </a:r>
            <a:r>
              <a:rPr dirty="0" sz="1400" spc="-5">
                <a:latin typeface="Gill Sans MT"/>
                <a:cs typeface="Gill Sans MT"/>
              </a:rPr>
              <a:t>cash flow equilibrado, </a:t>
            </a:r>
            <a:r>
              <a:rPr dirty="0" sz="1400">
                <a:latin typeface="Gill Sans MT"/>
                <a:cs typeface="Gill Sans MT"/>
              </a:rPr>
              <a:t>ya que </a:t>
            </a:r>
            <a:r>
              <a:rPr dirty="0" sz="1400" spc="-5">
                <a:latin typeface="Gill Sans MT"/>
                <a:cs typeface="Gill Sans MT"/>
              </a:rPr>
              <a:t>los grandes </a:t>
            </a:r>
            <a:r>
              <a:rPr dirty="0" sz="1400">
                <a:latin typeface="Gill Sans MT"/>
                <a:cs typeface="Gill Sans MT"/>
              </a:rPr>
              <a:t>beneficios obtenidos se </a:t>
            </a:r>
            <a:r>
              <a:rPr dirty="0" sz="1400" spc="-38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compensan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con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las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grandes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necesidades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dinero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para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financiar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su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crecimiento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y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mantener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su 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cuota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15">
                <a:latin typeface="Gill Sans MT"/>
                <a:cs typeface="Gill Sans MT"/>
              </a:rPr>
              <a:t>mercado. </a:t>
            </a:r>
            <a:r>
              <a:rPr dirty="0" sz="1400" spc="-5">
                <a:latin typeface="Gill Sans MT"/>
                <a:cs typeface="Gill Sans MT"/>
              </a:rPr>
              <a:t>Situados </a:t>
            </a:r>
            <a:r>
              <a:rPr dirty="0" sz="1400">
                <a:latin typeface="Gill Sans MT"/>
                <a:cs typeface="Gill Sans MT"/>
              </a:rPr>
              <a:t>en </a:t>
            </a:r>
            <a:r>
              <a:rPr dirty="0" sz="1400" spc="-5">
                <a:latin typeface="Gill Sans MT"/>
                <a:cs typeface="Gill Sans MT"/>
              </a:rPr>
              <a:t>la fase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10">
                <a:latin typeface="Gill Sans MT"/>
                <a:cs typeface="Gill Sans MT"/>
              </a:rPr>
              <a:t>crecimiento, </a:t>
            </a:r>
            <a:r>
              <a:rPr dirty="0" sz="1400">
                <a:latin typeface="Gill Sans MT"/>
                <a:cs typeface="Gill Sans MT"/>
              </a:rPr>
              <a:t>son </a:t>
            </a:r>
            <a:r>
              <a:rPr dirty="0" sz="1400" spc="-5">
                <a:latin typeface="Gill Sans MT"/>
                <a:cs typeface="Gill Sans MT"/>
              </a:rPr>
              <a:t>los </a:t>
            </a:r>
            <a:r>
              <a:rPr dirty="0" sz="1400">
                <a:latin typeface="Gill Sans MT"/>
                <a:cs typeface="Gill Sans MT"/>
              </a:rPr>
              <a:t>que </a:t>
            </a:r>
            <a:r>
              <a:rPr dirty="0" sz="1400" spc="-5">
                <a:latin typeface="Gill Sans MT"/>
                <a:cs typeface="Gill Sans MT"/>
              </a:rPr>
              <a:t>presentan mejores posibilidades, 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tanto</a:t>
            </a:r>
            <a:r>
              <a:rPr dirty="0" sz="1400" spc="-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para invertir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como para </a:t>
            </a:r>
            <a:r>
              <a:rPr dirty="0" sz="1400">
                <a:latin typeface="Gill Sans MT"/>
                <a:cs typeface="Gill Sans MT"/>
              </a:rPr>
              <a:t>obtener beneficios.</a:t>
            </a:r>
            <a:endParaRPr sz="1400">
              <a:latin typeface="Gill Sans MT"/>
              <a:cs typeface="Gill Sans MT"/>
            </a:endParaRPr>
          </a:p>
          <a:p>
            <a:pPr marL="652780" marR="147955" indent="-5080">
              <a:lnSpc>
                <a:spcPct val="146700"/>
              </a:lnSpc>
              <a:spcBef>
                <a:spcPts val="470"/>
              </a:spcBef>
            </a:pPr>
            <a:r>
              <a:rPr dirty="0" sz="1400">
                <a:latin typeface="Gill Sans MT"/>
                <a:cs typeface="Gill Sans MT"/>
              </a:rPr>
              <a:t>En </a:t>
            </a:r>
            <a:r>
              <a:rPr dirty="0" sz="1400" spc="-5">
                <a:latin typeface="Gill Sans MT"/>
                <a:cs typeface="Gill Sans MT"/>
              </a:rPr>
              <a:t>estos productos </a:t>
            </a:r>
            <a:r>
              <a:rPr dirty="0" sz="1400">
                <a:latin typeface="Gill Sans MT"/>
                <a:cs typeface="Gill Sans MT"/>
              </a:rPr>
              <a:t>es </a:t>
            </a:r>
            <a:r>
              <a:rPr dirty="0" sz="1400" spc="-5">
                <a:latin typeface="Gill Sans MT"/>
                <a:cs typeface="Gill Sans MT"/>
              </a:rPr>
              <a:t>básico mantener </a:t>
            </a:r>
            <a:r>
              <a:rPr dirty="0" sz="1400">
                <a:latin typeface="Gill Sans MT"/>
                <a:cs typeface="Gill Sans MT"/>
              </a:rPr>
              <a:t>y </a:t>
            </a:r>
            <a:r>
              <a:rPr dirty="0" sz="1400" spc="-5">
                <a:latin typeface="Gill Sans MT"/>
                <a:cs typeface="Gill Sans MT"/>
              </a:rPr>
              <a:t>consolidar </a:t>
            </a:r>
            <a:r>
              <a:rPr dirty="0" sz="1400">
                <a:latin typeface="Gill Sans MT"/>
                <a:cs typeface="Gill Sans MT"/>
              </a:rPr>
              <a:t>su participación en el </a:t>
            </a:r>
            <a:r>
              <a:rPr dirty="0" sz="1400" spc="-15">
                <a:latin typeface="Gill Sans MT"/>
                <a:cs typeface="Gill Sans MT"/>
              </a:rPr>
              <a:t>mercado, </a:t>
            </a:r>
            <a:r>
              <a:rPr dirty="0" sz="1400" spc="-5">
                <a:latin typeface="Gill Sans MT"/>
                <a:cs typeface="Gill Sans MT"/>
              </a:rPr>
              <a:t>para lo cual </a:t>
            </a:r>
            <a:r>
              <a:rPr dirty="0" sz="1400">
                <a:latin typeface="Gill Sans MT"/>
                <a:cs typeface="Gill Sans MT"/>
              </a:rPr>
              <a:t>a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veces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será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necesario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sacrificar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márgenes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y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así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establecer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barreras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entrada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a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competencia.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25</a:t>
            </a:fld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Productos</a:t>
            </a:r>
            <a:r>
              <a:rPr dirty="0" sz="1400" spc="-1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vaca</a:t>
            </a:r>
            <a:r>
              <a:rPr dirty="0" sz="1400" spc="-1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lechera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9939" y="2155828"/>
            <a:ext cx="118533" cy="11853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9939" y="2524128"/>
            <a:ext cx="118533" cy="11853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9939" y="3527429"/>
            <a:ext cx="118533" cy="11853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19351" y="946450"/>
            <a:ext cx="7741920" cy="3390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33040" marR="93345" indent="-2720975">
              <a:lnSpc>
                <a:spcPct val="148800"/>
              </a:lnSpc>
              <a:spcBef>
                <a:spcPts val="100"/>
              </a:spcBef>
            </a:pPr>
            <a:r>
              <a:rPr dirty="0" sz="1400" spc="-5" b="1">
                <a:latin typeface="Gill Sans MT"/>
                <a:cs typeface="Gill Sans MT"/>
              </a:rPr>
              <a:t>Los</a:t>
            </a:r>
            <a:r>
              <a:rPr dirty="0" sz="1400" spc="5" b="1">
                <a:latin typeface="Gill Sans MT"/>
                <a:cs typeface="Gill Sans MT"/>
              </a:rPr>
              <a:t> </a:t>
            </a:r>
            <a:r>
              <a:rPr dirty="0" sz="1400" spc="-10" b="1">
                <a:latin typeface="Gill Sans MT"/>
                <a:cs typeface="Gill Sans MT"/>
              </a:rPr>
              <a:t>productos</a:t>
            </a:r>
            <a:r>
              <a:rPr dirty="0" sz="1400" spc="5" b="1">
                <a:latin typeface="Gill Sans MT"/>
                <a:cs typeface="Gill Sans MT"/>
              </a:rPr>
              <a:t> </a:t>
            </a:r>
            <a:r>
              <a:rPr dirty="0" sz="1400" spc="-5" b="1">
                <a:latin typeface="Gill Sans MT"/>
                <a:cs typeface="Gill Sans MT"/>
              </a:rPr>
              <a:t>situados</a:t>
            </a:r>
            <a:r>
              <a:rPr dirty="0" sz="1400" spc="5" b="1">
                <a:latin typeface="Gill Sans MT"/>
                <a:cs typeface="Gill Sans MT"/>
              </a:rPr>
              <a:t> </a:t>
            </a:r>
            <a:r>
              <a:rPr dirty="0" sz="1400" b="1">
                <a:latin typeface="Gill Sans MT"/>
                <a:cs typeface="Gill Sans MT"/>
              </a:rPr>
              <a:t>en </a:t>
            </a:r>
            <a:r>
              <a:rPr dirty="0" sz="1400" spc="-10" b="1">
                <a:latin typeface="Gill Sans MT"/>
                <a:cs typeface="Gill Sans MT"/>
              </a:rPr>
              <a:t>mercados</a:t>
            </a:r>
            <a:r>
              <a:rPr dirty="0" sz="1400" spc="5" b="1">
                <a:latin typeface="Gill Sans MT"/>
                <a:cs typeface="Gill Sans MT"/>
              </a:rPr>
              <a:t> </a:t>
            </a:r>
            <a:r>
              <a:rPr dirty="0" sz="1400" b="1">
                <a:latin typeface="Gill Sans MT"/>
                <a:cs typeface="Gill Sans MT"/>
              </a:rPr>
              <a:t>de</a:t>
            </a:r>
            <a:r>
              <a:rPr dirty="0" sz="1400" spc="5" b="1">
                <a:latin typeface="Gill Sans MT"/>
                <a:cs typeface="Gill Sans MT"/>
              </a:rPr>
              <a:t> </a:t>
            </a:r>
            <a:r>
              <a:rPr dirty="0" sz="1400" spc="-5" b="1">
                <a:latin typeface="Gill Sans MT"/>
                <a:cs typeface="Gill Sans MT"/>
              </a:rPr>
              <a:t>crecimiento</a:t>
            </a:r>
            <a:r>
              <a:rPr dirty="0" sz="1400" b="1">
                <a:latin typeface="Gill Sans MT"/>
                <a:cs typeface="Gill Sans MT"/>
              </a:rPr>
              <a:t> </a:t>
            </a:r>
            <a:r>
              <a:rPr dirty="0" sz="1400" spc="-5" b="1">
                <a:latin typeface="Gill Sans MT"/>
                <a:cs typeface="Gill Sans MT"/>
              </a:rPr>
              <a:t>bajo</a:t>
            </a:r>
            <a:r>
              <a:rPr dirty="0" sz="1400" spc="5" b="1">
                <a:latin typeface="Gill Sans MT"/>
                <a:cs typeface="Gill Sans MT"/>
              </a:rPr>
              <a:t> </a:t>
            </a:r>
            <a:r>
              <a:rPr dirty="0" sz="1400" b="1">
                <a:latin typeface="Gill Sans MT"/>
                <a:cs typeface="Gill Sans MT"/>
              </a:rPr>
              <a:t>y</a:t>
            </a:r>
            <a:r>
              <a:rPr dirty="0" sz="1400" spc="5" b="1">
                <a:latin typeface="Gill Sans MT"/>
                <a:cs typeface="Gill Sans MT"/>
              </a:rPr>
              <a:t> </a:t>
            </a:r>
            <a:r>
              <a:rPr dirty="0" sz="1400" b="1">
                <a:latin typeface="Gill Sans MT"/>
                <a:cs typeface="Gill Sans MT"/>
              </a:rPr>
              <a:t>cuota</a:t>
            </a:r>
            <a:r>
              <a:rPr dirty="0" sz="1400" spc="5" b="1">
                <a:latin typeface="Gill Sans MT"/>
                <a:cs typeface="Gill Sans MT"/>
              </a:rPr>
              <a:t> </a:t>
            </a:r>
            <a:r>
              <a:rPr dirty="0" sz="1400" b="1">
                <a:latin typeface="Gill Sans MT"/>
                <a:cs typeface="Gill Sans MT"/>
              </a:rPr>
              <a:t>de</a:t>
            </a:r>
            <a:r>
              <a:rPr dirty="0" sz="1400" spc="5" b="1">
                <a:latin typeface="Gill Sans MT"/>
                <a:cs typeface="Gill Sans MT"/>
              </a:rPr>
              <a:t> </a:t>
            </a:r>
            <a:r>
              <a:rPr dirty="0" sz="1400" spc="-10" b="1">
                <a:latin typeface="Gill Sans MT"/>
                <a:cs typeface="Gill Sans MT"/>
              </a:rPr>
              <a:t>mercado</a:t>
            </a:r>
            <a:r>
              <a:rPr dirty="0" sz="1400" spc="5" b="1">
                <a:latin typeface="Gill Sans MT"/>
                <a:cs typeface="Gill Sans MT"/>
              </a:rPr>
              <a:t> </a:t>
            </a:r>
            <a:r>
              <a:rPr dirty="0" sz="1400" spc="-5" b="1">
                <a:latin typeface="Gill Sans MT"/>
                <a:cs typeface="Gill Sans MT"/>
              </a:rPr>
              <a:t>alta</a:t>
            </a:r>
            <a:r>
              <a:rPr dirty="0" sz="1400" spc="5" b="1">
                <a:latin typeface="Gill Sans MT"/>
                <a:cs typeface="Gill Sans MT"/>
              </a:rPr>
              <a:t> </a:t>
            </a:r>
            <a:r>
              <a:rPr dirty="0" sz="1400" spc="-5" b="1">
                <a:latin typeface="Gill Sans MT"/>
                <a:cs typeface="Gill Sans MT"/>
              </a:rPr>
              <a:t>reciben</a:t>
            </a:r>
            <a:r>
              <a:rPr dirty="0" sz="1400" b="1">
                <a:latin typeface="Gill Sans MT"/>
                <a:cs typeface="Gill Sans MT"/>
              </a:rPr>
              <a:t> el </a:t>
            </a:r>
            <a:r>
              <a:rPr dirty="0" sz="1400" spc="-375" b="1">
                <a:latin typeface="Gill Sans MT"/>
                <a:cs typeface="Gill Sans MT"/>
              </a:rPr>
              <a:t> </a:t>
            </a:r>
            <a:r>
              <a:rPr dirty="0" sz="1400" spc="-5" b="1">
                <a:latin typeface="Gill Sans MT"/>
                <a:cs typeface="Gill Sans MT"/>
              </a:rPr>
              <a:t>nombre </a:t>
            </a:r>
            <a:r>
              <a:rPr dirty="0" sz="1400" b="1">
                <a:latin typeface="Gill Sans MT"/>
                <a:cs typeface="Gill Sans MT"/>
              </a:rPr>
              <a:t>de</a:t>
            </a:r>
            <a:r>
              <a:rPr dirty="0" sz="1400" spc="-5" b="1">
                <a:latin typeface="Gill Sans MT"/>
                <a:cs typeface="Gill Sans MT"/>
              </a:rPr>
              <a:t> vacas</a:t>
            </a:r>
            <a:r>
              <a:rPr dirty="0" sz="1400" b="1">
                <a:latin typeface="Gill Sans MT"/>
                <a:cs typeface="Gill Sans MT"/>
              </a:rPr>
              <a:t> </a:t>
            </a:r>
            <a:r>
              <a:rPr dirty="0" sz="1400" spc="-5" b="1">
                <a:latin typeface="Gill Sans MT"/>
                <a:cs typeface="Gill Sans MT"/>
              </a:rPr>
              <a:t>lecheras.</a:t>
            </a:r>
            <a:endParaRPr sz="14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</a:pPr>
            <a:endParaRPr sz="16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00">
              <a:latin typeface="Gill Sans MT"/>
              <a:cs typeface="Gill Sans MT"/>
            </a:endParaRPr>
          </a:p>
          <a:p>
            <a:pPr algn="just" marL="595630">
              <a:lnSpc>
                <a:spcPct val="100000"/>
              </a:lnSpc>
            </a:pPr>
            <a:r>
              <a:rPr dirty="0" sz="1400" spc="-5">
                <a:latin typeface="Gill Sans MT"/>
                <a:cs typeface="Gill Sans MT"/>
              </a:rPr>
              <a:t>Éstos</a:t>
            </a:r>
            <a:r>
              <a:rPr dirty="0" sz="1400" spc="-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son</a:t>
            </a:r>
            <a:r>
              <a:rPr dirty="0" sz="1400" spc="-5">
                <a:latin typeface="Gill Sans MT"/>
                <a:cs typeface="Gill Sans MT"/>
              </a:rPr>
              <a:t> generadores</a:t>
            </a:r>
            <a:r>
              <a:rPr dirty="0" sz="1400" spc="-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-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liquidez.</a:t>
            </a:r>
            <a:endParaRPr sz="1400">
              <a:latin typeface="Gill Sans MT"/>
              <a:cs typeface="Gill Sans MT"/>
            </a:endParaRPr>
          </a:p>
          <a:p>
            <a:pPr algn="just" marL="600710" marR="5080" indent="-5080">
              <a:lnSpc>
                <a:spcPct val="150700"/>
              </a:lnSpc>
              <a:spcBef>
                <a:spcPts val="370"/>
              </a:spcBef>
            </a:pPr>
            <a:r>
              <a:rPr dirty="0" sz="1400" spc="-5">
                <a:latin typeface="Gill Sans MT"/>
                <a:cs typeface="Gill Sans MT"/>
              </a:rPr>
              <a:t>Estos productos </a:t>
            </a:r>
            <a:r>
              <a:rPr dirty="0" sz="1400">
                <a:latin typeface="Gill Sans MT"/>
                <a:cs typeface="Gill Sans MT"/>
              </a:rPr>
              <a:t>se </a:t>
            </a:r>
            <a:r>
              <a:rPr dirty="0" sz="1400" spc="-5">
                <a:latin typeface="Gill Sans MT"/>
                <a:cs typeface="Gill Sans MT"/>
              </a:rPr>
              <a:t>sitúan normalmente </a:t>
            </a:r>
            <a:r>
              <a:rPr dirty="0" sz="1400">
                <a:latin typeface="Gill Sans MT"/>
                <a:cs typeface="Gill Sans MT"/>
              </a:rPr>
              <a:t>en </a:t>
            </a:r>
            <a:r>
              <a:rPr dirty="0" sz="1400" spc="-5">
                <a:latin typeface="Gill Sans MT"/>
                <a:cs typeface="Gill Sans MT"/>
              </a:rPr>
              <a:t>la fase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madurez, con alta cuota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10">
                <a:latin typeface="Gill Sans MT"/>
                <a:cs typeface="Gill Sans MT"/>
              </a:rPr>
              <a:t>mercado </a:t>
            </a:r>
            <a:r>
              <a:rPr dirty="0" sz="1400">
                <a:latin typeface="Gill Sans MT"/>
                <a:cs typeface="Gill Sans MT"/>
              </a:rPr>
              <a:t>y </a:t>
            </a:r>
            <a:r>
              <a:rPr dirty="0" sz="1400" spc="-5">
                <a:latin typeface="Gill Sans MT"/>
                <a:cs typeface="Gill Sans MT"/>
              </a:rPr>
              <a:t>tasa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crecimiento baja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o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nula.</a:t>
            </a:r>
            <a:r>
              <a:rPr dirty="0" sz="1400" spc="-14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Son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productos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con</a:t>
            </a:r>
            <a:r>
              <a:rPr dirty="0" sz="1400">
                <a:latin typeface="Gill Sans MT"/>
                <a:cs typeface="Gill Sans MT"/>
              </a:rPr>
              <a:t> una </a:t>
            </a:r>
            <a:r>
              <a:rPr dirty="0" sz="1400" spc="-5">
                <a:latin typeface="Gill Sans MT"/>
                <a:cs typeface="Gill Sans MT"/>
              </a:rPr>
              <a:t>gran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experiencia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acumulada,</a:t>
            </a:r>
            <a:r>
              <a:rPr dirty="0" sz="1400" spc="-14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costes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menores</a:t>
            </a:r>
            <a:r>
              <a:rPr dirty="0" sz="1400">
                <a:latin typeface="Gill Sans MT"/>
                <a:cs typeface="Gill Sans MT"/>
              </a:rPr>
              <a:t> que </a:t>
            </a:r>
            <a:r>
              <a:rPr dirty="0" sz="1400" spc="-5">
                <a:latin typeface="Gill Sans MT"/>
                <a:cs typeface="Gill Sans MT"/>
              </a:rPr>
              <a:t>la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competencia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60">
                <a:latin typeface="Gill Sans MT"/>
                <a:cs typeface="Gill Sans MT"/>
              </a:rPr>
              <a:t>y,</a:t>
            </a:r>
            <a:r>
              <a:rPr dirty="0" sz="1400" spc="-14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como consecuencia,</a:t>
            </a:r>
            <a:r>
              <a:rPr dirty="0" sz="1400" spc="-14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mejores ingresos.</a:t>
            </a:r>
            <a:endParaRPr sz="1400">
              <a:latin typeface="Gill Sans MT"/>
              <a:cs typeface="Gill Sans MT"/>
            </a:endParaRPr>
          </a:p>
          <a:p>
            <a:pPr algn="just" marL="600710" marR="346075" indent="-5080">
              <a:lnSpc>
                <a:spcPct val="150700"/>
              </a:lnSpc>
              <a:spcBef>
                <a:spcPts val="305"/>
              </a:spcBef>
            </a:pPr>
            <a:r>
              <a:rPr dirty="0" sz="1400">
                <a:latin typeface="Gill Sans MT"/>
                <a:cs typeface="Gill Sans MT"/>
              </a:rPr>
              <a:t>Es </a:t>
            </a:r>
            <a:r>
              <a:rPr dirty="0" sz="1400" spc="-5">
                <a:latin typeface="Gill Sans MT"/>
                <a:cs typeface="Gill Sans MT"/>
              </a:rPr>
              <a:t>necesario </a:t>
            </a:r>
            <a:r>
              <a:rPr dirty="0" sz="1400">
                <a:latin typeface="Gill Sans MT"/>
                <a:cs typeface="Gill Sans MT"/>
              </a:rPr>
              <a:t>tener </a:t>
            </a:r>
            <a:r>
              <a:rPr dirty="0" sz="1400" spc="-5">
                <a:latin typeface="Gill Sans MT"/>
                <a:cs typeface="Gill Sans MT"/>
              </a:rPr>
              <a:t>presente </a:t>
            </a:r>
            <a:r>
              <a:rPr dirty="0" sz="1400">
                <a:latin typeface="Gill Sans MT"/>
                <a:cs typeface="Gill Sans MT"/>
              </a:rPr>
              <a:t>que </a:t>
            </a:r>
            <a:r>
              <a:rPr dirty="0" sz="1400" spc="-5">
                <a:latin typeface="Gill Sans MT"/>
                <a:cs typeface="Gill Sans MT"/>
              </a:rPr>
              <a:t>las expectativas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crecimiento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estas «vacas lecheras» </a:t>
            </a:r>
            <a:r>
              <a:rPr dirty="0" sz="1400">
                <a:latin typeface="Gill Sans MT"/>
                <a:cs typeface="Gill Sans MT"/>
              </a:rPr>
              <a:t>son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nulas, </a:t>
            </a:r>
            <a:r>
              <a:rPr dirty="0" sz="1400">
                <a:latin typeface="Gill Sans MT"/>
                <a:cs typeface="Gill Sans MT"/>
              </a:rPr>
              <a:t>que no </a:t>
            </a:r>
            <a:r>
              <a:rPr dirty="0" sz="1400" spc="-5">
                <a:latin typeface="Gill Sans MT"/>
                <a:cs typeface="Gill Sans MT"/>
              </a:rPr>
              <a:t>precisan fondos adicionales </a:t>
            </a:r>
            <a:r>
              <a:rPr dirty="0" sz="1400">
                <a:latin typeface="Gill Sans MT"/>
                <a:cs typeface="Gill Sans MT"/>
              </a:rPr>
              <a:t>y que </a:t>
            </a:r>
            <a:r>
              <a:rPr dirty="0" sz="1400" spc="-5">
                <a:latin typeface="Gill Sans MT"/>
                <a:cs typeface="Gill Sans MT"/>
              </a:rPr>
              <a:t>más </a:t>
            </a:r>
            <a:r>
              <a:rPr dirty="0" sz="1400" spc="-10">
                <a:latin typeface="Gill Sans MT"/>
                <a:cs typeface="Gill Sans MT"/>
              </a:rPr>
              <a:t>pronto </a:t>
            </a:r>
            <a:r>
              <a:rPr dirty="0" sz="1400">
                <a:latin typeface="Gill Sans MT"/>
                <a:cs typeface="Gill Sans MT"/>
              </a:rPr>
              <a:t>o </a:t>
            </a:r>
            <a:r>
              <a:rPr dirty="0" sz="1400" spc="-5">
                <a:latin typeface="Gill Sans MT"/>
                <a:cs typeface="Gill Sans MT"/>
              </a:rPr>
              <a:t>más </a:t>
            </a:r>
            <a:r>
              <a:rPr dirty="0" sz="1400" spc="-10">
                <a:latin typeface="Gill Sans MT"/>
                <a:cs typeface="Gill Sans MT"/>
              </a:rPr>
              <a:t>tarde </a:t>
            </a:r>
            <a:r>
              <a:rPr dirty="0" sz="1400" spc="-5">
                <a:latin typeface="Gill Sans MT"/>
                <a:cs typeface="Gill Sans MT"/>
              </a:rPr>
              <a:t>llegarán </a:t>
            </a:r>
            <a:r>
              <a:rPr dirty="0" sz="1400">
                <a:latin typeface="Gill Sans MT"/>
                <a:cs typeface="Gill Sans MT"/>
              </a:rPr>
              <a:t>a su </a:t>
            </a:r>
            <a:r>
              <a:rPr dirty="0" sz="1400" spc="-5">
                <a:latin typeface="Gill Sans MT"/>
                <a:cs typeface="Gill Sans MT"/>
              </a:rPr>
              <a:t>etapa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declive.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25</a:t>
            </a:fld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13462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1060"/>
              </a:spcBef>
            </a:pP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CONC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E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P</a:t>
            </a:r>
            <a:r>
              <a:rPr dirty="0" sz="1400" spc="-95" b="1">
                <a:solidFill>
                  <a:srgbClr val="FFFFFF"/>
                </a:solidFill>
                <a:latin typeface="Gill Sans MT"/>
                <a:cs typeface="Gill Sans MT"/>
              </a:rPr>
              <a:t>T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O DE</a:t>
            </a:r>
            <a:r>
              <a:rPr dirty="0" sz="1400" spc="-14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AP</a:t>
            </a:r>
            <a:r>
              <a:rPr dirty="0" sz="1400" spc="-25" b="1">
                <a:solidFill>
                  <a:srgbClr val="FFFFFF"/>
                </a:solidFill>
                <a:latin typeface="Gill Sans MT"/>
                <a:cs typeface="Gill Sans MT"/>
              </a:rPr>
              <a:t>R</a:t>
            </a:r>
            <a:r>
              <a:rPr dirty="0" sz="1400" spc="-95" b="1">
                <a:solidFill>
                  <a:srgbClr val="FFFFFF"/>
                </a:solidFill>
                <a:latin typeface="Gill Sans MT"/>
                <a:cs typeface="Gill Sans MT"/>
              </a:rPr>
              <a:t>O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V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ISIONAMI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EN</a:t>
            </a:r>
            <a:r>
              <a:rPr dirty="0" sz="1400" spc="-95" b="1">
                <a:solidFill>
                  <a:srgbClr val="FFFFFF"/>
                </a:solidFill>
                <a:latin typeface="Gill Sans MT"/>
                <a:cs typeface="Gill Sans MT"/>
              </a:rPr>
              <a:t>T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O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3540" y="946450"/>
            <a:ext cx="7925434" cy="660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8800"/>
              </a:lnSpc>
              <a:spcBef>
                <a:spcPts val="100"/>
              </a:spcBef>
              <a:tabLst>
                <a:tab pos="3519170" algn="l"/>
                <a:tab pos="7139940" algn="l"/>
              </a:tabLst>
            </a:pPr>
            <a:r>
              <a:rPr dirty="0" sz="1400" spc="-5">
                <a:latin typeface="Gill Sans MT"/>
                <a:cs typeface="Gill Sans MT"/>
              </a:rPr>
              <a:t>Función</a:t>
            </a:r>
            <a:r>
              <a:rPr dirty="0" sz="1400" spc="13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destinada</a:t>
            </a:r>
            <a:r>
              <a:rPr dirty="0" sz="1400" spc="13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a</a:t>
            </a:r>
            <a:r>
              <a:rPr dirty="0" sz="1400" spc="13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poner</a:t>
            </a:r>
            <a:r>
              <a:rPr dirty="0" sz="1400" spc="13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a</a:t>
            </a:r>
            <a:r>
              <a:rPr dirty="0" sz="1400" spc="13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disposición</a:t>
            </a:r>
            <a:r>
              <a:rPr dirty="0" sz="1400" spc="13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13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	empresa</a:t>
            </a:r>
            <a:r>
              <a:rPr dirty="0" sz="1400" spc="13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todos</a:t>
            </a:r>
            <a:r>
              <a:rPr dirty="0" sz="1400" spc="12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aquellos</a:t>
            </a:r>
            <a:r>
              <a:rPr dirty="0" sz="1400" spc="13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productos</a:t>
            </a:r>
            <a:r>
              <a:rPr dirty="0" sz="1400" spc="13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del</a:t>
            </a:r>
            <a:r>
              <a:rPr dirty="0" sz="1400" spc="13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exterior	que</a:t>
            </a:r>
            <a:r>
              <a:rPr dirty="0" sz="1400" spc="7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le</a:t>
            </a:r>
            <a:r>
              <a:rPr dirty="0" sz="1400" spc="7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son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necesarios para </a:t>
            </a:r>
            <a:r>
              <a:rPr dirty="0" sz="1400">
                <a:latin typeface="Gill Sans MT"/>
                <a:cs typeface="Gill Sans MT"/>
              </a:rPr>
              <a:t>su </a:t>
            </a:r>
            <a:r>
              <a:rPr dirty="0" sz="1400" spc="-5">
                <a:latin typeface="Gill Sans MT"/>
                <a:cs typeface="Gill Sans MT"/>
              </a:rPr>
              <a:t>funcionamiento.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45729" y="414021"/>
            <a:ext cx="242570" cy="2575560"/>
          </a:xfrm>
          <a:prstGeom prst="rect">
            <a:avLst/>
          </a:prstGeom>
        </p:spPr>
        <p:txBody>
          <a:bodyPr wrap="square" lIns="0" tIns="381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OBJETIVOS</a:t>
            </a:r>
            <a:r>
              <a:rPr dirty="0" sz="1400" spc="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1400" spc="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RESPONSABILIDADES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4677" y="3429000"/>
            <a:ext cx="1819259" cy="119141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50028" y="1841270"/>
            <a:ext cx="1512916" cy="73151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646898" y="1959029"/>
            <a:ext cx="928369" cy="429259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12700" marR="5080" indent="208915">
              <a:lnSpc>
                <a:spcPts val="1500"/>
              </a:lnSpc>
              <a:spcBef>
                <a:spcPts val="300"/>
              </a:spcBef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Prever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 nece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sidad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es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759035" y="2315095"/>
            <a:ext cx="1517650" cy="935355"/>
            <a:chOff x="4759035" y="2315095"/>
            <a:chExt cx="1517650" cy="93535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04755" y="2315095"/>
              <a:ext cx="399010" cy="24106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9035" y="2518756"/>
              <a:ext cx="1517072" cy="73151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4949738" y="2637994"/>
            <a:ext cx="1141095" cy="429259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219075" marR="5080" indent="-207010">
              <a:lnSpc>
                <a:spcPts val="1500"/>
              </a:lnSpc>
              <a:spcBef>
                <a:spcPts val="300"/>
              </a:spcBef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Planiﬁcarlas</a:t>
            </a:r>
            <a:r>
              <a:rPr dirty="0" sz="1400" spc="-7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en </a:t>
            </a:r>
            <a:r>
              <a:rPr dirty="0" sz="1400" spc="-3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dirty="0" sz="14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Calibri"/>
                <a:cs typeface="Calibri"/>
              </a:rPr>
              <a:t>tiempo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108169" y="3175462"/>
            <a:ext cx="1513205" cy="1600200"/>
            <a:chOff x="5108169" y="3175462"/>
            <a:chExt cx="1513205" cy="160020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10843" y="3175462"/>
              <a:ext cx="216130" cy="8977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08169" y="4044142"/>
              <a:ext cx="1512916" cy="73151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485212" y="4163613"/>
            <a:ext cx="767715" cy="429259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12700" marR="5080" indent="51435">
              <a:lnSpc>
                <a:spcPts val="1500"/>
              </a:lnSpc>
              <a:spcBef>
                <a:spcPts val="300"/>
              </a:spcBef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Expresar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 nece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sidad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131425" y="4696690"/>
            <a:ext cx="1642110" cy="1305560"/>
            <a:chOff x="4131425" y="4696690"/>
            <a:chExt cx="1642110" cy="1305560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40926" y="4696690"/>
              <a:ext cx="432261" cy="60682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31425" y="5266112"/>
              <a:ext cx="1517072" cy="735676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4334435" y="5387065"/>
            <a:ext cx="1118870" cy="429259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233045" marR="5080" indent="-220979">
              <a:lnSpc>
                <a:spcPts val="1500"/>
              </a:lnSpc>
              <a:spcBef>
                <a:spcPts val="300"/>
              </a:spcBef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Buscarlas</a:t>
            </a:r>
            <a:r>
              <a:rPr dirty="0" sz="14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en</a:t>
            </a:r>
            <a:r>
              <a:rPr dirty="0" sz="14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el </a:t>
            </a:r>
            <a:r>
              <a:rPr dirty="0" sz="1400" spc="-3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mercado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568632" y="5266112"/>
            <a:ext cx="1625600" cy="735965"/>
            <a:chOff x="2568632" y="5266112"/>
            <a:chExt cx="1625600" cy="735965"/>
          </a:xfrm>
        </p:grpSpPr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23360" y="5773189"/>
              <a:ext cx="170410" cy="3325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68632" y="5266112"/>
              <a:ext cx="1512916" cy="735676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910657" y="5483077"/>
            <a:ext cx="8356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Adquirirlas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591886" y="4044142"/>
            <a:ext cx="1513205" cy="1259840"/>
            <a:chOff x="1591886" y="4044142"/>
            <a:chExt cx="1513205" cy="1259840"/>
          </a:xfrm>
        </p:grpSpPr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39785" y="4696690"/>
              <a:ext cx="436418" cy="60682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1886" y="4044142"/>
              <a:ext cx="1512916" cy="731519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905730" y="4163613"/>
            <a:ext cx="894080" cy="429259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62230" marR="5080" indent="-50165">
              <a:lnSpc>
                <a:spcPts val="1500"/>
              </a:lnSpc>
              <a:spcBef>
                <a:spcPts val="300"/>
              </a:spcBef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Asegurar</a:t>
            </a:r>
            <a:r>
              <a:rPr dirty="0" sz="1400" spc="-6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su </a:t>
            </a:r>
            <a:r>
              <a:rPr dirty="0" sz="1400" spc="-3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recepción.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941021" y="2518756"/>
            <a:ext cx="1513205" cy="1554480"/>
            <a:chOff x="1941021" y="2518756"/>
            <a:chExt cx="1513205" cy="1554480"/>
          </a:xfrm>
        </p:grpSpPr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90156" y="3175462"/>
              <a:ext cx="216130" cy="89777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41021" y="2518756"/>
              <a:ext cx="1512916" cy="731519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2378220" y="2734006"/>
            <a:ext cx="645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arla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32" name="object 3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013363" y="2315095"/>
            <a:ext cx="394854" cy="241068"/>
          </a:xfrm>
          <a:prstGeom prst="rect">
            <a:avLst/>
          </a:prstGeom>
        </p:spPr>
      </p:pic>
      <p:sp>
        <p:nvSpPr>
          <p:cNvPr id="33" name="object 3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34" name="object 3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Productos</a:t>
            </a:r>
            <a:r>
              <a:rPr dirty="0" sz="1400" spc="-2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35" b="1">
                <a:solidFill>
                  <a:srgbClr val="FFFFFF"/>
                </a:solidFill>
                <a:latin typeface="Gill Sans MT"/>
                <a:cs typeface="Gill Sans MT"/>
              </a:rPr>
              <a:t>Perro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9939" y="1800228"/>
            <a:ext cx="118533" cy="11853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9939" y="3121028"/>
            <a:ext cx="118533" cy="11853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9939" y="3806829"/>
            <a:ext cx="118533" cy="1185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9939" y="4492628"/>
            <a:ext cx="118533" cy="11853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33168" y="946450"/>
            <a:ext cx="7499350" cy="4025900"/>
          </a:xfrm>
          <a:prstGeom prst="rect">
            <a:avLst/>
          </a:prstGeom>
        </p:spPr>
        <p:txBody>
          <a:bodyPr wrap="square" lIns="0" tIns="1168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20"/>
              </a:spcBef>
            </a:pPr>
            <a:r>
              <a:rPr dirty="0" sz="1400" spc="-5" b="1">
                <a:latin typeface="Gill Sans MT"/>
                <a:cs typeface="Gill Sans MT"/>
              </a:rPr>
              <a:t>Los</a:t>
            </a:r>
            <a:r>
              <a:rPr dirty="0" sz="1400" b="1">
                <a:latin typeface="Gill Sans MT"/>
                <a:cs typeface="Gill Sans MT"/>
              </a:rPr>
              <a:t> </a:t>
            </a:r>
            <a:r>
              <a:rPr dirty="0" sz="1400" spc="-10" b="1">
                <a:latin typeface="Gill Sans MT"/>
                <a:cs typeface="Gill Sans MT"/>
              </a:rPr>
              <a:t>productos</a:t>
            </a:r>
            <a:r>
              <a:rPr dirty="0" sz="1400" b="1">
                <a:latin typeface="Gill Sans MT"/>
                <a:cs typeface="Gill Sans MT"/>
              </a:rPr>
              <a:t> con</a:t>
            </a:r>
            <a:r>
              <a:rPr dirty="0" sz="1400" spc="-5" b="1">
                <a:latin typeface="Gill Sans MT"/>
                <a:cs typeface="Gill Sans MT"/>
              </a:rPr>
              <a:t> reducidas</a:t>
            </a:r>
            <a:r>
              <a:rPr dirty="0" sz="1400" b="1">
                <a:latin typeface="Gill Sans MT"/>
                <a:cs typeface="Gill Sans MT"/>
              </a:rPr>
              <a:t> cuotas</a:t>
            </a:r>
            <a:r>
              <a:rPr dirty="0" sz="1400" spc="5" b="1">
                <a:latin typeface="Gill Sans MT"/>
                <a:cs typeface="Gill Sans MT"/>
              </a:rPr>
              <a:t> </a:t>
            </a:r>
            <a:r>
              <a:rPr dirty="0" sz="1400" b="1">
                <a:latin typeface="Gill Sans MT"/>
                <a:cs typeface="Gill Sans MT"/>
              </a:rPr>
              <a:t>de</a:t>
            </a:r>
            <a:r>
              <a:rPr dirty="0" sz="1400" spc="-5" b="1">
                <a:latin typeface="Gill Sans MT"/>
                <a:cs typeface="Gill Sans MT"/>
              </a:rPr>
              <a:t> </a:t>
            </a:r>
            <a:r>
              <a:rPr dirty="0" sz="1400" spc="-10" b="1">
                <a:latin typeface="Gill Sans MT"/>
                <a:cs typeface="Gill Sans MT"/>
              </a:rPr>
              <a:t>mercado</a:t>
            </a:r>
            <a:r>
              <a:rPr dirty="0" sz="1400" b="1">
                <a:latin typeface="Gill Sans MT"/>
                <a:cs typeface="Gill Sans MT"/>
              </a:rPr>
              <a:t> y </a:t>
            </a:r>
            <a:r>
              <a:rPr dirty="0" sz="1400" spc="-5" b="1">
                <a:latin typeface="Gill Sans MT"/>
                <a:cs typeface="Gill Sans MT"/>
              </a:rPr>
              <a:t>bajo</a:t>
            </a:r>
            <a:r>
              <a:rPr dirty="0" sz="1400" b="1">
                <a:latin typeface="Gill Sans MT"/>
                <a:cs typeface="Gill Sans MT"/>
              </a:rPr>
              <a:t> </a:t>
            </a:r>
            <a:r>
              <a:rPr dirty="0" sz="1400" spc="-5" b="1">
                <a:latin typeface="Gill Sans MT"/>
                <a:cs typeface="Gill Sans MT"/>
              </a:rPr>
              <a:t>crecimiento</a:t>
            </a:r>
            <a:r>
              <a:rPr dirty="0" sz="1400" b="1">
                <a:latin typeface="Gill Sans MT"/>
                <a:cs typeface="Gill Sans MT"/>
              </a:rPr>
              <a:t> </a:t>
            </a:r>
            <a:r>
              <a:rPr dirty="0" sz="1400" spc="-5" b="1">
                <a:latin typeface="Gill Sans MT"/>
                <a:cs typeface="Gill Sans MT"/>
              </a:rPr>
              <a:t>reciben </a:t>
            </a:r>
            <a:r>
              <a:rPr dirty="0" sz="1400" b="1">
                <a:latin typeface="Gill Sans MT"/>
                <a:cs typeface="Gill Sans MT"/>
              </a:rPr>
              <a:t>el </a:t>
            </a:r>
            <a:r>
              <a:rPr dirty="0" sz="1400" spc="-5" b="1">
                <a:latin typeface="Gill Sans MT"/>
                <a:cs typeface="Gill Sans MT"/>
              </a:rPr>
              <a:t>nombre</a:t>
            </a:r>
            <a:r>
              <a:rPr dirty="0" sz="1400" b="1">
                <a:latin typeface="Gill Sans MT"/>
                <a:cs typeface="Gill Sans MT"/>
              </a:rPr>
              <a:t> de</a:t>
            </a:r>
            <a:endParaRPr sz="1400">
              <a:latin typeface="Gill Sans MT"/>
              <a:cs typeface="Gill Sans MT"/>
            </a:endParaRPr>
          </a:p>
          <a:p>
            <a:pPr marL="3469004">
              <a:lnSpc>
                <a:spcPct val="100000"/>
              </a:lnSpc>
              <a:spcBef>
                <a:spcPts val="820"/>
              </a:spcBef>
            </a:pPr>
            <a:r>
              <a:rPr dirty="0" sz="1400" spc="-10" b="1">
                <a:latin typeface="Gill Sans MT"/>
                <a:cs typeface="Gill Sans MT"/>
              </a:rPr>
              <a:t>«perros».</a:t>
            </a:r>
            <a:endParaRPr sz="1400">
              <a:latin typeface="Gill Sans MT"/>
              <a:cs typeface="Gill Sans MT"/>
            </a:endParaRPr>
          </a:p>
          <a:p>
            <a:pPr marL="486409" marR="5080" indent="44450">
              <a:lnSpc>
                <a:spcPct val="150100"/>
              </a:lnSpc>
              <a:spcBef>
                <a:spcPts val="315"/>
              </a:spcBef>
            </a:pPr>
            <a:r>
              <a:rPr dirty="0" sz="1400" spc="-5">
                <a:latin typeface="Gill Sans MT"/>
                <a:cs typeface="Gill Sans MT"/>
              </a:rPr>
              <a:t>Son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verdaderas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trampas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liquidez,</a:t>
            </a:r>
            <a:r>
              <a:rPr dirty="0" sz="1400" spc="-13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ya que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debido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su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baja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cuota</a:t>
            </a:r>
            <a:r>
              <a:rPr dirty="0" sz="1400">
                <a:latin typeface="Gill Sans MT"/>
                <a:cs typeface="Gill Sans MT"/>
              </a:rPr>
              <a:t> de </a:t>
            </a:r>
            <a:r>
              <a:rPr dirty="0" sz="1400" spc="-15">
                <a:latin typeface="Gill Sans MT"/>
                <a:cs typeface="Gill Sans MT"/>
              </a:rPr>
              <a:t>mercado,</a:t>
            </a:r>
            <a:r>
              <a:rPr dirty="0" sz="1400" spc="-14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su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rentabilidad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es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muy </a:t>
            </a:r>
            <a:r>
              <a:rPr dirty="0" sz="1400">
                <a:latin typeface="Gill Sans MT"/>
                <a:cs typeface="Gill Sans MT"/>
              </a:rPr>
              <a:t>pequeña y es </a:t>
            </a:r>
            <a:r>
              <a:rPr dirty="0" sz="1400" spc="-5">
                <a:latin typeface="Gill Sans MT"/>
                <a:cs typeface="Gill Sans MT"/>
              </a:rPr>
              <a:t>difícil </a:t>
            </a:r>
            <a:r>
              <a:rPr dirty="0" sz="1400">
                <a:latin typeface="Gill Sans MT"/>
                <a:cs typeface="Gill Sans MT"/>
              </a:rPr>
              <a:t>que </a:t>
            </a:r>
            <a:r>
              <a:rPr dirty="0" sz="1400" spc="-5">
                <a:latin typeface="Gill Sans MT"/>
                <a:cs typeface="Gill Sans MT"/>
              </a:rPr>
              <a:t>lleguen </a:t>
            </a:r>
            <a:r>
              <a:rPr dirty="0" sz="1400">
                <a:latin typeface="Gill Sans MT"/>
                <a:cs typeface="Gill Sans MT"/>
              </a:rPr>
              <a:t>a ser una </a:t>
            </a:r>
            <a:r>
              <a:rPr dirty="0" sz="1400" spc="-5">
                <a:latin typeface="Gill Sans MT"/>
                <a:cs typeface="Gill Sans MT"/>
              </a:rPr>
              <a:t>gran </a:t>
            </a:r>
            <a:r>
              <a:rPr dirty="0" sz="1400">
                <a:latin typeface="Gill Sans MT"/>
                <a:cs typeface="Gill Sans MT"/>
              </a:rPr>
              <a:t>fuente de </a:t>
            </a:r>
            <a:r>
              <a:rPr dirty="0" sz="1400" spc="-5">
                <a:latin typeface="Gill Sans MT"/>
                <a:cs typeface="Gill Sans MT"/>
              </a:rPr>
              <a:t>liquidez, por lo </a:t>
            </a:r>
            <a:r>
              <a:rPr dirty="0" sz="1400">
                <a:latin typeface="Gill Sans MT"/>
                <a:cs typeface="Gill Sans MT"/>
              </a:rPr>
              <a:t>que </a:t>
            </a:r>
            <a:r>
              <a:rPr dirty="0" sz="1400" spc="-5">
                <a:latin typeface="Gill Sans MT"/>
                <a:cs typeface="Gill Sans MT"/>
              </a:rPr>
              <a:t>están 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inmovilizando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recursos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empresa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que </a:t>
            </a:r>
            <a:r>
              <a:rPr dirty="0" sz="1400" spc="-5">
                <a:latin typeface="Gill Sans MT"/>
                <a:cs typeface="Gill Sans MT"/>
              </a:rPr>
              <a:t>podrían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ser </a:t>
            </a:r>
            <a:r>
              <a:rPr dirty="0" sz="1400" spc="-5">
                <a:latin typeface="Gill Sans MT"/>
                <a:cs typeface="Gill Sans MT"/>
              </a:rPr>
              <a:t>invertidos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más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adecuadamente</a:t>
            </a:r>
            <a:r>
              <a:rPr dirty="0" sz="1400">
                <a:latin typeface="Gill Sans MT"/>
                <a:cs typeface="Gill Sans MT"/>
              </a:rPr>
              <a:t> en </a:t>
            </a:r>
            <a:r>
              <a:rPr dirty="0" sz="1400" spc="-10">
                <a:latin typeface="Gill Sans MT"/>
                <a:cs typeface="Gill Sans MT"/>
              </a:rPr>
              <a:t>otros </a:t>
            </a:r>
            <a:r>
              <a:rPr dirty="0" sz="1400" spc="-5">
                <a:latin typeface="Gill Sans MT"/>
                <a:cs typeface="Gill Sans MT"/>
              </a:rPr>
              <a:t> centros.</a:t>
            </a:r>
            <a:endParaRPr sz="1400">
              <a:latin typeface="Gill Sans MT"/>
              <a:cs typeface="Gill Sans MT"/>
            </a:endParaRPr>
          </a:p>
          <a:p>
            <a:pPr marL="486409" marR="74295" indent="-5080">
              <a:lnSpc>
                <a:spcPct val="152600"/>
              </a:lnSpc>
              <a:spcBef>
                <a:spcPts val="270"/>
              </a:spcBef>
            </a:pPr>
            <a:r>
              <a:rPr dirty="0" sz="1400">
                <a:latin typeface="Gill Sans MT"/>
                <a:cs typeface="Gill Sans MT"/>
              </a:rPr>
              <a:t>Tienen una </a:t>
            </a:r>
            <a:r>
              <a:rPr dirty="0" sz="1400" spc="-5">
                <a:latin typeface="Gill Sans MT"/>
                <a:cs typeface="Gill Sans MT"/>
              </a:rPr>
              <a:t>tasa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crecimiento </a:t>
            </a:r>
            <a:r>
              <a:rPr dirty="0" sz="1400">
                <a:latin typeface="Gill Sans MT"/>
                <a:cs typeface="Gill Sans MT"/>
              </a:rPr>
              <a:t>y </a:t>
            </a:r>
            <a:r>
              <a:rPr dirty="0" sz="1400" spc="-5">
                <a:latin typeface="Gill Sans MT"/>
                <a:cs typeface="Gill Sans MT"/>
              </a:rPr>
              <a:t>cuota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10">
                <a:latin typeface="Gill Sans MT"/>
                <a:cs typeface="Gill Sans MT"/>
              </a:rPr>
              <a:t>mercado </a:t>
            </a:r>
            <a:r>
              <a:rPr dirty="0" sz="1400" spc="-5">
                <a:latin typeface="Gill Sans MT"/>
                <a:cs typeface="Gill Sans MT"/>
              </a:rPr>
              <a:t>pequeña. </a:t>
            </a:r>
            <a:r>
              <a:rPr dirty="0" sz="1400">
                <a:latin typeface="Gill Sans MT"/>
                <a:cs typeface="Gill Sans MT"/>
              </a:rPr>
              <a:t>La </a:t>
            </a:r>
            <a:r>
              <a:rPr dirty="0" sz="1400" spc="-5">
                <a:latin typeface="Gill Sans MT"/>
                <a:cs typeface="Gill Sans MT"/>
              </a:rPr>
              <a:t>principal característica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estos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productos</a:t>
            </a:r>
            <a:r>
              <a:rPr dirty="0" sz="1400">
                <a:latin typeface="Gill Sans MT"/>
                <a:cs typeface="Gill Sans MT"/>
              </a:rPr>
              <a:t> es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 spc="5">
                <a:latin typeface="Gill Sans MT"/>
                <a:cs typeface="Gill Sans MT"/>
              </a:rPr>
              <a:t>que,</a:t>
            </a:r>
            <a:r>
              <a:rPr dirty="0" sz="1400" spc="-14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en</a:t>
            </a:r>
            <a:r>
              <a:rPr dirty="0" sz="1400" spc="-5">
                <a:latin typeface="Gill Sans MT"/>
                <a:cs typeface="Gill Sans MT"/>
              </a:rPr>
              <a:t> la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15">
                <a:latin typeface="Gill Sans MT"/>
                <a:cs typeface="Gill Sans MT"/>
              </a:rPr>
              <a:t>mayoría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-5">
                <a:latin typeface="Gill Sans MT"/>
                <a:cs typeface="Gill Sans MT"/>
              </a:rPr>
              <a:t> los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casos,</a:t>
            </a:r>
            <a:r>
              <a:rPr dirty="0" sz="1400" spc="-14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difícilmente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serán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rentables.</a:t>
            </a:r>
            <a:endParaRPr sz="1400">
              <a:latin typeface="Gill Sans MT"/>
              <a:cs typeface="Gill Sans MT"/>
            </a:endParaRPr>
          </a:p>
          <a:p>
            <a:pPr marL="486409" marR="324485" indent="-5080">
              <a:lnSpc>
                <a:spcPct val="146700"/>
              </a:lnSpc>
              <a:spcBef>
                <a:spcPts val="370"/>
              </a:spcBef>
            </a:pPr>
            <a:r>
              <a:rPr dirty="0" sz="1400" spc="-5">
                <a:latin typeface="Gill Sans MT"/>
                <a:cs typeface="Gill Sans MT"/>
              </a:rPr>
              <a:t>Son productos difíciles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20">
                <a:latin typeface="Gill Sans MT"/>
                <a:cs typeface="Gill Sans MT"/>
              </a:rPr>
              <a:t>impulsar, </a:t>
            </a:r>
            <a:r>
              <a:rPr dirty="0" sz="1400" spc="-5">
                <a:latin typeface="Gill Sans MT"/>
                <a:cs typeface="Gill Sans MT"/>
              </a:rPr>
              <a:t>reposicionar </a:t>
            </a:r>
            <a:r>
              <a:rPr dirty="0" sz="1400">
                <a:latin typeface="Gill Sans MT"/>
                <a:cs typeface="Gill Sans MT"/>
              </a:rPr>
              <a:t>y que </a:t>
            </a:r>
            <a:r>
              <a:rPr dirty="0" sz="1400" spc="-5">
                <a:latin typeface="Gill Sans MT"/>
                <a:cs typeface="Gill Sans MT"/>
              </a:rPr>
              <a:t>absorben muchas horas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dedicación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injustificadas,</a:t>
            </a:r>
            <a:r>
              <a:rPr dirty="0" sz="1400" spc="-14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por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lo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cual </a:t>
            </a:r>
            <a:r>
              <a:rPr dirty="0" sz="1400">
                <a:latin typeface="Gill Sans MT"/>
                <a:cs typeface="Gill Sans MT"/>
              </a:rPr>
              <a:t>no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es</a:t>
            </a:r>
            <a:r>
              <a:rPr dirty="0" sz="1400" spc="-5">
                <a:latin typeface="Gill Sans MT"/>
                <a:cs typeface="Gill Sans MT"/>
              </a:rPr>
              <a:t> lógico invertir</a:t>
            </a:r>
            <a:r>
              <a:rPr dirty="0" sz="1400">
                <a:latin typeface="Gill Sans MT"/>
                <a:cs typeface="Gill Sans MT"/>
              </a:rPr>
              <a:t> en </a:t>
            </a:r>
            <a:r>
              <a:rPr dirty="0" sz="1400" spc="-5">
                <a:latin typeface="Gill Sans MT"/>
                <a:cs typeface="Gill Sans MT"/>
              </a:rPr>
              <a:t>ellos.</a:t>
            </a:r>
            <a:endParaRPr sz="1400">
              <a:latin typeface="Gill Sans MT"/>
              <a:cs typeface="Gill Sans MT"/>
            </a:endParaRPr>
          </a:p>
          <a:p>
            <a:pPr marL="486409" marR="137160" indent="-5080">
              <a:lnSpc>
                <a:spcPct val="146700"/>
              </a:lnSpc>
              <a:spcBef>
                <a:spcPts val="475"/>
              </a:spcBef>
            </a:pPr>
            <a:r>
              <a:rPr dirty="0" sz="1400" spc="-20">
                <a:latin typeface="Gill Sans MT"/>
                <a:cs typeface="Gill Sans MT"/>
              </a:rPr>
              <a:t>Hay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compañías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que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mantienen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productos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en </a:t>
            </a:r>
            <a:r>
              <a:rPr dirty="0" sz="1400" spc="-5">
                <a:latin typeface="Gill Sans MT"/>
                <a:cs typeface="Gill Sans MT"/>
              </a:rPr>
              <a:t>esta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categoría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por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imagen</a:t>
            </a:r>
            <a:r>
              <a:rPr dirty="0" sz="1400">
                <a:latin typeface="Gill Sans MT"/>
                <a:cs typeface="Gill Sans MT"/>
              </a:rPr>
              <a:t> de</a:t>
            </a:r>
            <a:r>
              <a:rPr dirty="0" sz="1400" spc="-5">
                <a:latin typeface="Gill Sans MT"/>
                <a:cs typeface="Gill Sans MT"/>
              </a:rPr>
              <a:t> empresa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o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10">
                <a:latin typeface="Gill Sans MT"/>
                <a:cs typeface="Gill Sans MT"/>
              </a:rPr>
              <a:t>marca,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pues</a:t>
            </a:r>
            <a:r>
              <a:rPr dirty="0" sz="1400" spc="-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otra</a:t>
            </a:r>
            <a:r>
              <a:rPr dirty="0" sz="1400" spc="-5">
                <a:latin typeface="Gill Sans MT"/>
                <a:cs typeface="Gill Sans MT"/>
              </a:rPr>
              <a:t> forma </a:t>
            </a:r>
            <a:r>
              <a:rPr dirty="0" sz="1400">
                <a:latin typeface="Gill Sans MT"/>
                <a:cs typeface="Gill Sans MT"/>
              </a:rPr>
              <a:t>no</a:t>
            </a:r>
            <a:r>
              <a:rPr dirty="0" sz="1400" spc="-5">
                <a:latin typeface="Gill Sans MT"/>
                <a:cs typeface="Gill Sans MT"/>
              </a:rPr>
              <a:t> tendrían</a:t>
            </a:r>
            <a:r>
              <a:rPr dirty="0" sz="1400">
                <a:latin typeface="Gill Sans MT"/>
                <a:cs typeface="Gill Sans MT"/>
              </a:rPr>
              <a:t> una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gama</a:t>
            </a:r>
            <a:r>
              <a:rPr dirty="0" sz="1400" spc="-5">
                <a:latin typeface="Gill Sans MT"/>
                <a:cs typeface="Gill Sans MT"/>
              </a:rPr>
              <a:t> completa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-5">
                <a:latin typeface="Gill Sans MT"/>
                <a:cs typeface="Gill Sans MT"/>
              </a:rPr>
              <a:t> productos.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25</a:t>
            </a:fld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An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á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li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s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is</a:t>
            </a:r>
            <a:r>
              <a:rPr dirty="0" sz="1400" spc="-14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A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B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C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0033" y="814387"/>
            <a:ext cx="7610473" cy="52292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25</a:t>
            </a:fld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571876"/>
            <a:ext cx="9144000" cy="670560"/>
            <a:chOff x="0" y="3571876"/>
            <a:chExt cx="9144000" cy="670560"/>
          </a:xfrm>
        </p:grpSpPr>
        <p:sp>
          <p:nvSpPr>
            <p:cNvPr id="3" name="object 3"/>
            <p:cNvSpPr/>
            <p:nvPr/>
          </p:nvSpPr>
          <p:spPr>
            <a:xfrm>
              <a:off x="0" y="3571876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3998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3998" y="609600"/>
                  </a:lnTo>
                  <a:lnTo>
                    <a:pt x="9143998" y="0"/>
                  </a:lnTo>
                  <a:close/>
                </a:path>
              </a:pathLst>
            </a:custGeom>
            <a:solidFill>
              <a:srgbClr val="1332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421481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>
                  <a:moveTo>
                    <a:pt x="9143998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9143998" y="27432"/>
                  </a:lnTo>
                  <a:lnTo>
                    <a:pt x="9143998" y="0"/>
                  </a:lnTo>
                  <a:close/>
                </a:path>
              </a:pathLst>
            </a:custGeom>
            <a:solidFill>
              <a:srgbClr val="937AB2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86578" y="285729"/>
            <a:ext cx="2224087" cy="96442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86578" y="1357298"/>
            <a:ext cx="2286015" cy="97055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57684" y="285729"/>
            <a:ext cx="2363500" cy="98107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0277" y="3643000"/>
            <a:ext cx="8989695" cy="5105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3606165" marR="5080" indent="-3594100">
              <a:lnSpc>
                <a:spcPts val="1900"/>
              </a:lnSpc>
              <a:spcBef>
                <a:spcPts val="180"/>
              </a:spcBef>
            </a:pPr>
            <a:r>
              <a:rPr dirty="0" sz="1600" spc="150" b="1">
                <a:solidFill>
                  <a:srgbClr val="FFFFFF"/>
                </a:solidFill>
                <a:latin typeface="Gill Sans MT"/>
                <a:cs typeface="Gill Sans MT"/>
              </a:rPr>
              <a:t>¿CÓM</a:t>
            </a:r>
            <a:r>
              <a:rPr dirty="0" sz="1600" b="1">
                <a:solidFill>
                  <a:srgbClr val="FFFFFF"/>
                </a:solidFill>
                <a:latin typeface="Gill Sans MT"/>
                <a:cs typeface="Gill Sans MT"/>
              </a:rPr>
              <a:t>O </a:t>
            </a:r>
            <a:r>
              <a:rPr dirty="0" sz="1600" spc="-14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600" spc="150" b="1">
                <a:solidFill>
                  <a:srgbClr val="FFFFFF"/>
                </a:solidFill>
                <a:latin typeface="Gill Sans MT"/>
                <a:cs typeface="Gill Sans MT"/>
              </a:rPr>
              <a:t>MEJORA</a:t>
            </a:r>
            <a:r>
              <a:rPr dirty="0" sz="1600" b="1">
                <a:solidFill>
                  <a:srgbClr val="FFFFFF"/>
                </a:solidFill>
                <a:latin typeface="Gill Sans MT"/>
                <a:cs typeface="Gill Sans MT"/>
              </a:rPr>
              <a:t>R </a:t>
            </a:r>
            <a:r>
              <a:rPr dirty="0" sz="1600" spc="-14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600" spc="150" b="1">
                <a:solidFill>
                  <a:srgbClr val="FFFFFF"/>
                </a:solidFill>
                <a:latin typeface="Gill Sans MT"/>
                <a:cs typeface="Gill Sans MT"/>
              </a:rPr>
              <a:t>E</a:t>
            </a:r>
            <a:r>
              <a:rPr dirty="0" sz="1600" b="1">
                <a:solidFill>
                  <a:srgbClr val="FFFFFF"/>
                </a:solidFill>
                <a:latin typeface="Gill Sans MT"/>
                <a:cs typeface="Gill Sans MT"/>
              </a:rPr>
              <a:t>L </a:t>
            </a:r>
            <a:r>
              <a:rPr dirty="0" sz="1600" spc="-14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600" spc="150" b="1">
                <a:solidFill>
                  <a:srgbClr val="FFFFFF"/>
                </a:solidFill>
                <a:latin typeface="Gill Sans MT"/>
                <a:cs typeface="Gill Sans MT"/>
              </a:rPr>
              <a:t>COST</a:t>
            </a:r>
            <a:r>
              <a:rPr dirty="0" sz="1600" b="1">
                <a:solidFill>
                  <a:srgbClr val="FFFFFF"/>
                </a:solidFill>
                <a:latin typeface="Gill Sans MT"/>
                <a:cs typeface="Gill Sans MT"/>
              </a:rPr>
              <a:t>E </a:t>
            </a:r>
            <a:r>
              <a:rPr dirty="0" sz="1600" spc="-14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600" spc="150" b="1">
                <a:solidFill>
                  <a:srgbClr val="FFFFFF"/>
                </a:solidFill>
                <a:latin typeface="Gill Sans MT"/>
                <a:cs typeface="Gill Sans MT"/>
              </a:rPr>
              <a:t>D</a:t>
            </a:r>
            <a:r>
              <a:rPr dirty="0" sz="1600" b="1">
                <a:solidFill>
                  <a:srgbClr val="FFFFFF"/>
                </a:solidFill>
                <a:latin typeface="Gill Sans MT"/>
                <a:cs typeface="Gill Sans MT"/>
              </a:rPr>
              <a:t>E </a:t>
            </a:r>
            <a:r>
              <a:rPr dirty="0" sz="1600" spc="-14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600" b="1">
                <a:solidFill>
                  <a:srgbClr val="FFFFFF"/>
                </a:solidFill>
                <a:latin typeface="Gill Sans MT"/>
                <a:cs typeface="Gill Sans MT"/>
              </a:rPr>
              <a:t>M</a:t>
            </a:r>
            <a:r>
              <a:rPr dirty="0" sz="1600" spc="-29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600" spc="-45" b="1">
                <a:solidFill>
                  <a:srgbClr val="FFFFFF"/>
                </a:solidFill>
                <a:latin typeface="Gill Sans MT"/>
                <a:cs typeface="Gill Sans MT"/>
              </a:rPr>
              <a:t>A</a:t>
            </a:r>
            <a:r>
              <a:rPr dirty="0" sz="1600" spc="145" b="1">
                <a:solidFill>
                  <a:srgbClr val="FFFFFF"/>
                </a:solidFill>
                <a:latin typeface="Gill Sans MT"/>
                <a:cs typeface="Gill Sans MT"/>
              </a:rPr>
              <a:t>TERIALES</a:t>
            </a:r>
            <a:r>
              <a:rPr dirty="0" sz="1600" b="1">
                <a:solidFill>
                  <a:srgbClr val="FFFFFF"/>
                </a:solidFill>
                <a:latin typeface="Gill Sans MT"/>
                <a:cs typeface="Gill Sans MT"/>
              </a:rPr>
              <a:t>? </a:t>
            </a:r>
            <a:r>
              <a:rPr dirty="0" sz="1600" spc="-14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600" spc="145" b="1">
                <a:solidFill>
                  <a:srgbClr val="FFFFFF"/>
                </a:solidFill>
                <a:latin typeface="Gill Sans MT"/>
                <a:cs typeface="Gill Sans MT"/>
              </a:rPr>
              <a:t>BÚSQUE</a:t>
            </a:r>
            <a:r>
              <a:rPr dirty="0" sz="1600" spc="60" b="1">
                <a:solidFill>
                  <a:srgbClr val="FFFFFF"/>
                </a:solidFill>
                <a:latin typeface="Gill Sans MT"/>
                <a:cs typeface="Gill Sans MT"/>
              </a:rPr>
              <a:t>D</a:t>
            </a:r>
            <a:r>
              <a:rPr dirty="0" sz="1600" b="1">
                <a:solidFill>
                  <a:srgbClr val="FFFFFF"/>
                </a:solidFill>
                <a:latin typeface="Gill Sans MT"/>
                <a:cs typeface="Gill Sans MT"/>
              </a:rPr>
              <a:t>A</a:t>
            </a:r>
            <a:r>
              <a:rPr dirty="0" sz="1600" spc="2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600" b="1">
                <a:solidFill>
                  <a:srgbClr val="FFFFFF"/>
                </a:solidFill>
                <a:latin typeface="Gill Sans MT"/>
                <a:cs typeface="Gill Sans MT"/>
              </a:rPr>
              <a:t>Y </a:t>
            </a:r>
            <a:r>
              <a:rPr dirty="0" sz="1600" spc="-14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600" spc="150" b="1">
                <a:solidFill>
                  <a:srgbClr val="FFFFFF"/>
                </a:solidFill>
                <a:latin typeface="Gill Sans MT"/>
                <a:cs typeface="Gill Sans MT"/>
              </a:rPr>
              <a:t>SELECCIÓ</a:t>
            </a:r>
            <a:r>
              <a:rPr dirty="0" sz="1600" b="1">
                <a:solidFill>
                  <a:srgbClr val="FFFFFF"/>
                </a:solidFill>
                <a:latin typeface="Gill Sans MT"/>
                <a:cs typeface="Gill Sans MT"/>
              </a:rPr>
              <a:t>N </a:t>
            </a:r>
            <a:r>
              <a:rPr dirty="0" sz="1600" spc="-14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600" spc="150" b="1">
                <a:solidFill>
                  <a:srgbClr val="FFFFFF"/>
                </a:solidFill>
                <a:latin typeface="Gill Sans MT"/>
                <a:cs typeface="Gill Sans MT"/>
              </a:rPr>
              <a:t>D</a:t>
            </a:r>
            <a:r>
              <a:rPr dirty="0" sz="1600" b="1">
                <a:solidFill>
                  <a:srgbClr val="FFFFFF"/>
                </a:solidFill>
                <a:latin typeface="Gill Sans MT"/>
                <a:cs typeface="Gill Sans MT"/>
              </a:rPr>
              <a:t>E </a:t>
            </a:r>
            <a:r>
              <a:rPr dirty="0" sz="1600" spc="-29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600" spc="120" b="1">
                <a:solidFill>
                  <a:srgbClr val="FFFFFF"/>
                </a:solidFill>
                <a:latin typeface="Gill Sans MT"/>
                <a:cs typeface="Gill Sans MT"/>
              </a:rPr>
              <a:t>PROVEEDORES</a:t>
            </a:r>
            <a:r>
              <a:rPr dirty="0" sz="1600" spc="-29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endParaRPr sz="1600">
              <a:latin typeface="Gill Sans MT"/>
              <a:cs typeface="Gill Sans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7158" y="5500701"/>
            <a:ext cx="2486025" cy="41910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793351" y="6542845"/>
            <a:ext cx="4155440" cy="17272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000" spc="-5" b="1">
                <a:latin typeface="Gill Sans MT"/>
                <a:cs typeface="Gill Sans MT"/>
              </a:rPr>
              <a:t>SEMINARIO</a:t>
            </a:r>
            <a:r>
              <a:rPr dirty="0" sz="1000" spc="5" b="1">
                <a:latin typeface="Gill Sans MT"/>
                <a:cs typeface="Gill Sans MT"/>
              </a:rPr>
              <a:t> </a:t>
            </a:r>
            <a:r>
              <a:rPr dirty="0" sz="1000" b="1">
                <a:latin typeface="Gill Sans MT"/>
                <a:cs typeface="Gill Sans MT"/>
              </a:rPr>
              <a:t>"</a:t>
            </a:r>
            <a:r>
              <a:rPr dirty="0" sz="1000" spc="5" b="1">
                <a:latin typeface="Gill Sans MT"/>
                <a:cs typeface="Gill Sans MT"/>
              </a:rPr>
              <a:t> </a:t>
            </a:r>
            <a:r>
              <a:rPr dirty="0" sz="1000" b="1">
                <a:latin typeface="Gill Sans MT"/>
                <a:cs typeface="Gill Sans MT"/>
              </a:rPr>
              <a:t>LA</a:t>
            </a:r>
            <a:r>
              <a:rPr dirty="0" sz="1000" spc="5" b="1">
                <a:latin typeface="Gill Sans MT"/>
                <a:cs typeface="Gill Sans MT"/>
              </a:rPr>
              <a:t> </a:t>
            </a:r>
            <a:r>
              <a:rPr dirty="0" sz="1000" spc="-5" b="1">
                <a:latin typeface="Gill Sans MT"/>
                <a:cs typeface="Gill Sans MT"/>
              </a:rPr>
              <a:t>GESTIÓN</a:t>
            </a:r>
            <a:r>
              <a:rPr dirty="0" sz="1000" spc="5" b="1">
                <a:latin typeface="Gill Sans MT"/>
                <a:cs typeface="Gill Sans MT"/>
              </a:rPr>
              <a:t> </a:t>
            </a:r>
            <a:r>
              <a:rPr dirty="0" sz="1000" b="1">
                <a:latin typeface="Gill Sans MT"/>
                <a:cs typeface="Gill Sans MT"/>
              </a:rPr>
              <a:t>DE</a:t>
            </a:r>
            <a:r>
              <a:rPr dirty="0" sz="1000" spc="10" b="1">
                <a:latin typeface="Gill Sans MT"/>
                <a:cs typeface="Gill Sans MT"/>
              </a:rPr>
              <a:t> </a:t>
            </a:r>
            <a:r>
              <a:rPr dirty="0" sz="1000" spc="-5" b="1">
                <a:latin typeface="Gill Sans MT"/>
                <a:cs typeface="Gill Sans MT"/>
              </a:rPr>
              <a:t>COMPRAS</a:t>
            </a:r>
            <a:r>
              <a:rPr dirty="0" sz="1000" spc="5" b="1">
                <a:latin typeface="Gill Sans MT"/>
                <a:cs typeface="Gill Sans MT"/>
              </a:rPr>
              <a:t> </a:t>
            </a:r>
            <a:r>
              <a:rPr dirty="0" sz="1000" b="1">
                <a:latin typeface="Gill Sans MT"/>
                <a:cs typeface="Gill Sans MT"/>
              </a:rPr>
              <a:t>EN</a:t>
            </a:r>
            <a:r>
              <a:rPr dirty="0" sz="1000" spc="-150" b="1">
                <a:latin typeface="Gill Sans MT"/>
                <a:cs typeface="Gill Sans MT"/>
              </a:rPr>
              <a:t> </a:t>
            </a:r>
            <a:r>
              <a:rPr dirty="0" sz="1000" spc="-5" b="1">
                <a:latin typeface="Gill Sans MT"/>
                <a:cs typeface="Gill Sans MT"/>
              </a:rPr>
              <a:t>TIEMPO</a:t>
            </a:r>
            <a:r>
              <a:rPr dirty="0" sz="1000" spc="10" b="1">
                <a:latin typeface="Gill Sans MT"/>
                <a:cs typeface="Gill Sans MT"/>
              </a:rPr>
              <a:t> </a:t>
            </a:r>
            <a:r>
              <a:rPr dirty="0" sz="1000" b="1">
                <a:latin typeface="Gill Sans MT"/>
                <a:cs typeface="Gill Sans MT"/>
              </a:rPr>
              <a:t>DE</a:t>
            </a:r>
            <a:r>
              <a:rPr dirty="0" sz="1000" spc="5" b="1">
                <a:latin typeface="Gill Sans MT"/>
                <a:cs typeface="Gill Sans MT"/>
              </a:rPr>
              <a:t> </a:t>
            </a:r>
            <a:r>
              <a:rPr dirty="0" sz="1000" spc="-5" b="1">
                <a:latin typeface="Gill Sans MT"/>
                <a:cs typeface="Gill Sans MT"/>
              </a:rPr>
              <a:t>CRISIS"</a:t>
            </a:r>
            <a:endParaRPr sz="10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67165" y="6554277"/>
            <a:ext cx="152400" cy="17272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000">
                <a:latin typeface="Gill Sans MT"/>
                <a:cs typeface="Gill Sans MT"/>
              </a:rPr>
              <a:t>32</a:t>
            </a:r>
            <a:endParaRPr sz="10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Ciclo</a:t>
            </a:r>
            <a:r>
              <a:rPr dirty="0" sz="1400" spc="-1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operativo</a:t>
            </a:r>
            <a:r>
              <a:rPr dirty="0" sz="1400" spc="-1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del</a:t>
            </a:r>
            <a:r>
              <a:rPr dirty="0" sz="1400" spc="-1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aprovisionamiento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71305" y="777241"/>
            <a:ext cx="2344188" cy="168332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720515" y="1370718"/>
            <a:ext cx="1253490" cy="429259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174625" marR="5080" indent="-162560">
              <a:lnSpc>
                <a:spcPts val="1500"/>
              </a:lnSpc>
              <a:spcBef>
                <a:spcPts val="300"/>
              </a:spcBef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Identiﬁcación</a:t>
            </a:r>
            <a:r>
              <a:rPr dirty="0" sz="1400" spc="-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dirty="0" sz="1400" spc="-3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necesidades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261955" y="1708265"/>
            <a:ext cx="2988945" cy="1746250"/>
            <a:chOff x="5261955" y="1708265"/>
            <a:chExt cx="2988945" cy="174625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1955" y="1708265"/>
              <a:ext cx="872836" cy="76477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6192" y="1774767"/>
              <a:ext cx="2344188" cy="167917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602579" y="2367465"/>
            <a:ext cx="958215" cy="429259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12700" marR="5080" indent="8255">
              <a:lnSpc>
                <a:spcPts val="1500"/>
              </a:lnSpc>
              <a:spcBef>
                <a:spcPts val="300"/>
              </a:spcBef>
            </a:pP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Selección de  proveedores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673435" y="3350029"/>
            <a:ext cx="2344420" cy="2099310"/>
            <a:chOff x="5673435" y="3350029"/>
            <a:chExt cx="2344420" cy="209931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46024" y="3350029"/>
              <a:ext cx="631766" cy="49460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73435" y="3765665"/>
              <a:ext cx="2344188" cy="168332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417087" y="4361037"/>
            <a:ext cx="862965" cy="429259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51435" marR="5080" indent="-39370">
              <a:lnSpc>
                <a:spcPts val="1500"/>
              </a:lnSpc>
              <a:spcBef>
                <a:spcPts val="300"/>
              </a:spcBef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Gesti</a:t>
            </a:r>
            <a:r>
              <a:rPr dirty="0" sz="1400" spc="-10" b="1">
                <a:solidFill>
                  <a:srgbClr val="FFFFFF"/>
                </a:solidFill>
                <a:latin typeface="Calibri"/>
                <a:cs typeface="Calibri"/>
              </a:rPr>
              <a:t>ó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 del 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inventario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171305" y="4725785"/>
            <a:ext cx="2785110" cy="1720850"/>
            <a:chOff x="3171305" y="4725785"/>
            <a:chExt cx="2785110" cy="172085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49486" y="4725785"/>
              <a:ext cx="706581" cy="71073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71305" y="4763193"/>
              <a:ext cx="2344188" cy="168332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3830251" y="5261793"/>
            <a:ext cx="1033780" cy="619760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algn="ctr" marL="12700" marR="5080" indent="-635">
              <a:lnSpc>
                <a:spcPts val="1500"/>
              </a:lnSpc>
              <a:spcBef>
                <a:spcPts val="300"/>
              </a:spcBef>
            </a:pP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Recepción e </a:t>
            </a:r>
            <a:r>
              <a:rPr dirty="0" sz="1400" spc="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Inspección de  pedidos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860367" y="3765665"/>
            <a:ext cx="2626995" cy="1683385"/>
            <a:chOff x="860367" y="3765665"/>
            <a:chExt cx="2626995" cy="1683385"/>
          </a:xfrm>
        </p:grpSpPr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01141" y="4754879"/>
              <a:ext cx="586047" cy="66501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0367" y="3765665"/>
              <a:ext cx="2344188" cy="1683326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332209" y="4361019"/>
            <a:ext cx="1407795" cy="429259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268605" marR="5080" indent="-256540">
              <a:lnSpc>
                <a:spcPts val="1500"/>
              </a:lnSpc>
              <a:spcBef>
                <a:spcPts val="300"/>
              </a:spcBef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Aprobación</a:t>
            </a:r>
            <a:r>
              <a:rPr dirty="0" sz="14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1400" spc="-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pago </a:t>
            </a:r>
            <a:r>
              <a:rPr dirty="0" sz="1400" spc="-3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14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facturas.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48639" y="1774767"/>
            <a:ext cx="2348865" cy="2107565"/>
            <a:chOff x="548639" y="1774767"/>
            <a:chExt cx="2348865" cy="2107565"/>
          </a:xfrm>
        </p:grpSpPr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62792" y="3354186"/>
              <a:ext cx="627610" cy="52785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8639" y="1774767"/>
              <a:ext cx="2348345" cy="1679171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325756" y="2367494"/>
            <a:ext cx="799465" cy="429259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12700" marR="5080" indent="-635">
              <a:lnSpc>
                <a:spcPts val="1500"/>
              </a:lnSpc>
              <a:spcBef>
                <a:spcPts val="300"/>
              </a:spcBef>
            </a:pP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ontro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 d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e  re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sultado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626821" y="1729048"/>
            <a:ext cx="789708" cy="735676"/>
          </a:xfrm>
          <a:prstGeom prst="rect">
            <a:avLst/>
          </a:prstGeom>
        </p:spPr>
      </p:pic>
      <p:sp>
        <p:nvSpPr>
          <p:cNvPr id="26" name="object 2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33</a:t>
            </a:fld>
          </a:p>
        </p:txBody>
      </p:sp>
      <p:sp>
        <p:nvSpPr>
          <p:cNvPr id="27" name="object 2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IDENTIFICACIÓN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DE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NECESIDADES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3065149"/>
            <a:ext cx="118533" cy="11853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3408049"/>
            <a:ext cx="118533" cy="11853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83540" y="954071"/>
            <a:ext cx="7924800" cy="32943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6900"/>
              </a:lnSpc>
              <a:spcBef>
                <a:spcPts val="100"/>
              </a:spcBef>
            </a:pPr>
            <a:r>
              <a:rPr dirty="0" sz="1400" spc="-5">
                <a:latin typeface="Gill Sans MT"/>
                <a:cs typeface="Gill Sans MT"/>
              </a:rPr>
              <a:t>Aspecto</a:t>
            </a:r>
            <a:r>
              <a:rPr dirty="0" sz="1400" spc="12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que</a:t>
            </a:r>
            <a:r>
              <a:rPr dirty="0" sz="1400" spc="12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relaciona</a:t>
            </a:r>
            <a:r>
              <a:rPr dirty="0" sz="1400" spc="12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a</a:t>
            </a:r>
            <a:r>
              <a:rPr dirty="0" sz="1400" spc="12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 spc="12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gestión</a:t>
            </a:r>
            <a:r>
              <a:rPr dirty="0" sz="1400" spc="12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12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compras</a:t>
            </a:r>
            <a:r>
              <a:rPr dirty="0" sz="1400" spc="12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con</a:t>
            </a:r>
            <a:r>
              <a:rPr dirty="0" sz="1400" spc="12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Marketing,</a:t>
            </a:r>
            <a:r>
              <a:rPr dirty="0" sz="1400" spc="-2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 spc="12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necesidad</a:t>
            </a:r>
            <a:r>
              <a:rPr dirty="0" sz="1400" spc="12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en</a:t>
            </a:r>
            <a:r>
              <a:rPr dirty="0" sz="1400" spc="12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el</a:t>
            </a:r>
            <a:r>
              <a:rPr dirty="0" sz="1400" spc="12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mundo</a:t>
            </a:r>
            <a:r>
              <a:rPr dirty="0" sz="1400" spc="12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empresarial</a:t>
            </a:r>
            <a:r>
              <a:rPr dirty="0" sz="1400" spc="12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actual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surge</a:t>
            </a:r>
            <a:r>
              <a:rPr dirty="0" sz="1400" spc="-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siempre </a:t>
            </a:r>
            <a:r>
              <a:rPr dirty="0" sz="1400">
                <a:latin typeface="Gill Sans MT"/>
                <a:cs typeface="Gill Sans MT"/>
              </a:rPr>
              <a:t>en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el cliente.</a:t>
            </a:r>
            <a:endParaRPr sz="14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</a:pPr>
            <a:endParaRPr sz="1600">
              <a:latin typeface="Gill Sans MT"/>
              <a:cs typeface="Gill Sans MT"/>
            </a:endParaRPr>
          </a:p>
          <a:p>
            <a:pPr marL="12700" marR="5080">
              <a:lnSpc>
                <a:spcPct val="140700"/>
              </a:lnSpc>
              <a:spcBef>
                <a:spcPts val="1115"/>
              </a:spcBef>
            </a:pPr>
            <a:r>
              <a:rPr dirty="0" sz="1400">
                <a:latin typeface="Gill Sans MT"/>
                <a:cs typeface="Gill Sans MT"/>
              </a:rPr>
              <a:t>El</a:t>
            </a:r>
            <a:r>
              <a:rPr dirty="0" sz="1400" spc="9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punto</a:t>
            </a:r>
            <a:r>
              <a:rPr dirty="0" sz="1400" spc="9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9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partida</a:t>
            </a:r>
            <a:r>
              <a:rPr dirty="0" sz="1400" spc="9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9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cualquier</a:t>
            </a:r>
            <a:r>
              <a:rPr dirty="0" sz="1400" spc="1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operación</a:t>
            </a:r>
            <a:r>
              <a:rPr dirty="0" sz="1400" spc="10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9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compra</a:t>
            </a:r>
            <a:r>
              <a:rPr dirty="0" sz="1400" spc="10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es</a:t>
            </a:r>
            <a:r>
              <a:rPr dirty="0" sz="1400" spc="9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 spc="1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solicitud</a:t>
            </a:r>
            <a:r>
              <a:rPr dirty="0" sz="1400" spc="10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9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material</a:t>
            </a:r>
            <a:r>
              <a:rPr dirty="0" sz="1400" spc="10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que</a:t>
            </a:r>
            <a:r>
              <a:rPr dirty="0" sz="1400" spc="9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se</a:t>
            </a:r>
            <a:r>
              <a:rPr dirty="0" sz="1400" spc="9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envía</a:t>
            </a:r>
            <a:r>
              <a:rPr dirty="0" sz="1400" spc="10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al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Departamento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Compras,</a:t>
            </a:r>
            <a:r>
              <a:rPr dirty="0" sz="1400" spc="-14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en </a:t>
            </a:r>
            <a:r>
              <a:rPr dirty="0" sz="1400" spc="-5">
                <a:latin typeface="Gill Sans MT"/>
                <a:cs typeface="Gill Sans MT"/>
              </a:rPr>
              <a:t>ese</a:t>
            </a:r>
            <a:r>
              <a:rPr dirty="0" sz="1400">
                <a:latin typeface="Gill Sans MT"/>
                <a:cs typeface="Gill Sans MT"/>
              </a:rPr>
              <a:t> documento deben</a:t>
            </a:r>
            <a:r>
              <a:rPr dirty="0" sz="1400" spc="-5">
                <a:latin typeface="Gill Sans MT"/>
                <a:cs typeface="Gill Sans MT"/>
              </a:rPr>
              <a:t> quedar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marcadas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siguientes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informaciones:</a:t>
            </a:r>
            <a:endParaRPr sz="14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</a:pPr>
            <a:endParaRPr sz="16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Gill Sans MT"/>
              <a:cs typeface="Gill Sans MT"/>
            </a:endParaRPr>
          </a:p>
          <a:p>
            <a:pPr marL="755650">
              <a:lnSpc>
                <a:spcPct val="100000"/>
              </a:lnSpc>
            </a:pPr>
            <a:r>
              <a:rPr dirty="0" sz="1400" spc="-5">
                <a:latin typeface="Gill Sans MT"/>
                <a:cs typeface="Gill Sans MT"/>
              </a:rPr>
              <a:t>Relacionadas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con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calidad</a:t>
            </a:r>
            <a:r>
              <a:rPr dirty="0" sz="1400">
                <a:latin typeface="Gill Sans MT"/>
                <a:cs typeface="Gill Sans MT"/>
              </a:rPr>
              <a:t> del </a:t>
            </a:r>
            <a:r>
              <a:rPr dirty="0" sz="1400" spc="-10">
                <a:latin typeface="Gill Sans MT"/>
                <a:cs typeface="Gill Sans MT"/>
              </a:rPr>
              <a:t>producto.</a:t>
            </a:r>
            <a:endParaRPr sz="1400">
              <a:latin typeface="Gill Sans MT"/>
              <a:cs typeface="Gill Sans MT"/>
            </a:endParaRPr>
          </a:p>
          <a:p>
            <a:pPr marL="755650">
              <a:lnSpc>
                <a:spcPct val="100000"/>
              </a:lnSpc>
              <a:spcBef>
                <a:spcPts val="1019"/>
              </a:spcBef>
            </a:pPr>
            <a:r>
              <a:rPr dirty="0" sz="1400" spc="-5">
                <a:latin typeface="Gill Sans MT"/>
                <a:cs typeface="Gill Sans MT"/>
              </a:rPr>
              <a:t>Relacionadas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formatos,</a:t>
            </a:r>
            <a:r>
              <a:rPr dirty="0" sz="1400" spc="-14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y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otros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factores</a:t>
            </a:r>
            <a:r>
              <a:rPr dirty="0" sz="1400">
                <a:latin typeface="Gill Sans MT"/>
                <a:cs typeface="Gill Sans MT"/>
              </a:rPr>
              <a:t> de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cadena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logística.</a:t>
            </a:r>
            <a:endParaRPr sz="14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</a:pPr>
            <a:endParaRPr sz="16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0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Gill Sans MT"/>
                <a:cs typeface="Gill Sans MT"/>
              </a:rPr>
              <a:t>Ciclo</a:t>
            </a:r>
            <a:r>
              <a:rPr dirty="0" sz="1400" spc="-4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operativo: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4766948"/>
            <a:ext cx="118533" cy="11853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26495" y="4694981"/>
            <a:ext cx="13900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Gill Sans MT"/>
                <a:cs typeface="Gill Sans MT"/>
              </a:rPr>
              <a:t>Empresa</a:t>
            </a:r>
            <a:r>
              <a:rPr dirty="0" sz="1400" spc="-5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Industrial.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5795648"/>
            <a:ext cx="118533" cy="11853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26495" y="5723681"/>
            <a:ext cx="24168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Gill Sans MT"/>
                <a:cs typeface="Gill Sans MT"/>
              </a:rPr>
              <a:t>Empresa</a:t>
            </a:r>
            <a:r>
              <a:rPr dirty="0" sz="1400" spc="-2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Distribución</a:t>
            </a:r>
            <a:r>
              <a:rPr dirty="0" sz="1400" spc="-2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o</a:t>
            </a:r>
            <a:r>
              <a:rPr dirty="0" sz="1400" spc="-1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Servicios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31553" y="4658855"/>
            <a:ext cx="1530350" cy="612140"/>
          </a:xfrm>
          <a:custGeom>
            <a:avLst/>
            <a:gdLst/>
            <a:ahLst/>
            <a:cxnLst/>
            <a:rect l="l" t="t" r="r" b="b"/>
            <a:pathLst>
              <a:path w="1530350" h="612139">
                <a:moveTo>
                  <a:pt x="1224248" y="0"/>
                </a:moveTo>
                <a:lnTo>
                  <a:pt x="0" y="0"/>
                </a:lnTo>
                <a:lnTo>
                  <a:pt x="306062" y="306061"/>
                </a:lnTo>
                <a:lnTo>
                  <a:pt x="0" y="612122"/>
                </a:lnTo>
                <a:lnTo>
                  <a:pt x="1224248" y="612122"/>
                </a:lnTo>
                <a:lnTo>
                  <a:pt x="1530309" y="306061"/>
                </a:lnTo>
                <a:lnTo>
                  <a:pt x="1224248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333541" y="4836646"/>
            <a:ext cx="77025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Marketing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296131" y="4646155"/>
            <a:ext cx="1555750" cy="637540"/>
            <a:chOff x="4296131" y="4646155"/>
            <a:chExt cx="1555750" cy="637540"/>
          </a:xfrm>
        </p:grpSpPr>
        <p:sp>
          <p:nvSpPr>
            <p:cNvPr id="13" name="object 13"/>
            <p:cNvSpPr/>
            <p:nvPr/>
          </p:nvSpPr>
          <p:spPr>
            <a:xfrm>
              <a:off x="4308831" y="4658855"/>
              <a:ext cx="1530350" cy="612140"/>
            </a:xfrm>
            <a:custGeom>
              <a:avLst/>
              <a:gdLst/>
              <a:ahLst/>
              <a:cxnLst/>
              <a:rect l="l" t="t" r="r" b="b"/>
              <a:pathLst>
                <a:path w="1530350" h="612139">
                  <a:moveTo>
                    <a:pt x="1224248" y="0"/>
                  </a:moveTo>
                  <a:lnTo>
                    <a:pt x="0" y="0"/>
                  </a:lnTo>
                  <a:lnTo>
                    <a:pt x="306062" y="306061"/>
                  </a:lnTo>
                  <a:lnTo>
                    <a:pt x="0" y="612122"/>
                  </a:lnTo>
                  <a:lnTo>
                    <a:pt x="1224248" y="612122"/>
                  </a:lnTo>
                  <a:lnTo>
                    <a:pt x="1530309" y="306061"/>
                  </a:lnTo>
                  <a:lnTo>
                    <a:pt x="1224248" y="0"/>
                  </a:lnTo>
                  <a:close/>
                </a:path>
              </a:pathLst>
            </a:custGeom>
            <a:solidFill>
              <a:srgbClr val="CD66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308831" y="4658855"/>
              <a:ext cx="1530350" cy="612140"/>
            </a:xfrm>
            <a:custGeom>
              <a:avLst/>
              <a:gdLst/>
              <a:ahLst/>
              <a:cxnLst/>
              <a:rect l="l" t="t" r="r" b="b"/>
              <a:pathLst>
                <a:path w="1530350" h="612139">
                  <a:moveTo>
                    <a:pt x="0" y="0"/>
                  </a:moveTo>
                  <a:lnTo>
                    <a:pt x="1224247" y="0"/>
                  </a:lnTo>
                  <a:lnTo>
                    <a:pt x="1530308" y="306061"/>
                  </a:lnTo>
                  <a:lnTo>
                    <a:pt x="1224247" y="612122"/>
                  </a:lnTo>
                  <a:lnTo>
                    <a:pt x="0" y="612122"/>
                  </a:lnTo>
                  <a:lnTo>
                    <a:pt x="306061" y="306061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4961761" y="4836646"/>
            <a:ext cx="2686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I+D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673411" y="4646155"/>
            <a:ext cx="1555750" cy="637540"/>
            <a:chOff x="5673411" y="4646155"/>
            <a:chExt cx="1555750" cy="637540"/>
          </a:xfrm>
        </p:grpSpPr>
        <p:sp>
          <p:nvSpPr>
            <p:cNvPr id="17" name="object 17"/>
            <p:cNvSpPr/>
            <p:nvPr/>
          </p:nvSpPr>
          <p:spPr>
            <a:xfrm>
              <a:off x="5686111" y="4658855"/>
              <a:ext cx="1530350" cy="612140"/>
            </a:xfrm>
            <a:custGeom>
              <a:avLst/>
              <a:gdLst/>
              <a:ahLst/>
              <a:cxnLst/>
              <a:rect l="l" t="t" r="r" b="b"/>
              <a:pathLst>
                <a:path w="1530350" h="612139">
                  <a:moveTo>
                    <a:pt x="1224246" y="0"/>
                  </a:moveTo>
                  <a:lnTo>
                    <a:pt x="0" y="0"/>
                  </a:lnTo>
                  <a:lnTo>
                    <a:pt x="306061" y="306061"/>
                  </a:lnTo>
                  <a:lnTo>
                    <a:pt x="0" y="612122"/>
                  </a:lnTo>
                  <a:lnTo>
                    <a:pt x="1224246" y="612122"/>
                  </a:lnTo>
                  <a:lnTo>
                    <a:pt x="1530308" y="306061"/>
                  </a:lnTo>
                  <a:lnTo>
                    <a:pt x="1224246" y="0"/>
                  </a:lnTo>
                  <a:close/>
                </a:path>
              </a:pathLst>
            </a:custGeom>
            <a:solidFill>
              <a:srgbClr val="CD66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686111" y="4658855"/>
              <a:ext cx="1530350" cy="612140"/>
            </a:xfrm>
            <a:custGeom>
              <a:avLst/>
              <a:gdLst/>
              <a:ahLst/>
              <a:cxnLst/>
              <a:rect l="l" t="t" r="r" b="b"/>
              <a:pathLst>
                <a:path w="1530350" h="612139">
                  <a:moveTo>
                    <a:pt x="0" y="0"/>
                  </a:moveTo>
                  <a:lnTo>
                    <a:pt x="1224247" y="0"/>
                  </a:lnTo>
                  <a:lnTo>
                    <a:pt x="1530308" y="306061"/>
                  </a:lnTo>
                  <a:lnTo>
                    <a:pt x="1224247" y="612122"/>
                  </a:lnTo>
                  <a:lnTo>
                    <a:pt x="0" y="612122"/>
                  </a:lnTo>
                  <a:lnTo>
                    <a:pt x="306061" y="306061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6054021" y="4836646"/>
            <a:ext cx="8388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Producción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050689" y="4646155"/>
            <a:ext cx="1555750" cy="637540"/>
            <a:chOff x="7050689" y="4646155"/>
            <a:chExt cx="1555750" cy="637540"/>
          </a:xfrm>
        </p:grpSpPr>
        <p:sp>
          <p:nvSpPr>
            <p:cNvPr id="21" name="object 21"/>
            <p:cNvSpPr/>
            <p:nvPr/>
          </p:nvSpPr>
          <p:spPr>
            <a:xfrm>
              <a:off x="7063389" y="4658855"/>
              <a:ext cx="1530350" cy="612140"/>
            </a:xfrm>
            <a:custGeom>
              <a:avLst/>
              <a:gdLst/>
              <a:ahLst/>
              <a:cxnLst/>
              <a:rect l="l" t="t" r="r" b="b"/>
              <a:pathLst>
                <a:path w="1530350" h="612139">
                  <a:moveTo>
                    <a:pt x="1224248" y="0"/>
                  </a:moveTo>
                  <a:lnTo>
                    <a:pt x="0" y="0"/>
                  </a:lnTo>
                  <a:lnTo>
                    <a:pt x="306062" y="306061"/>
                  </a:lnTo>
                  <a:lnTo>
                    <a:pt x="0" y="612122"/>
                  </a:lnTo>
                  <a:lnTo>
                    <a:pt x="1224248" y="612122"/>
                  </a:lnTo>
                  <a:lnTo>
                    <a:pt x="1530309" y="306061"/>
                  </a:lnTo>
                  <a:lnTo>
                    <a:pt x="1224248" y="0"/>
                  </a:lnTo>
                  <a:close/>
                </a:path>
              </a:pathLst>
            </a:custGeom>
            <a:solidFill>
              <a:srgbClr val="CD66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063389" y="4658855"/>
              <a:ext cx="1530350" cy="612140"/>
            </a:xfrm>
            <a:custGeom>
              <a:avLst/>
              <a:gdLst/>
              <a:ahLst/>
              <a:cxnLst/>
              <a:rect l="l" t="t" r="r" b="b"/>
              <a:pathLst>
                <a:path w="1530350" h="612139">
                  <a:moveTo>
                    <a:pt x="0" y="0"/>
                  </a:moveTo>
                  <a:lnTo>
                    <a:pt x="1224247" y="0"/>
                  </a:lnTo>
                  <a:lnTo>
                    <a:pt x="1530308" y="306061"/>
                  </a:lnTo>
                  <a:lnTo>
                    <a:pt x="1224247" y="612122"/>
                  </a:lnTo>
                  <a:lnTo>
                    <a:pt x="0" y="612122"/>
                  </a:lnTo>
                  <a:lnTo>
                    <a:pt x="306061" y="306061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7517336" y="4836646"/>
            <a:ext cx="6661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Compras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242189" y="5643578"/>
            <a:ext cx="2139950" cy="428625"/>
          </a:xfrm>
          <a:custGeom>
            <a:avLst/>
            <a:gdLst/>
            <a:ahLst/>
            <a:cxnLst/>
            <a:rect l="l" t="t" r="r" b="b"/>
            <a:pathLst>
              <a:path w="2139950" h="428625">
                <a:moveTo>
                  <a:pt x="1925057" y="0"/>
                </a:moveTo>
                <a:lnTo>
                  <a:pt x="0" y="0"/>
                </a:lnTo>
                <a:lnTo>
                  <a:pt x="214313" y="214314"/>
                </a:lnTo>
                <a:lnTo>
                  <a:pt x="0" y="428627"/>
                </a:lnTo>
                <a:lnTo>
                  <a:pt x="1925057" y="428627"/>
                </a:lnTo>
                <a:lnTo>
                  <a:pt x="2139370" y="214314"/>
                </a:lnTo>
                <a:lnTo>
                  <a:pt x="1925057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4999227" y="5746131"/>
            <a:ext cx="6642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Calibri"/>
                <a:cs typeface="Calibri"/>
              </a:rPr>
              <a:t>Marketing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154925" y="5630878"/>
            <a:ext cx="2165350" cy="454025"/>
            <a:chOff x="6154925" y="5630878"/>
            <a:chExt cx="2165350" cy="454025"/>
          </a:xfrm>
        </p:grpSpPr>
        <p:sp>
          <p:nvSpPr>
            <p:cNvPr id="27" name="object 27"/>
            <p:cNvSpPr/>
            <p:nvPr/>
          </p:nvSpPr>
          <p:spPr>
            <a:xfrm>
              <a:off x="6167625" y="5643578"/>
              <a:ext cx="2139950" cy="428625"/>
            </a:xfrm>
            <a:custGeom>
              <a:avLst/>
              <a:gdLst/>
              <a:ahLst/>
              <a:cxnLst/>
              <a:rect l="l" t="t" r="r" b="b"/>
              <a:pathLst>
                <a:path w="2139950" h="428625">
                  <a:moveTo>
                    <a:pt x="1925057" y="0"/>
                  </a:moveTo>
                  <a:lnTo>
                    <a:pt x="0" y="0"/>
                  </a:lnTo>
                  <a:lnTo>
                    <a:pt x="214313" y="214314"/>
                  </a:lnTo>
                  <a:lnTo>
                    <a:pt x="0" y="428627"/>
                  </a:lnTo>
                  <a:lnTo>
                    <a:pt x="1925057" y="428627"/>
                  </a:lnTo>
                  <a:lnTo>
                    <a:pt x="2139370" y="214314"/>
                  </a:lnTo>
                  <a:lnTo>
                    <a:pt x="1925057" y="0"/>
                  </a:lnTo>
                  <a:close/>
                </a:path>
              </a:pathLst>
            </a:custGeom>
            <a:solidFill>
              <a:srgbClr val="CD66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167625" y="5643578"/>
              <a:ext cx="2139950" cy="428625"/>
            </a:xfrm>
            <a:custGeom>
              <a:avLst/>
              <a:gdLst/>
              <a:ahLst/>
              <a:cxnLst/>
              <a:rect l="l" t="t" r="r" b="b"/>
              <a:pathLst>
                <a:path w="2139950" h="428625">
                  <a:moveTo>
                    <a:pt x="0" y="0"/>
                  </a:moveTo>
                  <a:lnTo>
                    <a:pt x="1925057" y="0"/>
                  </a:lnTo>
                  <a:lnTo>
                    <a:pt x="2139371" y="214313"/>
                  </a:lnTo>
                  <a:lnTo>
                    <a:pt x="1925057" y="428627"/>
                  </a:lnTo>
                  <a:lnTo>
                    <a:pt x="0" y="428627"/>
                  </a:lnTo>
                  <a:lnTo>
                    <a:pt x="214314" y="214313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6969200" y="5746131"/>
            <a:ext cx="574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Calibri"/>
                <a:cs typeface="Calibri"/>
              </a:rPr>
              <a:t>Compras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33</a:t>
            </a:fld>
          </a:p>
        </p:txBody>
      </p:sp>
      <p:sp>
        <p:nvSpPr>
          <p:cNvPr id="31" name="object 3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ES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P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ECIFIC</a:t>
            </a:r>
            <a:r>
              <a:rPr dirty="0" sz="1400" spc="-60" b="1">
                <a:solidFill>
                  <a:srgbClr val="FFFFFF"/>
                </a:solidFill>
                <a:latin typeface="Gill Sans MT"/>
                <a:cs typeface="Gill Sans MT"/>
              </a:rPr>
              <a:t>A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CIONES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DEL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P</a:t>
            </a:r>
            <a:r>
              <a:rPr dirty="0" sz="1400" spc="-25" b="1">
                <a:solidFill>
                  <a:srgbClr val="FFFFFF"/>
                </a:solidFill>
                <a:latin typeface="Gill Sans MT"/>
                <a:cs typeface="Gill Sans MT"/>
              </a:rPr>
              <a:t>R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O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DU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C</a:t>
            </a:r>
            <a:r>
              <a:rPr dirty="0" sz="1400" spc="-95" b="1">
                <a:solidFill>
                  <a:srgbClr val="FFFFFF"/>
                </a:solidFill>
                <a:latin typeface="Gill Sans MT"/>
                <a:cs typeface="Gill Sans MT"/>
              </a:rPr>
              <a:t>T</a:t>
            </a:r>
            <a:r>
              <a:rPr dirty="0" sz="1400" spc="-85" b="1">
                <a:solidFill>
                  <a:srgbClr val="FFFFFF"/>
                </a:solidFill>
                <a:latin typeface="Gill Sans MT"/>
                <a:cs typeface="Gill Sans MT"/>
              </a:rPr>
              <a:t>O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.</a:t>
            </a:r>
            <a:r>
              <a:rPr dirty="0" sz="1400" spc="-14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O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P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CIONES</a:t>
            </a:r>
            <a:endParaRPr sz="1400">
              <a:latin typeface="Gill Sans MT"/>
              <a:cs typeface="Gill Sans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53538" y="926870"/>
            <a:ext cx="8180070" cy="2834640"/>
            <a:chOff x="253538" y="926870"/>
            <a:chExt cx="8180070" cy="28346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3538" y="1059872"/>
              <a:ext cx="8179723" cy="7813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0367" y="1226126"/>
              <a:ext cx="6213763" cy="53617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04800" y="1086866"/>
              <a:ext cx="8077200" cy="680720"/>
            </a:xfrm>
            <a:custGeom>
              <a:avLst/>
              <a:gdLst/>
              <a:ahLst/>
              <a:cxnLst/>
              <a:rect l="l" t="t" r="r" b="b"/>
              <a:pathLst>
                <a:path w="8077200" h="680719">
                  <a:moveTo>
                    <a:pt x="8077198" y="0"/>
                  </a:moveTo>
                  <a:lnTo>
                    <a:pt x="0" y="0"/>
                  </a:lnTo>
                  <a:lnTo>
                    <a:pt x="0" y="680399"/>
                  </a:lnTo>
                  <a:lnTo>
                    <a:pt x="8077198" y="680399"/>
                  </a:lnTo>
                  <a:lnTo>
                    <a:pt x="8077198" y="0"/>
                  </a:lnTo>
                  <a:close/>
                </a:path>
              </a:pathLst>
            </a:custGeom>
            <a:solidFill>
              <a:srgbClr val="FFFFFF">
                <a:alpha val="9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04800" y="1086866"/>
              <a:ext cx="8077200" cy="680720"/>
            </a:xfrm>
            <a:custGeom>
              <a:avLst/>
              <a:gdLst/>
              <a:ahLst/>
              <a:cxnLst/>
              <a:rect l="l" t="t" r="r" b="b"/>
              <a:pathLst>
                <a:path w="8077200" h="680719">
                  <a:moveTo>
                    <a:pt x="0" y="0"/>
                  </a:moveTo>
                  <a:lnTo>
                    <a:pt x="8077197" y="0"/>
                  </a:lnTo>
                  <a:lnTo>
                    <a:pt x="8077197" y="680399"/>
                  </a:lnTo>
                  <a:lnTo>
                    <a:pt x="0" y="680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095C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6705" y="926870"/>
              <a:ext cx="5756563" cy="36575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3538" y="1920240"/>
              <a:ext cx="8179723" cy="98090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0367" y="2086494"/>
              <a:ext cx="6899563" cy="72736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04800" y="1948705"/>
              <a:ext cx="8077200" cy="879475"/>
            </a:xfrm>
            <a:custGeom>
              <a:avLst/>
              <a:gdLst/>
              <a:ahLst/>
              <a:cxnLst/>
              <a:rect l="l" t="t" r="r" b="b"/>
              <a:pathLst>
                <a:path w="8077200" h="879475">
                  <a:moveTo>
                    <a:pt x="8077198" y="0"/>
                  </a:moveTo>
                  <a:lnTo>
                    <a:pt x="0" y="0"/>
                  </a:lnTo>
                  <a:lnTo>
                    <a:pt x="0" y="878850"/>
                  </a:lnTo>
                  <a:lnTo>
                    <a:pt x="8077198" y="878850"/>
                  </a:lnTo>
                  <a:lnTo>
                    <a:pt x="8077198" y="0"/>
                  </a:lnTo>
                  <a:close/>
                </a:path>
              </a:pathLst>
            </a:custGeom>
            <a:solidFill>
              <a:srgbClr val="FFFFFF">
                <a:alpha val="9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04800" y="1948706"/>
              <a:ext cx="8077200" cy="879475"/>
            </a:xfrm>
            <a:custGeom>
              <a:avLst/>
              <a:gdLst/>
              <a:ahLst/>
              <a:cxnLst/>
              <a:rect l="l" t="t" r="r" b="b"/>
              <a:pathLst>
                <a:path w="8077200" h="879475">
                  <a:moveTo>
                    <a:pt x="0" y="0"/>
                  </a:moveTo>
                  <a:lnTo>
                    <a:pt x="8077197" y="0"/>
                  </a:lnTo>
                  <a:lnTo>
                    <a:pt x="8077197" y="878849"/>
                  </a:lnTo>
                  <a:lnTo>
                    <a:pt x="0" y="8788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095C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6705" y="1787236"/>
              <a:ext cx="5756563" cy="36575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3538" y="2980112"/>
              <a:ext cx="8179723" cy="78139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0367" y="3146366"/>
              <a:ext cx="6301046" cy="53617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04800" y="3008995"/>
              <a:ext cx="8077200" cy="680720"/>
            </a:xfrm>
            <a:custGeom>
              <a:avLst/>
              <a:gdLst/>
              <a:ahLst/>
              <a:cxnLst/>
              <a:rect l="l" t="t" r="r" b="b"/>
              <a:pathLst>
                <a:path w="8077200" h="680720">
                  <a:moveTo>
                    <a:pt x="8077198" y="0"/>
                  </a:moveTo>
                  <a:lnTo>
                    <a:pt x="0" y="0"/>
                  </a:lnTo>
                  <a:lnTo>
                    <a:pt x="0" y="680399"/>
                  </a:lnTo>
                  <a:lnTo>
                    <a:pt x="8077198" y="680399"/>
                  </a:lnTo>
                  <a:lnTo>
                    <a:pt x="8077198" y="0"/>
                  </a:lnTo>
                  <a:close/>
                </a:path>
              </a:pathLst>
            </a:custGeom>
            <a:solidFill>
              <a:srgbClr val="FFFFFF">
                <a:alpha val="9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04800" y="3008995"/>
              <a:ext cx="8077200" cy="680720"/>
            </a:xfrm>
            <a:custGeom>
              <a:avLst/>
              <a:gdLst/>
              <a:ahLst/>
              <a:cxnLst/>
              <a:rect l="l" t="t" r="r" b="b"/>
              <a:pathLst>
                <a:path w="8077200" h="680720">
                  <a:moveTo>
                    <a:pt x="0" y="0"/>
                  </a:moveTo>
                  <a:lnTo>
                    <a:pt x="8077197" y="0"/>
                  </a:lnTo>
                  <a:lnTo>
                    <a:pt x="8077197" y="680399"/>
                  </a:lnTo>
                  <a:lnTo>
                    <a:pt x="0" y="680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095C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6705" y="2847109"/>
              <a:ext cx="5756563" cy="369916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918979" y="886713"/>
            <a:ext cx="6793865" cy="2708910"/>
          </a:xfrm>
          <a:prstGeom prst="rect">
            <a:avLst/>
          </a:prstGeom>
        </p:spPr>
        <p:txBody>
          <a:bodyPr wrap="square" lIns="0" tIns="84455" rIns="0" bIns="0" rtlCol="0" vert="horz">
            <a:spAutoFit/>
          </a:bodyPr>
          <a:lstStyle/>
          <a:p>
            <a:pPr marL="15875">
              <a:lnSpc>
                <a:spcPct val="100000"/>
              </a:lnSpc>
              <a:spcBef>
                <a:spcPts val="665"/>
              </a:spcBef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Primaria</a:t>
            </a:r>
            <a:r>
              <a:rPr dirty="0" sz="14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4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somera</a:t>
            </a:r>
            <a:endParaRPr sz="1400">
              <a:latin typeface="Calibri"/>
              <a:cs typeface="Calibri"/>
            </a:endParaRPr>
          </a:p>
          <a:p>
            <a:pPr marL="127000" marR="693420" indent="-114300">
              <a:lnSpc>
                <a:spcPts val="1500"/>
              </a:lnSpc>
              <a:spcBef>
                <a:spcPts val="765"/>
              </a:spcBef>
            </a:pPr>
            <a:r>
              <a:rPr dirty="0" sz="1400">
                <a:latin typeface="Calibri"/>
                <a:cs typeface="Calibri"/>
              </a:rPr>
              <a:t>• Describe el uso al que se </a:t>
            </a:r>
            <a:r>
              <a:rPr dirty="0" sz="1400" spc="-5">
                <a:latin typeface="Calibri"/>
                <a:cs typeface="Calibri"/>
              </a:rPr>
              <a:t>destina </a:t>
            </a:r>
            <a:r>
              <a:rPr dirty="0" sz="1400">
                <a:latin typeface="Calibri"/>
                <a:cs typeface="Calibri"/>
              </a:rPr>
              <a:t>un </a:t>
            </a:r>
            <a:r>
              <a:rPr dirty="0" sz="1400" spc="-5">
                <a:latin typeface="Calibri"/>
                <a:cs typeface="Calibri"/>
              </a:rPr>
              <a:t>articulo </a:t>
            </a:r>
            <a:r>
              <a:rPr dirty="0" sz="1400">
                <a:latin typeface="Calibri"/>
                <a:cs typeface="Calibri"/>
              </a:rPr>
              <a:t>y las </a:t>
            </a:r>
            <a:r>
              <a:rPr dirty="0" sz="1400" spc="-5">
                <a:latin typeface="Calibri"/>
                <a:cs typeface="Calibri"/>
              </a:rPr>
              <a:t>indicaciones sobre características </a:t>
            </a:r>
            <a:r>
              <a:rPr dirty="0" sz="1400" spc="-30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esenciales.</a:t>
            </a:r>
            <a:endParaRPr sz="1400">
              <a:latin typeface="Calibri"/>
              <a:cs typeface="Calibri"/>
            </a:endParaRPr>
          </a:p>
          <a:p>
            <a:pPr marL="15875">
              <a:lnSpc>
                <a:spcPct val="100000"/>
              </a:lnSpc>
              <a:spcBef>
                <a:spcPts val="1340"/>
              </a:spcBef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Funcional:</a:t>
            </a:r>
            <a:endParaRPr sz="1400">
              <a:latin typeface="Calibri"/>
              <a:cs typeface="Calibri"/>
            </a:endParaRPr>
          </a:p>
          <a:p>
            <a:pPr marL="127000" marR="5080" indent="-114300">
              <a:lnSpc>
                <a:spcPts val="1500"/>
              </a:lnSpc>
              <a:spcBef>
                <a:spcPts val="765"/>
              </a:spcBef>
            </a:pPr>
            <a:r>
              <a:rPr dirty="0" sz="1400">
                <a:latin typeface="Calibri"/>
                <a:cs typeface="Calibri"/>
              </a:rPr>
              <a:t>•</a:t>
            </a:r>
            <a:r>
              <a:rPr dirty="0" sz="1400" spc="-114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Describe </a:t>
            </a:r>
            <a:r>
              <a:rPr dirty="0" sz="1400" spc="-5">
                <a:latin typeface="Calibri"/>
                <a:cs typeface="Calibri"/>
              </a:rPr>
              <a:t>con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detalle las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características</a:t>
            </a:r>
            <a:r>
              <a:rPr dirty="0" sz="1400">
                <a:latin typeface="Calibri"/>
                <a:cs typeface="Calibri"/>
              </a:rPr>
              <a:t> de un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producto</a:t>
            </a:r>
            <a:r>
              <a:rPr dirty="0" sz="1400">
                <a:latin typeface="Calibri"/>
                <a:cs typeface="Calibri"/>
              </a:rPr>
              <a:t> en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relación</a:t>
            </a:r>
            <a:r>
              <a:rPr dirty="0" sz="140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con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la necesidad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que va a </a:t>
            </a:r>
            <a:r>
              <a:rPr dirty="0" sz="1400" spc="-30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satisfacer.</a:t>
            </a:r>
            <a:r>
              <a:rPr dirty="0" sz="1400">
                <a:latin typeface="Calibri"/>
                <a:cs typeface="Calibri"/>
              </a:rPr>
              <a:t> En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la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medida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de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lo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posible,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esta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especificación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deberá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efectuarse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en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término </a:t>
            </a:r>
            <a:r>
              <a:rPr dirty="0" sz="140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cuantitativos.</a:t>
            </a:r>
            <a:endParaRPr sz="1400">
              <a:latin typeface="Calibri"/>
              <a:cs typeface="Calibri"/>
            </a:endParaRPr>
          </a:p>
          <a:p>
            <a:pPr marL="15875">
              <a:lnSpc>
                <a:spcPct val="100000"/>
              </a:lnSpc>
              <a:spcBef>
                <a:spcPts val="1405"/>
              </a:spcBef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1400" spc="-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características</a:t>
            </a:r>
            <a:r>
              <a:rPr dirty="0" sz="14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5" b="1">
                <a:solidFill>
                  <a:srgbClr val="FFFFFF"/>
                </a:solidFill>
                <a:latin typeface="Calibri"/>
                <a:cs typeface="Calibri"/>
              </a:rPr>
              <a:t>físico-­‐químicas:</a:t>
            </a:r>
            <a:endParaRPr sz="1400">
              <a:latin typeface="Calibri"/>
              <a:cs typeface="Calibri"/>
            </a:endParaRPr>
          </a:p>
          <a:p>
            <a:pPr marL="127000" marR="608965" indent="-114300">
              <a:lnSpc>
                <a:spcPts val="1500"/>
              </a:lnSpc>
              <a:spcBef>
                <a:spcPts val="765"/>
              </a:spcBef>
            </a:pPr>
            <a:r>
              <a:rPr dirty="0" sz="1400">
                <a:latin typeface="Calibri"/>
                <a:cs typeface="Calibri"/>
              </a:rPr>
              <a:t>• Describe </a:t>
            </a:r>
            <a:r>
              <a:rPr dirty="0" sz="1400" spc="-5">
                <a:latin typeface="Calibri"/>
                <a:cs typeface="Calibri"/>
              </a:rPr>
              <a:t>con </a:t>
            </a:r>
            <a:r>
              <a:rPr dirty="0" sz="1400">
                <a:latin typeface="Calibri"/>
                <a:cs typeface="Calibri"/>
              </a:rPr>
              <a:t>detalle el </a:t>
            </a:r>
            <a:r>
              <a:rPr dirty="0" sz="1400" spc="-5">
                <a:latin typeface="Calibri"/>
                <a:cs typeface="Calibri"/>
              </a:rPr>
              <a:t>producto y/o </a:t>
            </a:r>
            <a:r>
              <a:rPr dirty="0" sz="1400">
                <a:latin typeface="Calibri"/>
                <a:cs typeface="Calibri"/>
              </a:rPr>
              <a:t>sus </a:t>
            </a:r>
            <a:r>
              <a:rPr dirty="0" sz="1400" spc="-5">
                <a:latin typeface="Calibri"/>
                <a:cs typeface="Calibri"/>
              </a:rPr>
              <a:t>componentes con </a:t>
            </a:r>
            <a:r>
              <a:rPr dirty="0" sz="1400">
                <a:latin typeface="Calibri"/>
                <a:cs typeface="Calibri"/>
              </a:rPr>
              <a:t>sus </a:t>
            </a:r>
            <a:r>
              <a:rPr dirty="0" sz="1400" spc="-5">
                <a:latin typeface="Calibri"/>
                <a:cs typeface="Calibri"/>
              </a:rPr>
              <a:t>características físicas </a:t>
            </a:r>
            <a:r>
              <a:rPr dirty="0" sz="1400" spc="-30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(dimensiones,</a:t>
            </a:r>
            <a:r>
              <a:rPr dirty="0" sz="1400">
                <a:latin typeface="Calibri"/>
                <a:cs typeface="Calibri"/>
              </a:rPr>
              <a:t> dureza,</a:t>
            </a:r>
            <a:r>
              <a:rPr dirty="0" sz="1400" spc="-5">
                <a:latin typeface="Calibri"/>
                <a:cs typeface="Calibri"/>
              </a:rPr>
              <a:t> resistencia, ...</a:t>
            </a:r>
            <a:r>
              <a:rPr dirty="0" sz="140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con</a:t>
            </a:r>
            <a:r>
              <a:rPr dirty="0" sz="1400">
                <a:latin typeface="Calibri"/>
                <a:cs typeface="Calibri"/>
              </a:rPr>
              <a:t> sus tolerancias).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36912" y="3994265"/>
            <a:ext cx="8175625" cy="2128520"/>
            <a:chOff x="236912" y="3994265"/>
            <a:chExt cx="8175625" cy="2128520"/>
          </a:xfrm>
        </p:grpSpPr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6912" y="4172988"/>
              <a:ext cx="8175566" cy="9144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9585" y="4401589"/>
              <a:ext cx="6138948" cy="61514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85719" y="4200703"/>
              <a:ext cx="8077200" cy="812800"/>
            </a:xfrm>
            <a:custGeom>
              <a:avLst/>
              <a:gdLst/>
              <a:ahLst/>
              <a:cxnLst/>
              <a:rect l="l" t="t" r="r" b="b"/>
              <a:pathLst>
                <a:path w="8077200" h="812800">
                  <a:moveTo>
                    <a:pt x="8077198" y="0"/>
                  </a:moveTo>
                  <a:lnTo>
                    <a:pt x="0" y="0"/>
                  </a:lnTo>
                  <a:lnTo>
                    <a:pt x="0" y="812699"/>
                  </a:lnTo>
                  <a:lnTo>
                    <a:pt x="8077198" y="812699"/>
                  </a:lnTo>
                  <a:lnTo>
                    <a:pt x="8077198" y="0"/>
                  </a:lnTo>
                  <a:close/>
                </a:path>
              </a:pathLst>
            </a:custGeom>
            <a:solidFill>
              <a:srgbClr val="FFFFFF">
                <a:alpha val="9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85719" y="4200704"/>
              <a:ext cx="8077200" cy="812800"/>
            </a:xfrm>
            <a:custGeom>
              <a:avLst/>
              <a:gdLst/>
              <a:ahLst/>
              <a:cxnLst/>
              <a:rect l="l" t="t" r="r" b="b"/>
              <a:pathLst>
                <a:path w="8077200" h="812800">
                  <a:moveTo>
                    <a:pt x="0" y="0"/>
                  </a:moveTo>
                  <a:lnTo>
                    <a:pt x="8077197" y="0"/>
                  </a:lnTo>
                  <a:lnTo>
                    <a:pt x="8077197" y="812699"/>
                  </a:lnTo>
                  <a:lnTo>
                    <a:pt x="0" y="812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CD665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0079" y="3994265"/>
              <a:ext cx="5752406" cy="4572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6912" y="5228705"/>
              <a:ext cx="8175566" cy="89361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9585" y="5457305"/>
              <a:ext cx="6862156" cy="57357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85719" y="5255324"/>
              <a:ext cx="8077200" cy="794385"/>
            </a:xfrm>
            <a:custGeom>
              <a:avLst/>
              <a:gdLst/>
              <a:ahLst/>
              <a:cxnLst/>
              <a:rect l="l" t="t" r="r" b="b"/>
              <a:pathLst>
                <a:path w="8077200" h="794385">
                  <a:moveTo>
                    <a:pt x="8077198" y="0"/>
                  </a:moveTo>
                  <a:lnTo>
                    <a:pt x="0" y="0"/>
                  </a:lnTo>
                  <a:lnTo>
                    <a:pt x="0" y="793800"/>
                  </a:lnTo>
                  <a:lnTo>
                    <a:pt x="8077198" y="793800"/>
                  </a:lnTo>
                  <a:lnTo>
                    <a:pt x="8077198" y="0"/>
                  </a:lnTo>
                  <a:close/>
                </a:path>
              </a:pathLst>
            </a:custGeom>
            <a:solidFill>
              <a:srgbClr val="FFFFFF">
                <a:alpha val="9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85719" y="5255324"/>
              <a:ext cx="8077200" cy="794385"/>
            </a:xfrm>
            <a:custGeom>
              <a:avLst/>
              <a:gdLst/>
              <a:ahLst/>
              <a:cxnLst/>
              <a:rect l="l" t="t" r="r" b="b"/>
              <a:pathLst>
                <a:path w="8077200" h="794385">
                  <a:moveTo>
                    <a:pt x="0" y="0"/>
                  </a:moveTo>
                  <a:lnTo>
                    <a:pt x="8077197" y="0"/>
                  </a:lnTo>
                  <a:lnTo>
                    <a:pt x="8077197" y="793799"/>
                  </a:lnTo>
                  <a:lnTo>
                    <a:pt x="0" y="793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AAC46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0079" y="5049982"/>
              <a:ext cx="5752406" cy="457199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899899" y="4081324"/>
            <a:ext cx="6759575" cy="185356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32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Cerradas: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25"/>
              </a:spcBef>
            </a:pPr>
            <a:r>
              <a:rPr dirty="0" sz="1400">
                <a:latin typeface="Calibri"/>
                <a:cs typeface="Calibri"/>
              </a:rPr>
              <a:t>•</a:t>
            </a:r>
            <a:r>
              <a:rPr dirty="0" sz="1400" spc="-114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Se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define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lo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que,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según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criterio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del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comprador,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satisface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la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necesidad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satisfacer.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 sz="1400">
                <a:latin typeface="Calibri"/>
                <a:cs typeface="Calibri"/>
              </a:rPr>
              <a:t>•</a:t>
            </a:r>
            <a:r>
              <a:rPr dirty="0" sz="1400" spc="-114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En much</a:t>
            </a:r>
            <a:r>
              <a:rPr dirty="0" sz="1400" spc="-5">
                <a:latin typeface="Calibri"/>
                <a:cs typeface="Calibri"/>
              </a:rPr>
              <a:t>o</a:t>
            </a:r>
            <a:r>
              <a:rPr dirty="0" sz="1400">
                <a:latin typeface="Calibri"/>
                <a:cs typeface="Calibri"/>
              </a:rPr>
              <a:t>s cas</a:t>
            </a:r>
            <a:r>
              <a:rPr dirty="0" sz="1400" spc="-5">
                <a:latin typeface="Calibri"/>
                <a:cs typeface="Calibri"/>
              </a:rPr>
              <a:t>o</a:t>
            </a:r>
            <a:r>
              <a:rPr dirty="0" sz="1400">
                <a:latin typeface="Calibri"/>
                <a:cs typeface="Calibri"/>
              </a:rPr>
              <a:t>s, incluso no se indica</a:t>
            </a:r>
            <a:r>
              <a:rPr dirty="0" sz="1400" spc="-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cúal es esa necesidad.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Calibri"/>
              <a:cs typeface="Calibri"/>
            </a:endParaRPr>
          </a:p>
          <a:p>
            <a:pPr marL="20320">
              <a:lnSpc>
                <a:spcPct val="100000"/>
              </a:lnSpc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Abiertas:</a:t>
            </a:r>
            <a:endParaRPr sz="1400">
              <a:latin typeface="Calibri"/>
              <a:cs typeface="Calibri"/>
            </a:endParaRPr>
          </a:p>
          <a:p>
            <a:pPr marL="127000" marR="5080" indent="-114300">
              <a:lnSpc>
                <a:spcPts val="1600"/>
              </a:lnSpc>
              <a:spcBef>
                <a:spcPts val="1250"/>
              </a:spcBef>
            </a:pPr>
            <a:r>
              <a:rPr dirty="0" sz="1400">
                <a:latin typeface="Calibri"/>
                <a:cs typeface="Calibri"/>
              </a:rPr>
              <a:t>•</a:t>
            </a:r>
            <a:r>
              <a:rPr dirty="0" sz="1400" spc="-11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Se</a:t>
            </a:r>
            <a:r>
              <a:rPr dirty="0" sz="1400" spc="1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define</a:t>
            </a:r>
            <a:r>
              <a:rPr dirty="0" sz="1400" spc="1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la</a:t>
            </a:r>
            <a:r>
              <a:rPr dirty="0" sz="1400" spc="1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necesidad</a:t>
            </a:r>
            <a:r>
              <a:rPr dirty="0" sz="1400" spc="1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</a:t>
            </a:r>
            <a:r>
              <a:rPr dirty="0" sz="1400" spc="1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satisfacer,</a:t>
            </a:r>
            <a:r>
              <a:rPr dirty="0" sz="1400" spc="1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y</a:t>
            </a:r>
            <a:r>
              <a:rPr dirty="0" sz="1400" spc="1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al</a:t>
            </a:r>
            <a:r>
              <a:rPr dirty="0" sz="1400" spc="1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potencial</a:t>
            </a:r>
            <a:r>
              <a:rPr dirty="0" sz="1400" spc="1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proveedor</a:t>
            </a:r>
            <a:r>
              <a:rPr dirty="0" sz="1400" spc="1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corresponde</a:t>
            </a:r>
            <a:r>
              <a:rPr dirty="0" sz="1400" spc="1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ofrecer</a:t>
            </a:r>
            <a:r>
              <a:rPr dirty="0" sz="1400" spc="1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la</a:t>
            </a:r>
            <a:r>
              <a:rPr dirty="0" sz="1400" spc="1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solución </a:t>
            </a:r>
            <a:r>
              <a:rPr dirty="0" sz="1400" spc="-30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para conseguirlo.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33</a:t>
            </a:fld>
          </a:p>
        </p:txBody>
      </p:sp>
      <p:sp>
        <p:nvSpPr>
          <p:cNvPr id="33" name="object 3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ES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P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ECIFIC</a:t>
            </a:r>
            <a:r>
              <a:rPr dirty="0" sz="1400" spc="-60" b="1">
                <a:solidFill>
                  <a:srgbClr val="FFFFFF"/>
                </a:solidFill>
                <a:latin typeface="Gill Sans MT"/>
                <a:cs typeface="Gill Sans MT"/>
              </a:rPr>
              <a:t>A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CIONES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C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A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LI</a:t>
            </a:r>
            <a:r>
              <a:rPr dirty="0" sz="1400" spc="-80" b="1">
                <a:solidFill>
                  <a:srgbClr val="FFFFFF"/>
                </a:solidFill>
                <a:latin typeface="Gill Sans MT"/>
                <a:cs typeface="Gill Sans MT"/>
              </a:rPr>
              <a:t>D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AD /</a:t>
            </a:r>
            <a:r>
              <a:rPr dirty="0" sz="1400" spc="-21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T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ÉCNIC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A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S</a:t>
            </a:r>
            <a:endParaRPr sz="1400">
              <a:latin typeface="Gill Sans MT"/>
              <a:cs typeface="Gill Sans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18567" y="1393083"/>
            <a:ext cx="4667885" cy="4855845"/>
            <a:chOff x="1018567" y="1393083"/>
            <a:chExt cx="4667885" cy="48558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8567" y="2258602"/>
              <a:ext cx="3989797" cy="398979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174605" y="1405783"/>
              <a:ext cx="499109" cy="0"/>
            </a:xfrm>
            <a:custGeom>
              <a:avLst/>
              <a:gdLst/>
              <a:ahLst/>
              <a:cxnLst/>
              <a:rect l="l" t="t" r="r" b="b"/>
              <a:pathLst>
                <a:path w="499110" h="0">
                  <a:moveTo>
                    <a:pt x="498723" y="1"/>
                  </a:moveTo>
                  <a:lnTo>
                    <a:pt x="0" y="0"/>
                  </a:lnTo>
                </a:path>
              </a:pathLst>
            </a:custGeom>
            <a:solidFill>
              <a:srgbClr val="CD66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174605" y="1405783"/>
              <a:ext cx="499109" cy="0"/>
            </a:xfrm>
            <a:custGeom>
              <a:avLst/>
              <a:gdLst/>
              <a:ahLst/>
              <a:cxnLst/>
              <a:rect l="l" t="t" r="r" b="b"/>
              <a:pathLst>
                <a:path w="499110" h="0">
                  <a:moveTo>
                    <a:pt x="0" y="0"/>
                  </a:moveTo>
                  <a:lnTo>
                    <a:pt x="498723" y="1"/>
                  </a:lnTo>
                </a:path>
              </a:pathLst>
            </a:custGeom>
            <a:ln w="25399">
              <a:solidFill>
                <a:srgbClr val="E8CEC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980218" y="1407445"/>
              <a:ext cx="2194560" cy="2820035"/>
            </a:xfrm>
            <a:custGeom>
              <a:avLst/>
              <a:gdLst/>
              <a:ahLst/>
              <a:cxnLst/>
              <a:rect l="l" t="t" r="r" b="b"/>
              <a:pathLst>
                <a:path w="2194560" h="2820035">
                  <a:moveTo>
                    <a:pt x="2194387" y="0"/>
                  </a:moveTo>
                  <a:lnTo>
                    <a:pt x="0" y="2819455"/>
                  </a:lnTo>
                </a:path>
              </a:pathLst>
            </a:custGeom>
            <a:solidFill>
              <a:srgbClr val="CD66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980218" y="1407445"/>
              <a:ext cx="2194560" cy="2820035"/>
            </a:xfrm>
            <a:custGeom>
              <a:avLst/>
              <a:gdLst/>
              <a:ahLst/>
              <a:cxnLst/>
              <a:rect l="l" t="t" r="r" b="b"/>
              <a:pathLst>
                <a:path w="2194560" h="2820035">
                  <a:moveTo>
                    <a:pt x="2194387" y="0"/>
                  </a:moveTo>
                  <a:lnTo>
                    <a:pt x="0" y="2819455"/>
                  </a:lnTo>
                </a:path>
              </a:pathLst>
            </a:custGeom>
            <a:ln w="25399">
              <a:solidFill>
                <a:srgbClr val="E8CEC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174605" y="2360009"/>
              <a:ext cx="499109" cy="0"/>
            </a:xfrm>
            <a:custGeom>
              <a:avLst/>
              <a:gdLst/>
              <a:ahLst/>
              <a:cxnLst/>
              <a:rect l="l" t="t" r="r" b="b"/>
              <a:pathLst>
                <a:path w="499110" h="0">
                  <a:moveTo>
                    <a:pt x="498723" y="1"/>
                  </a:moveTo>
                  <a:lnTo>
                    <a:pt x="0" y="0"/>
                  </a:lnTo>
                </a:path>
              </a:pathLst>
            </a:custGeom>
            <a:solidFill>
              <a:srgbClr val="CD66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174605" y="2360009"/>
              <a:ext cx="499109" cy="0"/>
            </a:xfrm>
            <a:custGeom>
              <a:avLst/>
              <a:gdLst/>
              <a:ahLst/>
              <a:cxnLst/>
              <a:rect l="l" t="t" r="r" b="b"/>
              <a:pathLst>
                <a:path w="499110" h="0">
                  <a:moveTo>
                    <a:pt x="0" y="0"/>
                  </a:moveTo>
                  <a:lnTo>
                    <a:pt x="498723" y="1"/>
                  </a:lnTo>
                </a:path>
              </a:pathLst>
            </a:custGeom>
            <a:ln w="25399">
              <a:solidFill>
                <a:srgbClr val="E8CEC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454007" y="2360341"/>
              <a:ext cx="1718945" cy="2315845"/>
            </a:xfrm>
            <a:custGeom>
              <a:avLst/>
              <a:gdLst/>
              <a:ahLst/>
              <a:cxnLst/>
              <a:rect l="l" t="t" r="r" b="b"/>
              <a:pathLst>
                <a:path w="1718945" h="2315845">
                  <a:moveTo>
                    <a:pt x="1718936" y="0"/>
                  </a:moveTo>
                  <a:lnTo>
                    <a:pt x="0" y="2315411"/>
                  </a:lnTo>
                </a:path>
              </a:pathLst>
            </a:custGeom>
            <a:solidFill>
              <a:srgbClr val="CD66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454007" y="2360342"/>
              <a:ext cx="1718945" cy="2315845"/>
            </a:xfrm>
            <a:custGeom>
              <a:avLst/>
              <a:gdLst/>
              <a:ahLst/>
              <a:cxnLst/>
              <a:rect l="l" t="t" r="r" b="b"/>
              <a:pathLst>
                <a:path w="1718945" h="2315845">
                  <a:moveTo>
                    <a:pt x="1718936" y="0"/>
                  </a:moveTo>
                  <a:lnTo>
                    <a:pt x="0" y="2315411"/>
                  </a:lnTo>
                </a:path>
              </a:pathLst>
            </a:custGeom>
            <a:ln w="25399">
              <a:solidFill>
                <a:srgbClr val="E8CEC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174605" y="3314236"/>
              <a:ext cx="499109" cy="0"/>
            </a:xfrm>
            <a:custGeom>
              <a:avLst/>
              <a:gdLst/>
              <a:ahLst/>
              <a:cxnLst/>
              <a:rect l="l" t="t" r="r" b="b"/>
              <a:pathLst>
                <a:path w="499110" h="0">
                  <a:moveTo>
                    <a:pt x="498723" y="1"/>
                  </a:moveTo>
                  <a:lnTo>
                    <a:pt x="0" y="0"/>
                  </a:lnTo>
                </a:path>
              </a:pathLst>
            </a:custGeom>
            <a:solidFill>
              <a:srgbClr val="CD66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174605" y="3314236"/>
              <a:ext cx="499109" cy="0"/>
            </a:xfrm>
            <a:custGeom>
              <a:avLst/>
              <a:gdLst/>
              <a:ahLst/>
              <a:cxnLst/>
              <a:rect l="l" t="t" r="r" b="b"/>
              <a:pathLst>
                <a:path w="499110" h="0">
                  <a:moveTo>
                    <a:pt x="0" y="0"/>
                  </a:moveTo>
                  <a:lnTo>
                    <a:pt x="498723" y="1"/>
                  </a:lnTo>
                </a:path>
              </a:pathLst>
            </a:custGeom>
            <a:ln w="25399">
              <a:solidFill>
                <a:srgbClr val="E8CEC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847998" y="3313570"/>
              <a:ext cx="1327150" cy="1766570"/>
            </a:xfrm>
            <a:custGeom>
              <a:avLst/>
              <a:gdLst/>
              <a:ahLst/>
              <a:cxnLst/>
              <a:rect l="l" t="t" r="r" b="b"/>
              <a:pathLst>
                <a:path w="1327150" h="1766570">
                  <a:moveTo>
                    <a:pt x="1326606" y="0"/>
                  </a:moveTo>
                  <a:lnTo>
                    <a:pt x="0" y="1766149"/>
                  </a:lnTo>
                </a:path>
              </a:pathLst>
            </a:custGeom>
            <a:solidFill>
              <a:srgbClr val="CD66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847998" y="3313570"/>
              <a:ext cx="1327150" cy="1766570"/>
            </a:xfrm>
            <a:custGeom>
              <a:avLst/>
              <a:gdLst/>
              <a:ahLst/>
              <a:cxnLst/>
              <a:rect l="l" t="t" r="r" b="b"/>
              <a:pathLst>
                <a:path w="1327150" h="1766570">
                  <a:moveTo>
                    <a:pt x="1326606" y="0"/>
                  </a:moveTo>
                  <a:lnTo>
                    <a:pt x="0" y="1766149"/>
                  </a:lnTo>
                </a:path>
              </a:pathLst>
            </a:custGeom>
            <a:ln w="25399">
              <a:solidFill>
                <a:srgbClr val="E8CEC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5774423" y="1261003"/>
            <a:ext cx="185928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 b="1">
                <a:latin typeface="Calibri"/>
                <a:cs typeface="Calibri"/>
              </a:rPr>
              <a:t>Materiales</a:t>
            </a:r>
            <a:r>
              <a:rPr dirty="0" sz="1600" spc="-2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/</a:t>
            </a:r>
            <a:r>
              <a:rPr dirty="0" sz="1600" spc="-2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Procesos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161906" y="2215229"/>
            <a:ext cx="2455545" cy="2284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2484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latin typeface="Calibri"/>
                <a:cs typeface="Calibri"/>
              </a:rPr>
              <a:t>Inspección</a:t>
            </a:r>
            <a:r>
              <a:rPr dirty="0" sz="1600" spc="-35" b="1">
                <a:latin typeface="Calibri"/>
                <a:cs typeface="Calibri"/>
              </a:rPr>
              <a:t> </a:t>
            </a:r>
            <a:r>
              <a:rPr dirty="0" sz="1600" spc="-5" b="1">
                <a:latin typeface="Calibri"/>
                <a:cs typeface="Calibri"/>
              </a:rPr>
              <a:t>/</a:t>
            </a:r>
            <a:r>
              <a:rPr dirty="0" sz="1600" spc="-5">
                <a:latin typeface="Calibri"/>
                <a:cs typeface="Calibri"/>
              </a:rPr>
              <a:t>Ensayos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650">
              <a:latin typeface="Calibri"/>
              <a:cs typeface="Calibri"/>
            </a:endParaRPr>
          </a:p>
          <a:p>
            <a:pPr marL="624840" marR="441325">
              <a:lnSpc>
                <a:spcPts val="1700"/>
              </a:lnSpc>
            </a:pPr>
            <a:r>
              <a:rPr dirty="0" sz="1600" b="1">
                <a:latin typeface="Calibri"/>
                <a:cs typeface="Calibri"/>
              </a:rPr>
              <a:t>Recepción / </a:t>
            </a:r>
            <a:r>
              <a:rPr dirty="0" sz="1600" spc="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Instalación / </a:t>
            </a:r>
            <a:r>
              <a:rPr dirty="0" sz="1600" spc="5" b="1">
                <a:latin typeface="Calibri"/>
                <a:cs typeface="Calibri"/>
              </a:rPr>
              <a:t> </a:t>
            </a:r>
            <a:r>
              <a:rPr dirty="0" sz="1600" spc="-5" b="1">
                <a:latin typeface="Calibri"/>
                <a:cs typeface="Calibri"/>
              </a:rPr>
              <a:t>Utilización </a:t>
            </a:r>
            <a:r>
              <a:rPr dirty="0" sz="1600" b="1">
                <a:latin typeface="Calibri"/>
                <a:cs typeface="Calibri"/>
              </a:rPr>
              <a:t>/ </a:t>
            </a:r>
            <a:r>
              <a:rPr dirty="0" sz="1600" spc="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M</a:t>
            </a:r>
            <a:r>
              <a:rPr dirty="0" sz="1600" spc="-5" b="1">
                <a:latin typeface="Calibri"/>
                <a:cs typeface="Calibri"/>
              </a:rPr>
              <a:t>a</a:t>
            </a:r>
            <a:r>
              <a:rPr dirty="0" sz="1600" b="1">
                <a:latin typeface="Calibri"/>
                <a:cs typeface="Calibri"/>
              </a:rPr>
              <a:t>ntenimiento: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00">
              <a:latin typeface="Calibri"/>
              <a:cs typeface="Calibri"/>
            </a:endParaRPr>
          </a:p>
          <a:p>
            <a:pPr marL="12700">
              <a:lnSpc>
                <a:spcPts val="1810"/>
              </a:lnSpc>
              <a:tabLst>
                <a:tab pos="511175" algn="l"/>
              </a:tabLst>
            </a:pPr>
            <a:r>
              <a:rPr dirty="0" u="heavy" sz="1600">
                <a:uFill>
                  <a:solidFill>
                    <a:srgbClr val="E8CECD"/>
                  </a:solidFill>
                </a:uFill>
                <a:latin typeface="Times New Roman"/>
                <a:cs typeface="Times New Roman"/>
              </a:rPr>
              <a:t> 	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 spc="95">
                <a:latin typeface="Times New Roman"/>
                <a:cs typeface="Times New Roman"/>
              </a:rPr>
              <a:t> </a:t>
            </a:r>
            <a:r>
              <a:rPr dirty="0" sz="1600" spc="-5" b="1">
                <a:latin typeface="Calibri"/>
                <a:cs typeface="Calibri"/>
              </a:rPr>
              <a:t>Puesta</a:t>
            </a:r>
            <a:r>
              <a:rPr dirty="0" sz="1600" spc="-30" b="1">
                <a:latin typeface="Calibri"/>
                <a:cs typeface="Calibri"/>
              </a:rPr>
              <a:t> </a:t>
            </a:r>
            <a:r>
              <a:rPr dirty="0" sz="1600" spc="-5" b="1">
                <a:latin typeface="Calibri"/>
                <a:cs typeface="Calibri"/>
              </a:rPr>
              <a:t>fuera</a:t>
            </a:r>
            <a:r>
              <a:rPr dirty="0" sz="1600" spc="-30" b="1">
                <a:latin typeface="Calibri"/>
                <a:cs typeface="Calibri"/>
              </a:rPr>
              <a:t> </a:t>
            </a:r>
            <a:r>
              <a:rPr dirty="0" sz="1600" spc="-5" b="1">
                <a:latin typeface="Calibri"/>
                <a:cs typeface="Calibri"/>
              </a:rPr>
              <a:t>de</a:t>
            </a:r>
            <a:endParaRPr sz="1600">
              <a:latin typeface="Calibri"/>
              <a:cs typeface="Calibri"/>
            </a:endParaRPr>
          </a:p>
          <a:p>
            <a:pPr marL="624840">
              <a:lnSpc>
                <a:spcPts val="1810"/>
              </a:lnSpc>
            </a:pPr>
            <a:r>
              <a:rPr dirty="0" sz="1600" spc="-5" b="1">
                <a:latin typeface="Calibri"/>
                <a:cs typeface="Calibri"/>
              </a:rPr>
              <a:t>servicio/Eliminación:</a:t>
            </a:r>
            <a:r>
              <a:rPr dirty="0" sz="1600" spc="-5"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232616" y="4255363"/>
            <a:ext cx="952500" cy="1239520"/>
            <a:chOff x="4232616" y="4255363"/>
            <a:chExt cx="952500" cy="1239520"/>
          </a:xfrm>
        </p:grpSpPr>
        <p:sp>
          <p:nvSpPr>
            <p:cNvPr id="20" name="object 20"/>
            <p:cNvSpPr/>
            <p:nvPr/>
          </p:nvSpPr>
          <p:spPr>
            <a:xfrm>
              <a:off x="4245316" y="4268063"/>
              <a:ext cx="927100" cy="1214120"/>
            </a:xfrm>
            <a:custGeom>
              <a:avLst/>
              <a:gdLst/>
              <a:ahLst/>
              <a:cxnLst/>
              <a:rect l="l" t="t" r="r" b="b"/>
              <a:pathLst>
                <a:path w="927100" h="1214120">
                  <a:moveTo>
                    <a:pt x="926961" y="0"/>
                  </a:moveTo>
                  <a:lnTo>
                    <a:pt x="0" y="1213961"/>
                  </a:lnTo>
                </a:path>
              </a:pathLst>
            </a:custGeom>
            <a:solidFill>
              <a:srgbClr val="CD66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245316" y="4268063"/>
              <a:ext cx="927100" cy="1214120"/>
            </a:xfrm>
            <a:custGeom>
              <a:avLst/>
              <a:gdLst/>
              <a:ahLst/>
              <a:cxnLst/>
              <a:rect l="l" t="t" r="r" b="b"/>
              <a:pathLst>
                <a:path w="927100" h="1214120">
                  <a:moveTo>
                    <a:pt x="926961" y="0"/>
                  </a:moveTo>
                  <a:lnTo>
                    <a:pt x="0" y="1213961"/>
                  </a:lnTo>
                </a:path>
              </a:pathLst>
            </a:custGeom>
            <a:ln w="25399">
              <a:solidFill>
                <a:srgbClr val="E8CEC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33</a:t>
            </a:fld>
          </a:p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spc="-20" b="1">
                <a:solidFill>
                  <a:srgbClr val="FFFFFF"/>
                </a:solidFill>
                <a:latin typeface="Gill Sans MT"/>
                <a:cs typeface="Gill Sans MT"/>
              </a:rPr>
              <a:t>OTRAS</a:t>
            </a:r>
            <a:r>
              <a:rPr dirty="0" sz="1400" spc="-4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ESPECIFICACIONES</a:t>
            </a:r>
            <a:endParaRPr sz="1400">
              <a:latin typeface="Gill Sans MT"/>
              <a:cs typeface="Gill Sans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686630" y="1224727"/>
            <a:ext cx="4112895" cy="765810"/>
            <a:chOff x="3686630" y="1224727"/>
            <a:chExt cx="4112895" cy="765810"/>
          </a:xfrm>
        </p:grpSpPr>
        <p:sp>
          <p:nvSpPr>
            <p:cNvPr id="4" name="object 4"/>
            <p:cNvSpPr/>
            <p:nvPr/>
          </p:nvSpPr>
          <p:spPr>
            <a:xfrm>
              <a:off x="3699329" y="1237427"/>
              <a:ext cx="4087495" cy="740410"/>
            </a:xfrm>
            <a:custGeom>
              <a:avLst/>
              <a:gdLst/>
              <a:ahLst/>
              <a:cxnLst/>
              <a:rect l="l" t="t" r="r" b="b"/>
              <a:pathLst>
                <a:path w="4087495" h="740410">
                  <a:moveTo>
                    <a:pt x="3964017" y="0"/>
                  </a:moveTo>
                  <a:lnTo>
                    <a:pt x="0" y="0"/>
                  </a:lnTo>
                  <a:lnTo>
                    <a:pt x="0" y="740144"/>
                  </a:lnTo>
                  <a:lnTo>
                    <a:pt x="3964017" y="740144"/>
                  </a:lnTo>
                  <a:lnTo>
                    <a:pt x="4012035" y="730450"/>
                  </a:lnTo>
                  <a:lnTo>
                    <a:pt x="4051246" y="704012"/>
                  </a:lnTo>
                  <a:lnTo>
                    <a:pt x="4077683" y="664801"/>
                  </a:lnTo>
                  <a:lnTo>
                    <a:pt x="4087378" y="616784"/>
                  </a:lnTo>
                  <a:lnTo>
                    <a:pt x="4087378" y="123358"/>
                  </a:lnTo>
                  <a:lnTo>
                    <a:pt x="4077683" y="75342"/>
                  </a:lnTo>
                  <a:lnTo>
                    <a:pt x="4051246" y="36131"/>
                  </a:lnTo>
                  <a:lnTo>
                    <a:pt x="4012035" y="9694"/>
                  </a:lnTo>
                  <a:lnTo>
                    <a:pt x="3964017" y="0"/>
                  </a:lnTo>
                  <a:close/>
                </a:path>
              </a:pathLst>
            </a:custGeom>
            <a:solidFill>
              <a:srgbClr val="EDD9D9">
                <a:alpha val="9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699330" y="1237427"/>
              <a:ext cx="4087495" cy="740410"/>
            </a:xfrm>
            <a:custGeom>
              <a:avLst/>
              <a:gdLst/>
              <a:ahLst/>
              <a:cxnLst/>
              <a:rect l="l" t="t" r="r" b="b"/>
              <a:pathLst>
                <a:path w="4087495" h="740410">
                  <a:moveTo>
                    <a:pt x="4087377" y="123359"/>
                  </a:moveTo>
                  <a:lnTo>
                    <a:pt x="4087377" y="616784"/>
                  </a:lnTo>
                  <a:lnTo>
                    <a:pt x="4077683" y="664802"/>
                  </a:lnTo>
                  <a:lnTo>
                    <a:pt x="4051246" y="704013"/>
                  </a:lnTo>
                  <a:lnTo>
                    <a:pt x="4012035" y="730450"/>
                  </a:lnTo>
                  <a:lnTo>
                    <a:pt x="3964017" y="740144"/>
                  </a:lnTo>
                  <a:lnTo>
                    <a:pt x="0" y="740144"/>
                  </a:lnTo>
                  <a:lnTo>
                    <a:pt x="0" y="0"/>
                  </a:lnTo>
                  <a:lnTo>
                    <a:pt x="3964017" y="0"/>
                  </a:lnTo>
                  <a:lnTo>
                    <a:pt x="4012035" y="9694"/>
                  </a:lnTo>
                  <a:lnTo>
                    <a:pt x="4051246" y="36131"/>
                  </a:lnTo>
                  <a:lnTo>
                    <a:pt x="4077683" y="75342"/>
                  </a:lnTo>
                  <a:lnTo>
                    <a:pt x="4087377" y="123359"/>
                  </a:lnTo>
                  <a:close/>
                </a:path>
              </a:pathLst>
            </a:custGeom>
            <a:ln w="25399">
              <a:solidFill>
                <a:srgbClr val="ED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3934280" y="1255199"/>
            <a:ext cx="1184910" cy="6832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Calibri"/>
                <a:cs typeface="Calibri"/>
              </a:rPr>
              <a:t>•</a:t>
            </a:r>
            <a:r>
              <a:rPr dirty="0" sz="1400" spc="-114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Plazo de pa</a:t>
            </a:r>
            <a:r>
              <a:rPr dirty="0" sz="1400" spc="-5">
                <a:latin typeface="Calibri"/>
                <a:cs typeface="Calibri"/>
              </a:rPr>
              <a:t>go</a:t>
            </a:r>
            <a:r>
              <a:rPr dirty="0" sz="1400"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400">
                <a:latin typeface="Calibri"/>
                <a:cs typeface="Calibri"/>
              </a:rPr>
              <a:t>•</a:t>
            </a:r>
            <a:r>
              <a:rPr dirty="0" sz="1400" spc="-114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Descuentos.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400">
                <a:latin typeface="Calibri"/>
                <a:cs typeface="Calibri"/>
              </a:rPr>
              <a:t>•</a:t>
            </a:r>
            <a:r>
              <a:rPr dirty="0" sz="1400" spc="-114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Pro</a:t>
            </a:r>
            <a:r>
              <a:rPr dirty="0" sz="1400" spc="-5">
                <a:latin typeface="Calibri"/>
                <a:cs typeface="Calibri"/>
              </a:rPr>
              <a:t>m</a:t>
            </a:r>
            <a:r>
              <a:rPr dirty="0" sz="1400">
                <a:latin typeface="Calibri"/>
                <a:cs typeface="Calibri"/>
              </a:rPr>
              <a:t>o</a:t>
            </a:r>
            <a:r>
              <a:rPr dirty="0" sz="1400" spc="-5">
                <a:latin typeface="Calibri"/>
                <a:cs typeface="Calibri"/>
              </a:rPr>
              <a:t>c</a:t>
            </a:r>
            <a:r>
              <a:rPr dirty="0" sz="1400">
                <a:latin typeface="Calibri"/>
                <a:cs typeface="Calibri"/>
              </a:rPr>
              <a:t>iones.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387480" y="1132207"/>
            <a:ext cx="2324735" cy="950594"/>
            <a:chOff x="1387480" y="1132207"/>
            <a:chExt cx="2324735" cy="950594"/>
          </a:xfrm>
        </p:grpSpPr>
        <p:sp>
          <p:nvSpPr>
            <p:cNvPr id="8" name="object 8"/>
            <p:cNvSpPr/>
            <p:nvPr/>
          </p:nvSpPr>
          <p:spPr>
            <a:xfrm>
              <a:off x="1400180" y="1144907"/>
              <a:ext cx="2299335" cy="925194"/>
            </a:xfrm>
            <a:custGeom>
              <a:avLst/>
              <a:gdLst/>
              <a:ahLst/>
              <a:cxnLst/>
              <a:rect l="l" t="t" r="r" b="b"/>
              <a:pathLst>
                <a:path w="2299335" h="925194">
                  <a:moveTo>
                    <a:pt x="2144948" y="0"/>
                  </a:moveTo>
                  <a:lnTo>
                    <a:pt x="154199" y="0"/>
                  </a:lnTo>
                  <a:lnTo>
                    <a:pt x="105460" y="7861"/>
                  </a:lnTo>
                  <a:lnTo>
                    <a:pt x="63131" y="29751"/>
                  </a:lnTo>
                  <a:lnTo>
                    <a:pt x="29751" y="63131"/>
                  </a:lnTo>
                  <a:lnTo>
                    <a:pt x="7861" y="105460"/>
                  </a:lnTo>
                  <a:lnTo>
                    <a:pt x="0" y="154199"/>
                  </a:lnTo>
                  <a:lnTo>
                    <a:pt x="0" y="770981"/>
                  </a:lnTo>
                  <a:lnTo>
                    <a:pt x="7861" y="819720"/>
                  </a:lnTo>
                  <a:lnTo>
                    <a:pt x="29751" y="862049"/>
                  </a:lnTo>
                  <a:lnTo>
                    <a:pt x="63131" y="895429"/>
                  </a:lnTo>
                  <a:lnTo>
                    <a:pt x="105460" y="917319"/>
                  </a:lnTo>
                  <a:lnTo>
                    <a:pt x="154199" y="925181"/>
                  </a:lnTo>
                  <a:lnTo>
                    <a:pt x="2144948" y="925181"/>
                  </a:lnTo>
                  <a:lnTo>
                    <a:pt x="2193687" y="917319"/>
                  </a:lnTo>
                  <a:lnTo>
                    <a:pt x="2236017" y="895429"/>
                  </a:lnTo>
                  <a:lnTo>
                    <a:pt x="2269397" y="862049"/>
                  </a:lnTo>
                  <a:lnTo>
                    <a:pt x="2291288" y="819720"/>
                  </a:lnTo>
                  <a:lnTo>
                    <a:pt x="2299149" y="770981"/>
                  </a:lnTo>
                  <a:lnTo>
                    <a:pt x="2299149" y="154199"/>
                  </a:lnTo>
                  <a:lnTo>
                    <a:pt x="2291288" y="105460"/>
                  </a:lnTo>
                  <a:lnTo>
                    <a:pt x="2269397" y="63131"/>
                  </a:lnTo>
                  <a:lnTo>
                    <a:pt x="2236017" y="29751"/>
                  </a:lnTo>
                  <a:lnTo>
                    <a:pt x="2193687" y="7861"/>
                  </a:lnTo>
                  <a:lnTo>
                    <a:pt x="2144948" y="0"/>
                  </a:lnTo>
                  <a:close/>
                </a:path>
              </a:pathLst>
            </a:custGeom>
            <a:solidFill>
              <a:srgbClr val="CD66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400180" y="1144907"/>
              <a:ext cx="2299335" cy="925194"/>
            </a:xfrm>
            <a:custGeom>
              <a:avLst/>
              <a:gdLst/>
              <a:ahLst/>
              <a:cxnLst/>
              <a:rect l="l" t="t" r="r" b="b"/>
              <a:pathLst>
                <a:path w="2299335" h="925194">
                  <a:moveTo>
                    <a:pt x="0" y="154199"/>
                  </a:moveTo>
                  <a:lnTo>
                    <a:pt x="7861" y="105460"/>
                  </a:lnTo>
                  <a:lnTo>
                    <a:pt x="29751" y="63131"/>
                  </a:lnTo>
                  <a:lnTo>
                    <a:pt x="63131" y="29751"/>
                  </a:lnTo>
                  <a:lnTo>
                    <a:pt x="105460" y="7861"/>
                  </a:lnTo>
                  <a:lnTo>
                    <a:pt x="154199" y="0"/>
                  </a:lnTo>
                  <a:lnTo>
                    <a:pt x="2144949" y="0"/>
                  </a:lnTo>
                  <a:lnTo>
                    <a:pt x="2193688" y="7861"/>
                  </a:lnTo>
                  <a:lnTo>
                    <a:pt x="2236017" y="29751"/>
                  </a:lnTo>
                  <a:lnTo>
                    <a:pt x="2269397" y="63131"/>
                  </a:lnTo>
                  <a:lnTo>
                    <a:pt x="2291288" y="105460"/>
                  </a:lnTo>
                  <a:lnTo>
                    <a:pt x="2299149" y="154199"/>
                  </a:lnTo>
                  <a:lnTo>
                    <a:pt x="2299149" y="770980"/>
                  </a:lnTo>
                  <a:lnTo>
                    <a:pt x="2291288" y="819719"/>
                  </a:lnTo>
                  <a:lnTo>
                    <a:pt x="2269397" y="862049"/>
                  </a:lnTo>
                  <a:lnTo>
                    <a:pt x="2236017" y="895428"/>
                  </a:lnTo>
                  <a:lnTo>
                    <a:pt x="2193688" y="917319"/>
                  </a:lnTo>
                  <a:lnTo>
                    <a:pt x="2144949" y="925180"/>
                  </a:lnTo>
                  <a:lnTo>
                    <a:pt x="154199" y="925180"/>
                  </a:lnTo>
                  <a:lnTo>
                    <a:pt x="105460" y="917319"/>
                  </a:lnTo>
                  <a:lnTo>
                    <a:pt x="63131" y="895428"/>
                  </a:lnTo>
                  <a:lnTo>
                    <a:pt x="29751" y="862049"/>
                  </a:lnTo>
                  <a:lnTo>
                    <a:pt x="7861" y="819719"/>
                  </a:lnTo>
                  <a:lnTo>
                    <a:pt x="0" y="770980"/>
                  </a:lnTo>
                  <a:lnTo>
                    <a:pt x="0" y="154199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637339" y="1479228"/>
            <a:ext cx="183007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Condiciones</a:t>
            </a:r>
            <a:r>
              <a:rPr dirty="0" sz="1400" spc="-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económicas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686630" y="2196168"/>
            <a:ext cx="4112895" cy="765810"/>
            <a:chOff x="3686630" y="2196168"/>
            <a:chExt cx="4112895" cy="765810"/>
          </a:xfrm>
        </p:grpSpPr>
        <p:sp>
          <p:nvSpPr>
            <p:cNvPr id="12" name="object 12"/>
            <p:cNvSpPr/>
            <p:nvPr/>
          </p:nvSpPr>
          <p:spPr>
            <a:xfrm>
              <a:off x="3699329" y="2208867"/>
              <a:ext cx="4087495" cy="740410"/>
            </a:xfrm>
            <a:custGeom>
              <a:avLst/>
              <a:gdLst/>
              <a:ahLst/>
              <a:cxnLst/>
              <a:rect l="l" t="t" r="r" b="b"/>
              <a:pathLst>
                <a:path w="4087495" h="740410">
                  <a:moveTo>
                    <a:pt x="3964017" y="0"/>
                  </a:moveTo>
                  <a:lnTo>
                    <a:pt x="0" y="0"/>
                  </a:lnTo>
                  <a:lnTo>
                    <a:pt x="0" y="740144"/>
                  </a:lnTo>
                  <a:lnTo>
                    <a:pt x="3964017" y="740144"/>
                  </a:lnTo>
                  <a:lnTo>
                    <a:pt x="4012035" y="730450"/>
                  </a:lnTo>
                  <a:lnTo>
                    <a:pt x="4051246" y="704013"/>
                  </a:lnTo>
                  <a:lnTo>
                    <a:pt x="4077683" y="664801"/>
                  </a:lnTo>
                  <a:lnTo>
                    <a:pt x="4087378" y="616784"/>
                  </a:lnTo>
                  <a:lnTo>
                    <a:pt x="4087378" y="123360"/>
                  </a:lnTo>
                  <a:lnTo>
                    <a:pt x="4077683" y="75342"/>
                  </a:lnTo>
                  <a:lnTo>
                    <a:pt x="4051246" y="36131"/>
                  </a:lnTo>
                  <a:lnTo>
                    <a:pt x="4012035" y="9694"/>
                  </a:lnTo>
                  <a:lnTo>
                    <a:pt x="3964017" y="0"/>
                  </a:lnTo>
                  <a:close/>
                </a:path>
              </a:pathLst>
            </a:custGeom>
            <a:solidFill>
              <a:srgbClr val="E4EBDA">
                <a:alpha val="9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699330" y="2208868"/>
              <a:ext cx="4087495" cy="740410"/>
            </a:xfrm>
            <a:custGeom>
              <a:avLst/>
              <a:gdLst/>
              <a:ahLst/>
              <a:cxnLst/>
              <a:rect l="l" t="t" r="r" b="b"/>
              <a:pathLst>
                <a:path w="4087495" h="740410">
                  <a:moveTo>
                    <a:pt x="4087377" y="123359"/>
                  </a:moveTo>
                  <a:lnTo>
                    <a:pt x="4087377" y="616784"/>
                  </a:lnTo>
                  <a:lnTo>
                    <a:pt x="4077683" y="664802"/>
                  </a:lnTo>
                  <a:lnTo>
                    <a:pt x="4051246" y="704013"/>
                  </a:lnTo>
                  <a:lnTo>
                    <a:pt x="4012035" y="730450"/>
                  </a:lnTo>
                  <a:lnTo>
                    <a:pt x="3964017" y="740144"/>
                  </a:lnTo>
                  <a:lnTo>
                    <a:pt x="0" y="740144"/>
                  </a:lnTo>
                  <a:lnTo>
                    <a:pt x="0" y="0"/>
                  </a:lnTo>
                  <a:lnTo>
                    <a:pt x="3964017" y="0"/>
                  </a:lnTo>
                  <a:lnTo>
                    <a:pt x="4012035" y="9694"/>
                  </a:lnTo>
                  <a:lnTo>
                    <a:pt x="4051246" y="36131"/>
                  </a:lnTo>
                  <a:lnTo>
                    <a:pt x="4077683" y="75342"/>
                  </a:lnTo>
                  <a:lnTo>
                    <a:pt x="4087377" y="123359"/>
                  </a:lnTo>
                  <a:close/>
                </a:path>
              </a:pathLst>
            </a:custGeom>
            <a:ln w="25399">
              <a:solidFill>
                <a:srgbClr val="E4EBD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3934280" y="2226641"/>
            <a:ext cx="1789430" cy="6832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Calibri"/>
                <a:cs typeface="Calibri"/>
              </a:rPr>
              <a:t>•</a:t>
            </a:r>
            <a:r>
              <a:rPr dirty="0" sz="1400" spc="-114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Previsi</a:t>
            </a:r>
            <a:r>
              <a:rPr dirty="0" sz="1400" spc="-5">
                <a:latin typeface="Calibri"/>
                <a:cs typeface="Calibri"/>
              </a:rPr>
              <a:t>ó</a:t>
            </a:r>
            <a:r>
              <a:rPr dirty="0" sz="1400">
                <a:latin typeface="Calibri"/>
                <a:cs typeface="Calibri"/>
              </a:rPr>
              <a:t>n de demanda.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400">
                <a:latin typeface="Calibri"/>
                <a:cs typeface="Calibri"/>
              </a:rPr>
              <a:t>•</a:t>
            </a:r>
            <a:r>
              <a:rPr dirty="0" sz="1400" spc="-114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Plazo de ent</a:t>
            </a:r>
            <a:r>
              <a:rPr dirty="0" sz="1400" spc="-5">
                <a:latin typeface="Calibri"/>
                <a:cs typeface="Calibri"/>
              </a:rPr>
              <a:t>r</a:t>
            </a:r>
            <a:r>
              <a:rPr dirty="0" sz="1400">
                <a:latin typeface="Calibri"/>
                <a:cs typeface="Calibri"/>
              </a:rPr>
              <a:t>ega.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400">
                <a:latin typeface="Calibri"/>
                <a:cs typeface="Calibri"/>
              </a:rPr>
              <a:t>•</a:t>
            </a:r>
            <a:r>
              <a:rPr dirty="0" sz="1400" spc="-114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Mínimo de pedido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387480" y="2103648"/>
            <a:ext cx="2324735" cy="950594"/>
            <a:chOff x="1387480" y="2103648"/>
            <a:chExt cx="2324735" cy="950594"/>
          </a:xfrm>
        </p:grpSpPr>
        <p:sp>
          <p:nvSpPr>
            <p:cNvPr id="16" name="object 16"/>
            <p:cNvSpPr/>
            <p:nvPr/>
          </p:nvSpPr>
          <p:spPr>
            <a:xfrm>
              <a:off x="1400180" y="2116348"/>
              <a:ext cx="2299335" cy="925194"/>
            </a:xfrm>
            <a:custGeom>
              <a:avLst/>
              <a:gdLst/>
              <a:ahLst/>
              <a:cxnLst/>
              <a:rect l="l" t="t" r="r" b="b"/>
              <a:pathLst>
                <a:path w="2299335" h="925194">
                  <a:moveTo>
                    <a:pt x="2144948" y="0"/>
                  </a:moveTo>
                  <a:lnTo>
                    <a:pt x="154199" y="0"/>
                  </a:lnTo>
                  <a:lnTo>
                    <a:pt x="105460" y="7861"/>
                  </a:lnTo>
                  <a:lnTo>
                    <a:pt x="63131" y="29751"/>
                  </a:lnTo>
                  <a:lnTo>
                    <a:pt x="29751" y="63131"/>
                  </a:lnTo>
                  <a:lnTo>
                    <a:pt x="7861" y="105460"/>
                  </a:lnTo>
                  <a:lnTo>
                    <a:pt x="0" y="154199"/>
                  </a:lnTo>
                  <a:lnTo>
                    <a:pt x="0" y="770981"/>
                  </a:lnTo>
                  <a:lnTo>
                    <a:pt x="7861" y="819720"/>
                  </a:lnTo>
                  <a:lnTo>
                    <a:pt x="29751" y="862049"/>
                  </a:lnTo>
                  <a:lnTo>
                    <a:pt x="63131" y="895429"/>
                  </a:lnTo>
                  <a:lnTo>
                    <a:pt x="105460" y="917319"/>
                  </a:lnTo>
                  <a:lnTo>
                    <a:pt x="154199" y="925181"/>
                  </a:lnTo>
                  <a:lnTo>
                    <a:pt x="2144948" y="925181"/>
                  </a:lnTo>
                  <a:lnTo>
                    <a:pt x="2193687" y="917319"/>
                  </a:lnTo>
                  <a:lnTo>
                    <a:pt x="2236017" y="895429"/>
                  </a:lnTo>
                  <a:lnTo>
                    <a:pt x="2269397" y="862049"/>
                  </a:lnTo>
                  <a:lnTo>
                    <a:pt x="2291288" y="819720"/>
                  </a:lnTo>
                  <a:lnTo>
                    <a:pt x="2299149" y="770981"/>
                  </a:lnTo>
                  <a:lnTo>
                    <a:pt x="2299149" y="154199"/>
                  </a:lnTo>
                  <a:lnTo>
                    <a:pt x="2291288" y="105460"/>
                  </a:lnTo>
                  <a:lnTo>
                    <a:pt x="2269397" y="63131"/>
                  </a:lnTo>
                  <a:lnTo>
                    <a:pt x="2236017" y="29751"/>
                  </a:lnTo>
                  <a:lnTo>
                    <a:pt x="2193687" y="7861"/>
                  </a:lnTo>
                  <a:lnTo>
                    <a:pt x="2144948" y="0"/>
                  </a:lnTo>
                  <a:close/>
                </a:path>
              </a:pathLst>
            </a:custGeom>
            <a:solidFill>
              <a:srgbClr val="AAC4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400180" y="2116348"/>
              <a:ext cx="2299335" cy="925194"/>
            </a:xfrm>
            <a:custGeom>
              <a:avLst/>
              <a:gdLst/>
              <a:ahLst/>
              <a:cxnLst/>
              <a:rect l="l" t="t" r="r" b="b"/>
              <a:pathLst>
                <a:path w="2299335" h="925194">
                  <a:moveTo>
                    <a:pt x="0" y="154199"/>
                  </a:moveTo>
                  <a:lnTo>
                    <a:pt x="7861" y="105460"/>
                  </a:lnTo>
                  <a:lnTo>
                    <a:pt x="29751" y="63131"/>
                  </a:lnTo>
                  <a:lnTo>
                    <a:pt x="63131" y="29751"/>
                  </a:lnTo>
                  <a:lnTo>
                    <a:pt x="105460" y="7861"/>
                  </a:lnTo>
                  <a:lnTo>
                    <a:pt x="154199" y="0"/>
                  </a:lnTo>
                  <a:lnTo>
                    <a:pt x="2144949" y="0"/>
                  </a:lnTo>
                  <a:lnTo>
                    <a:pt x="2193688" y="7861"/>
                  </a:lnTo>
                  <a:lnTo>
                    <a:pt x="2236017" y="29751"/>
                  </a:lnTo>
                  <a:lnTo>
                    <a:pt x="2269397" y="63131"/>
                  </a:lnTo>
                  <a:lnTo>
                    <a:pt x="2291288" y="105460"/>
                  </a:lnTo>
                  <a:lnTo>
                    <a:pt x="2299149" y="154199"/>
                  </a:lnTo>
                  <a:lnTo>
                    <a:pt x="2299149" y="770980"/>
                  </a:lnTo>
                  <a:lnTo>
                    <a:pt x="2291288" y="819719"/>
                  </a:lnTo>
                  <a:lnTo>
                    <a:pt x="2269397" y="862049"/>
                  </a:lnTo>
                  <a:lnTo>
                    <a:pt x="2236017" y="895429"/>
                  </a:lnTo>
                  <a:lnTo>
                    <a:pt x="2193688" y="917319"/>
                  </a:lnTo>
                  <a:lnTo>
                    <a:pt x="2144949" y="925180"/>
                  </a:lnTo>
                  <a:lnTo>
                    <a:pt x="154199" y="925180"/>
                  </a:lnTo>
                  <a:lnTo>
                    <a:pt x="105460" y="917319"/>
                  </a:lnTo>
                  <a:lnTo>
                    <a:pt x="63131" y="895429"/>
                  </a:lnTo>
                  <a:lnTo>
                    <a:pt x="29751" y="862049"/>
                  </a:lnTo>
                  <a:lnTo>
                    <a:pt x="7861" y="819719"/>
                  </a:lnTo>
                  <a:lnTo>
                    <a:pt x="0" y="770980"/>
                  </a:lnTo>
                  <a:lnTo>
                    <a:pt x="0" y="154199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870007" y="2450669"/>
            <a:ext cx="13658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Gestión</a:t>
            </a:r>
            <a:r>
              <a:rPr dirty="0" sz="1400" spc="-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14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stocks.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686630" y="3167606"/>
            <a:ext cx="4112895" cy="765810"/>
            <a:chOff x="3686630" y="3167606"/>
            <a:chExt cx="4112895" cy="765810"/>
          </a:xfrm>
        </p:grpSpPr>
        <p:sp>
          <p:nvSpPr>
            <p:cNvPr id="20" name="object 20"/>
            <p:cNvSpPr/>
            <p:nvPr/>
          </p:nvSpPr>
          <p:spPr>
            <a:xfrm>
              <a:off x="3699329" y="3180306"/>
              <a:ext cx="4087495" cy="740410"/>
            </a:xfrm>
            <a:custGeom>
              <a:avLst/>
              <a:gdLst/>
              <a:ahLst/>
              <a:cxnLst/>
              <a:rect l="l" t="t" r="r" b="b"/>
              <a:pathLst>
                <a:path w="4087495" h="740410">
                  <a:moveTo>
                    <a:pt x="3964017" y="0"/>
                  </a:moveTo>
                  <a:lnTo>
                    <a:pt x="0" y="0"/>
                  </a:lnTo>
                  <a:lnTo>
                    <a:pt x="0" y="740144"/>
                  </a:lnTo>
                  <a:lnTo>
                    <a:pt x="3964017" y="740144"/>
                  </a:lnTo>
                  <a:lnTo>
                    <a:pt x="4012035" y="730450"/>
                  </a:lnTo>
                  <a:lnTo>
                    <a:pt x="4051246" y="704013"/>
                  </a:lnTo>
                  <a:lnTo>
                    <a:pt x="4077683" y="664802"/>
                  </a:lnTo>
                  <a:lnTo>
                    <a:pt x="4087378" y="616785"/>
                  </a:lnTo>
                  <a:lnTo>
                    <a:pt x="4087378" y="123360"/>
                  </a:lnTo>
                  <a:lnTo>
                    <a:pt x="4077683" y="75342"/>
                  </a:lnTo>
                  <a:lnTo>
                    <a:pt x="4051246" y="36131"/>
                  </a:lnTo>
                  <a:lnTo>
                    <a:pt x="4012035" y="9694"/>
                  </a:lnTo>
                  <a:lnTo>
                    <a:pt x="3964017" y="0"/>
                  </a:lnTo>
                  <a:close/>
                </a:path>
              </a:pathLst>
            </a:custGeom>
            <a:solidFill>
              <a:srgbClr val="E0DCE6">
                <a:alpha val="9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699330" y="3180306"/>
              <a:ext cx="4087495" cy="740410"/>
            </a:xfrm>
            <a:custGeom>
              <a:avLst/>
              <a:gdLst/>
              <a:ahLst/>
              <a:cxnLst/>
              <a:rect l="l" t="t" r="r" b="b"/>
              <a:pathLst>
                <a:path w="4087495" h="740410">
                  <a:moveTo>
                    <a:pt x="4087377" y="123359"/>
                  </a:moveTo>
                  <a:lnTo>
                    <a:pt x="4087377" y="616784"/>
                  </a:lnTo>
                  <a:lnTo>
                    <a:pt x="4077683" y="664802"/>
                  </a:lnTo>
                  <a:lnTo>
                    <a:pt x="4051246" y="704013"/>
                  </a:lnTo>
                  <a:lnTo>
                    <a:pt x="4012035" y="730450"/>
                  </a:lnTo>
                  <a:lnTo>
                    <a:pt x="3964017" y="740144"/>
                  </a:lnTo>
                  <a:lnTo>
                    <a:pt x="0" y="740144"/>
                  </a:lnTo>
                  <a:lnTo>
                    <a:pt x="0" y="0"/>
                  </a:lnTo>
                  <a:lnTo>
                    <a:pt x="3964017" y="0"/>
                  </a:lnTo>
                  <a:lnTo>
                    <a:pt x="4012035" y="9694"/>
                  </a:lnTo>
                  <a:lnTo>
                    <a:pt x="4051246" y="36131"/>
                  </a:lnTo>
                  <a:lnTo>
                    <a:pt x="4077683" y="75342"/>
                  </a:lnTo>
                  <a:lnTo>
                    <a:pt x="4087377" y="123359"/>
                  </a:lnTo>
                  <a:close/>
                </a:path>
              </a:pathLst>
            </a:custGeom>
            <a:ln w="25399">
              <a:solidFill>
                <a:srgbClr val="E0DCE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3934280" y="3198080"/>
            <a:ext cx="1251585" cy="6832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Calibri"/>
                <a:cs typeface="Calibri"/>
              </a:rPr>
              <a:t>•</a:t>
            </a:r>
            <a:r>
              <a:rPr dirty="0" sz="1400" spc="-114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Tipo de pallet.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400">
                <a:latin typeface="Calibri"/>
                <a:cs typeface="Calibri"/>
              </a:rPr>
              <a:t>•</a:t>
            </a:r>
            <a:r>
              <a:rPr dirty="0" sz="1400" spc="-114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F</a:t>
            </a:r>
            <a:r>
              <a:rPr dirty="0" sz="1400" spc="-5">
                <a:latin typeface="Calibri"/>
                <a:cs typeface="Calibri"/>
              </a:rPr>
              <a:t>o</a:t>
            </a:r>
            <a:r>
              <a:rPr dirty="0" sz="1400">
                <a:latin typeface="Calibri"/>
                <a:cs typeface="Calibri"/>
              </a:rPr>
              <a:t>rmato pallet.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400">
                <a:latin typeface="Calibri"/>
                <a:cs typeface="Calibri"/>
              </a:rPr>
              <a:t>•</a:t>
            </a:r>
            <a:r>
              <a:rPr dirty="0" sz="1400" spc="-114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Embalaje.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387480" y="3075087"/>
            <a:ext cx="2324735" cy="950594"/>
            <a:chOff x="1387480" y="3075087"/>
            <a:chExt cx="2324735" cy="950594"/>
          </a:xfrm>
        </p:grpSpPr>
        <p:sp>
          <p:nvSpPr>
            <p:cNvPr id="24" name="object 24"/>
            <p:cNvSpPr/>
            <p:nvPr/>
          </p:nvSpPr>
          <p:spPr>
            <a:xfrm>
              <a:off x="1400180" y="3087787"/>
              <a:ext cx="2299335" cy="925194"/>
            </a:xfrm>
            <a:custGeom>
              <a:avLst/>
              <a:gdLst/>
              <a:ahLst/>
              <a:cxnLst/>
              <a:rect l="l" t="t" r="r" b="b"/>
              <a:pathLst>
                <a:path w="2299335" h="925195">
                  <a:moveTo>
                    <a:pt x="2144948" y="0"/>
                  </a:moveTo>
                  <a:lnTo>
                    <a:pt x="154199" y="0"/>
                  </a:lnTo>
                  <a:lnTo>
                    <a:pt x="105460" y="7861"/>
                  </a:lnTo>
                  <a:lnTo>
                    <a:pt x="63131" y="29751"/>
                  </a:lnTo>
                  <a:lnTo>
                    <a:pt x="29751" y="63132"/>
                  </a:lnTo>
                  <a:lnTo>
                    <a:pt x="7861" y="105461"/>
                  </a:lnTo>
                  <a:lnTo>
                    <a:pt x="0" y="154200"/>
                  </a:lnTo>
                  <a:lnTo>
                    <a:pt x="0" y="770981"/>
                  </a:lnTo>
                  <a:lnTo>
                    <a:pt x="7861" y="819720"/>
                  </a:lnTo>
                  <a:lnTo>
                    <a:pt x="29751" y="862049"/>
                  </a:lnTo>
                  <a:lnTo>
                    <a:pt x="63131" y="895429"/>
                  </a:lnTo>
                  <a:lnTo>
                    <a:pt x="105460" y="917319"/>
                  </a:lnTo>
                  <a:lnTo>
                    <a:pt x="154199" y="925181"/>
                  </a:lnTo>
                  <a:lnTo>
                    <a:pt x="2144948" y="925181"/>
                  </a:lnTo>
                  <a:lnTo>
                    <a:pt x="2193687" y="917319"/>
                  </a:lnTo>
                  <a:lnTo>
                    <a:pt x="2236017" y="895429"/>
                  </a:lnTo>
                  <a:lnTo>
                    <a:pt x="2269397" y="862049"/>
                  </a:lnTo>
                  <a:lnTo>
                    <a:pt x="2291288" y="819720"/>
                  </a:lnTo>
                  <a:lnTo>
                    <a:pt x="2299149" y="770981"/>
                  </a:lnTo>
                  <a:lnTo>
                    <a:pt x="2299149" y="154200"/>
                  </a:lnTo>
                  <a:lnTo>
                    <a:pt x="2291288" y="105461"/>
                  </a:lnTo>
                  <a:lnTo>
                    <a:pt x="2269397" y="63132"/>
                  </a:lnTo>
                  <a:lnTo>
                    <a:pt x="2236017" y="29751"/>
                  </a:lnTo>
                  <a:lnTo>
                    <a:pt x="2193687" y="7861"/>
                  </a:lnTo>
                  <a:lnTo>
                    <a:pt x="2144948" y="0"/>
                  </a:lnTo>
                  <a:close/>
                </a:path>
              </a:pathLst>
            </a:custGeom>
            <a:solidFill>
              <a:srgbClr val="937A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400180" y="3087787"/>
              <a:ext cx="2299335" cy="925194"/>
            </a:xfrm>
            <a:custGeom>
              <a:avLst/>
              <a:gdLst/>
              <a:ahLst/>
              <a:cxnLst/>
              <a:rect l="l" t="t" r="r" b="b"/>
              <a:pathLst>
                <a:path w="2299335" h="925195">
                  <a:moveTo>
                    <a:pt x="0" y="154199"/>
                  </a:moveTo>
                  <a:lnTo>
                    <a:pt x="7861" y="105460"/>
                  </a:lnTo>
                  <a:lnTo>
                    <a:pt x="29751" y="63131"/>
                  </a:lnTo>
                  <a:lnTo>
                    <a:pt x="63131" y="29751"/>
                  </a:lnTo>
                  <a:lnTo>
                    <a:pt x="105460" y="7861"/>
                  </a:lnTo>
                  <a:lnTo>
                    <a:pt x="154199" y="0"/>
                  </a:lnTo>
                  <a:lnTo>
                    <a:pt x="2144949" y="0"/>
                  </a:lnTo>
                  <a:lnTo>
                    <a:pt x="2193688" y="7861"/>
                  </a:lnTo>
                  <a:lnTo>
                    <a:pt x="2236017" y="29751"/>
                  </a:lnTo>
                  <a:lnTo>
                    <a:pt x="2269397" y="63131"/>
                  </a:lnTo>
                  <a:lnTo>
                    <a:pt x="2291288" y="105460"/>
                  </a:lnTo>
                  <a:lnTo>
                    <a:pt x="2299149" y="154199"/>
                  </a:lnTo>
                  <a:lnTo>
                    <a:pt x="2299149" y="770980"/>
                  </a:lnTo>
                  <a:lnTo>
                    <a:pt x="2291288" y="819719"/>
                  </a:lnTo>
                  <a:lnTo>
                    <a:pt x="2269397" y="862049"/>
                  </a:lnTo>
                  <a:lnTo>
                    <a:pt x="2236017" y="895429"/>
                  </a:lnTo>
                  <a:lnTo>
                    <a:pt x="2193688" y="917319"/>
                  </a:lnTo>
                  <a:lnTo>
                    <a:pt x="2144949" y="925180"/>
                  </a:lnTo>
                  <a:lnTo>
                    <a:pt x="154199" y="925180"/>
                  </a:lnTo>
                  <a:lnTo>
                    <a:pt x="105460" y="917319"/>
                  </a:lnTo>
                  <a:lnTo>
                    <a:pt x="63131" y="895429"/>
                  </a:lnTo>
                  <a:lnTo>
                    <a:pt x="29751" y="862049"/>
                  </a:lnTo>
                  <a:lnTo>
                    <a:pt x="7861" y="819719"/>
                  </a:lnTo>
                  <a:lnTo>
                    <a:pt x="0" y="770980"/>
                  </a:lnTo>
                  <a:lnTo>
                    <a:pt x="0" y="154199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1787835" y="3422108"/>
            <a:ext cx="15290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Gestión</a:t>
            </a:r>
            <a:r>
              <a:rPr dirty="0" sz="14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14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almacén.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686630" y="4139046"/>
            <a:ext cx="4112895" cy="765810"/>
            <a:chOff x="3686630" y="4139046"/>
            <a:chExt cx="4112895" cy="765810"/>
          </a:xfrm>
        </p:grpSpPr>
        <p:sp>
          <p:nvSpPr>
            <p:cNvPr id="28" name="object 28"/>
            <p:cNvSpPr/>
            <p:nvPr/>
          </p:nvSpPr>
          <p:spPr>
            <a:xfrm>
              <a:off x="3699329" y="4151747"/>
              <a:ext cx="4087495" cy="740410"/>
            </a:xfrm>
            <a:custGeom>
              <a:avLst/>
              <a:gdLst/>
              <a:ahLst/>
              <a:cxnLst/>
              <a:rect l="l" t="t" r="r" b="b"/>
              <a:pathLst>
                <a:path w="4087495" h="740410">
                  <a:moveTo>
                    <a:pt x="3964017" y="0"/>
                  </a:moveTo>
                  <a:lnTo>
                    <a:pt x="0" y="0"/>
                  </a:lnTo>
                  <a:lnTo>
                    <a:pt x="0" y="740145"/>
                  </a:lnTo>
                  <a:lnTo>
                    <a:pt x="3964017" y="740145"/>
                  </a:lnTo>
                  <a:lnTo>
                    <a:pt x="4012035" y="730451"/>
                  </a:lnTo>
                  <a:lnTo>
                    <a:pt x="4051246" y="704014"/>
                  </a:lnTo>
                  <a:lnTo>
                    <a:pt x="4077683" y="664802"/>
                  </a:lnTo>
                  <a:lnTo>
                    <a:pt x="4087378" y="616785"/>
                  </a:lnTo>
                  <a:lnTo>
                    <a:pt x="4087378" y="123360"/>
                  </a:lnTo>
                  <a:lnTo>
                    <a:pt x="4077683" y="75343"/>
                  </a:lnTo>
                  <a:lnTo>
                    <a:pt x="4051246" y="36131"/>
                  </a:lnTo>
                  <a:lnTo>
                    <a:pt x="4012035" y="9694"/>
                  </a:lnTo>
                  <a:lnTo>
                    <a:pt x="3964017" y="0"/>
                  </a:lnTo>
                  <a:close/>
                </a:path>
              </a:pathLst>
            </a:custGeom>
            <a:solidFill>
              <a:srgbClr val="D8E8EE">
                <a:alpha val="9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699330" y="4151746"/>
              <a:ext cx="4087495" cy="740410"/>
            </a:xfrm>
            <a:custGeom>
              <a:avLst/>
              <a:gdLst/>
              <a:ahLst/>
              <a:cxnLst/>
              <a:rect l="l" t="t" r="r" b="b"/>
              <a:pathLst>
                <a:path w="4087495" h="740410">
                  <a:moveTo>
                    <a:pt x="4087377" y="123359"/>
                  </a:moveTo>
                  <a:lnTo>
                    <a:pt x="4087377" y="616784"/>
                  </a:lnTo>
                  <a:lnTo>
                    <a:pt x="4077683" y="664802"/>
                  </a:lnTo>
                  <a:lnTo>
                    <a:pt x="4051246" y="704013"/>
                  </a:lnTo>
                  <a:lnTo>
                    <a:pt x="4012035" y="730450"/>
                  </a:lnTo>
                  <a:lnTo>
                    <a:pt x="3964017" y="740144"/>
                  </a:lnTo>
                  <a:lnTo>
                    <a:pt x="0" y="740144"/>
                  </a:lnTo>
                  <a:lnTo>
                    <a:pt x="0" y="0"/>
                  </a:lnTo>
                  <a:lnTo>
                    <a:pt x="3964017" y="0"/>
                  </a:lnTo>
                  <a:lnTo>
                    <a:pt x="4012035" y="9694"/>
                  </a:lnTo>
                  <a:lnTo>
                    <a:pt x="4051246" y="36131"/>
                  </a:lnTo>
                  <a:lnTo>
                    <a:pt x="4077683" y="75342"/>
                  </a:lnTo>
                  <a:lnTo>
                    <a:pt x="4087377" y="123359"/>
                  </a:lnTo>
                  <a:close/>
                </a:path>
              </a:pathLst>
            </a:custGeom>
            <a:ln w="25399">
              <a:solidFill>
                <a:srgbClr val="D8E8E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3934280" y="4169521"/>
            <a:ext cx="1473835" cy="6832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Calibri"/>
                <a:cs typeface="Calibri"/>
              </a:rPr>
              <a:t>•</a:t>
            </a:r>
            <a:r>
              <a:rPr dirty="0" sz="1400" spc="-114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</a:t>
            </a:r>
            <a:r>
              <a:rPr dirty="0" sz="1400" spc="-5">
                <a:latin typeface="Calibri"/>
                <a:cs typeface="Calibri"/>
              </a:rPr>
              <a:t>ó</a:t>
            </a:r>
            <a:r>
              <a:rPr dirty="0" sz="1400">
                <a:latin typeface="Calibri"/>
                <a:cs typeface="Calibri"/>
              </a:rPr>
              <a:t>dig</a:t>
            </a:r>
            <a:r>
              <a:rPr dirty="0" sz="1400" spc="-5">
                <a:latin typeface="Calibri"/>
                <a:cs typeface="Calibri"/>
              </a:rPr>
              <a:t>o</a:t>
            </a:r>
            <a:r>
              <a:rPr dirty="0" sz="1400">
                <a:latin typeface="Calibri"/>
                <a:cs typeface="Calibri"/>
              </a:rPr>
              <a:t>s de ba</a:t>
            </a:r>
            <a:r>
              <a:rPr dirty="0" sz="1400" spc="-5">
                <a:latin typeface="Calibri"/>
                <a:cs typeface="Calibri"/>
              </a:rPr>
              <a:t>r</a:t>
            </a:r>
            <a:r>
              <a:rPr dirty="0" sz="1400">
                <a:latin typeface="Calibri"/>
                <a:cs typeface="Calibri"/>
              </a:rPr>
              <a:t>ras.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400">
                <a:latin typeface="Calibri"/>
                <a:cs typeface="Calibri"/>
              </a:rPr>
              <a:t>•</a:t>
            </a:r>
            <a:r>
              <a:rPr dirty="0" sz="1400" spc="-114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EDI.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400">
                <a:latin typeface="Calibri"/>
                <a:cs typeface="Calibri"/>
              </a:rPr>
              <a:t>•</a:t>
            </a:r>
            <a:r>
              <a:rPr dirty="0" sz="1400" spc="-114">
                <a:latin typeface="Calibri"/>
                <a:cs typeface="Calibri"/>
              </a:rPr>
              <a:t> </a:t>
            </a:r>
            <a:r>
              <a:rPr dirty="0" sz="1400" spc="-225">
                <a:latin typeface="Calibri"/>
                <a:cs typeface="Calibri"/>
              </a:rPr>
              <a:t>e-­</a:t>
            </a:r>
            <a:r>
              <a:rPr dirty="0" sz="1400" spc="-195">
                <a:latin typeface="Calibri"/>
                <a:cs typeface="Calibri"/>
              </a:rPr>
              <a:t>‐</a:t>
            </a:r>
            <a:r>
              <a:rPr dirty="0" sz="1400">
                <a:latin typeface="Calibri"/>
                <a:cs typeface="Calibri"/>
              </a:rPr>
              <a:t>p</a:t>
            </a:r>
            <a:r>
              <a:rPr dirty="0" sz="1400" spc="-5">
                <a:latin typeface="Calibri"/>
                <a:cs typeface="Calibri"/>
              </a:rPr>
              <a:t>r</a:t>
            </a:r>
            <a:r>
              <a:rPr dirty="0" sz="1400">
                <a:latin typeface="Calibri"/>
                <a:cs typeface="Calibri"/>
              </a:rPr>
              <a:t>o</a:t>
            </a:r>
            <a:r>
              <a:rPr dirty="0" sz="1400" spc="-5">
                <a:latin typeface="Calibri"/>
                <a:cs typeface="Calibri"/>
              </a:rPr>
              <a:t>c</a:t>
            </a:r>
            <a:r>
              <a:rPr dirty="0" sz="1400">
                <a:latin typeface="Calibri"/>
                <a:cs typeface="Calibri"/>
              </a:rPr>
              <a:t>u</a:t>
            </a:r>
            <a:r>
              <a:rPr dirty="0" sz="1400" spc="-5">
                <a:latin typeface="Calibri"/>
                <a:cs typeface="Calibri"/>
              </a:rPr>
              <a:t>reme</a:t>
            </a:r>
            <a:r>
              <a:rPr dirty="0" sz="1400">
                <a:latin typeface="Calibri"/>
                <a:cs typeface="Calibri"/>
              </a:rPr>
              <a:t>nt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387480" y="4046528"/>
            <a:ext cx="2324735" cy="950594"/>
            <a:chOff x="1387480" y="4046528"/>
            <a:chExt cx="2324735" cy="950594"/>
          </a:xfrm>
        </p:grpSpPr>
        <p:sp>
          <p:nvSpPr>
            <p:cNvPr id="32" name="object 32"/>
            <p:cNvSpPr/>
            <p:nvPr/>
          </p:nvSpPr>
          <p:spPr>
            <a:xfrm>
              <a:off x="1400180" y="4059228"/>
              <a:ext cx="2299335" cy="925194"/>
            </a:xfrm>
            <a:custGeom>
              <a:avLst/>
              <a:gdLst/>
              <a:ahLst/>
              <a:cxnLst/>
              <a:rect l="l" t="t" r="r" b="b"/>
              <a:pathLst>
                <a:path w="2299335" h="925195">
                  <a:moveTo>
                    <a:pt x="2144948" y="0"/>
                  </a:moveTo>
                  <a:lnTo>
                    <a:pt x="154199" y="0"/>
                  </a:lnTo>
                  <a:lnTo>
                    <a:pt x="105460" y="7861"/>
                  </a:lnTo>
                  <a:lnTo>
                    <a:pt x="63131" y="29751"/>
                  </a:lnTo>
                  <a:lnTo>
                    <a:pt x="29751" y="63132"/>
                  </a:lnTo>
                  <a:lnTo>
                    <a:pt x="7861" y="105461"/>
                  </a:lnTo>
                  <a:lnTo>
                    <a:pt x="0" y="154200"/>
                  </a:lnTo>
                  <a:lnTo>
                    <a:pt x="0" y="770981"/>
                  </a:lnTo>
                  <a:lnTo>
                    <a:pt x="7861" y="819720"/>
                  </a:lnTo>
                  <a:lnTo>
                    <a:pt x="29751" y="862049"/>
                  </a:lnTo>
                  <a:lnTo>
                    <a:pt x="63131" y="895429"/>
                  </a:lnTo>
                  <a:lnTo>
                    <a:pt x="105460" y="917319"/>
                  </a:lnTo>
                  <a:lnTo>
                    <a:pt x="154199" y="925181"/>
                  </a:lnTo>
                  <a:lnTo>
                    <a:pt x="2144948" y="925181"/>
                  </a:lnTo>
                  <a:lnTo>
                    <a:pt x="2193687" y="917319"/>
                  </a:lnTo>
                  <a:lnTo>
                    <a:pt x="2236017" y="895429"/>
                  </a:lnTo>
                  <a:lnTo>
                    <a:pt x="2269397" y="862049"/>
                  </a:lnTo>
                  <a:lnTo>
                    <a:pt x="2291288" y="819720"/>
                  </a:lnTo>
                  <a:lnTo>
                    <a:pt x="2299149" y="770981"/>
                  </a:lnTo>
                  <a:lnTo>
                    <a:pt x="2299149" y="154200"/>
                  </a:lnTo>
                  <a:lnTo>
                    <a:pt x="2291288" y="105461"/>
                  </a:lnTo>
                  <a:lnTo>
                    <a:pt x="2269397" y="63132"/>
                  </a:lnTo>
                  <a:lnTo>
                    <a:pt x="2236017" y="29751"/>
                  </a:lnTo>
                  <a:lnTo>
                    <a:pt x="2193687" y="7861"/>
                  </a:lnTo>
                  <a:lnTo>
                    <a:pt x="2144948" y="0"/>
                  </a:lnTo>
                  <a:close/>
                </a:path>
              </a:pathLst>
            </a:custGeom>
            <a:solidFill>
              <a:srgbClr val="59BA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400180" y="4059228"/>
              <a:ext cx="2299335" cy="925194"/>
            </a:xfrm>
            <a:custGeom>
              <a:avLst/>
              <a:gdLst/>
              <a:ahLst/>
              <a:cxnLst/>
              <a:rect l="l" t="t" r="r" b="b"/>
              <a:pathLst>
                <a:path w="2299335" h="925195">
                  <a:moveTo>
                    <a:pt x="0" y="154199"/>
                  </a:moveTo>
                  <a:lnTo>
                    <a:pt x="7861" y="105460"/>
                  </a:lnTo>
                  <a:lnTo>
                    <a:pt x="29751" y="63131"/>
                  </a:lnTo>
                  <a:lnTo>
                    <a:pt x="63131" y="29751"/>
                  </a:lnTo>
                  <a:lnTo>
                    <a:pt x="105460" y="7861"/>
                  </a:lnTo>
                  <a:lnTo>
                    <a:pt x="154199" y="0"/>
                  </a:lnTo>
                  <a:lnTo>
                    <a:pt x="2144949" y="0"/>
                  </a:lnTo>
                  <a:lnTo>
                    <a:pt x="2193688" y="7861"/>
                  </a:lnTo>
                  <a:lnTo>
                    <a:pt x="2236017" y="29751"/>
                  </a:lnTo>
                  <a:lnTo>
                    <a:pt x="2269397" y="63131"/>
                  </a:lnTo>
                  <a:lnTo>
                    <a:pt x="2291288" y="105460"/>
                  </a:lnTo>
                  <a:lnTo>
                    <a:pt x="2299149" y="154199"/>
                  </a:lnTo>
                  <a:lnTo>
                    <a:pt x="2299149" y="770980"/>
                  </a:lnTo>
                  <a:lnTo>
                    <a:pt x="2291288" y="819719"/>
                  </a:lnTo>
                  <a:lnTo>
                    <a:pt x="2269397" y="862049"/>
                  </a:lnTo>
                  <a:lnTo>
                    <a:pt x="2236017" y="895429"/>
                  </a:lnTo>
                  <a:lnTo>
                    <a:pt x="2193688" y="917319"/>
                  </a:lnTo>
                  <a:lnTo>
                    <a:pt x="2144949" y="925180"/>
                  </a:lnTo>
                  <a:lnTo>
                    <a:pt x="154199" y="925180"/>
                  </a:lnTo>
                  <a:lnTo>
                    <a:pt x="105460" y="917319"/>
                  </a:lnTo>
                  <a:lnTo>
                    <a:pt x="63131" y="895429"/>
                  </a:lnTo>
                  <a:lnTo>
                    <a:pt x="29751" y="862049"/>
                  </a:lnTo>
                  <a:lnTo>
                    <a:pt x="7861" y="819719"/>
                  </a:lnTo>
                  <a:lnTo>
                    <a:pt x="0" y="770980"/>
                  </a:lnTo>
                  <a:lnTo>
                    <a:pt x="0" y="154199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1633215" y="4393549"/>
            <a:ext cx="1840864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Sistemas</a:t>
            </a:r>
            <a:r>
              <a:rPr dirty="0" sz="1400" spc="-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14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información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33</a:t>
            </a:fld>
          </a:p>
        </p:txBody>
      </p:sp>
      <p:sp>
        <p:nvSpPr>
          <p:cNvPr id="37" name="object 3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936114" y="5319395"/>
            <a:ext cx="41363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Calibri"/>
                <a:cs typeface="Calibri"/>
              </a:rPr>
              <a:t>Condiciones</a:t>
            </a:r>
            <a:r>
              <a:rPr dirty="0" sz="1400">
                <a:latin typeface="Calibri"/>
                <a:cs typeface="Calibri"/>
              </a:rPr>
              <a:t> a </a:t>
            </a:r>
            <a:r>
              <a:rPr dirty="0" sz="1400" spc="-5">
                <a:latin typeface="Calibri"/>
                <a:cs typeface="Calibri"/>
              </a:rPr>
              <a:t>definir</a:t>
            </a:r>
            <a:r>
              <a:rPr dirty="0" sz="140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con</a:t>
            </a:r>
            <a:r>
              <a:rPr dirty="0" sz="1400">
                <a:latin typeface="Calibri"/>
                <a:cs typeface="Calibri"/>
              </a:rPr>
              <a:t> el resto de </a:t>
            </a:r>
            <a:r>
              <a:rPr dirty="0" sz="1400" spc="-5">
                <a:latin typeface="Calibri"/>
                <a:cs typeface="Calibri"/>
              </a:rPr>
              <a:t>áreas</a:t>
            </a:r>
            <a:r>
              <a:rPr dirty="0" sz="1400">
                <a:latin typeface="Calibri"/>
                <a:cs typeface="Calibri"/>
              </a:rPr>
              <a:t> de la empresa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10598" y="1"/>
            <a:ext cx="533400" cy="6858000"/>
          </a:xfrm>
          <a:custGeom>
            <a:avLst/>
            <a:gdLst/>
            <a:ahLst/>
            <a:cxnLst/>
            <a:rect l="l" t="t" r="r" b="b"/>
            <a:pathLst>
              <a:path w="533400" h="6858000">
                <a:moveTo>
                  <a:pt x="533400" y="0"/>
                </a:moveTo>
                <a:lnTo>
                  <a:pt x="0" y="0"/>
                </a:lnTo>
                <a:lnTo>
                  <a:pt x="0" y="6857998"/>
                </a:lnTo>
                <a:lnTo>
                  <a:pt x="533400" y="6857998"/>
                </a:lnTo>
                <a:lnTo>
                  <a:pt x="533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¿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P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O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D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EMOS</a:t>
            </a:r>
            <a:r>
              <a:rPr dirty="0" sz="1400" spc="-21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T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RA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B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AJ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A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R CON</a:t>
            </a:r>
            <a:r>
              <a:rPr dirty="0" sz="1400" spc="-21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170" b="1">
                <a:solidFill>
                  <a:srgbClr val="FFFFFF"/>
                </a:solidFill>
                <a:latin typeface="Gill Sans MT"/>
                <a:cs typeface="Gill Sans MT"/>
              </a:rPr>
              <a:t>T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A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N</a:t>
            </a:r>
            <a:r>
              <a:rPr dirty="0" sz="1400" spc="-95" b="1">
                <a:solidFill>
                  <a:srgbClr val="FFFFFF"/>
                </a:solidFill>
                <a:latin typeface="Gill Sans MT"/>
                <a:cs typeface="Gill Sans MT"/>
              </a:rPr>
              <a:t>T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O DE</a:t>
            </a:r>
            <a:r>
              <a:rPr dirty="0" sz="1400" spc="-170" b="1">
                <a:solidFill>
                  <a:srgbClr val="FFFFFF"/>
                </a:solidFill>
                <a:latin typeface="Gill Sans MT"/>
                <a:cs typeface="Gill Sans MT"/>
              </a:rPr>
              <a:t>T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ALLE CON</a:t>
            </a:r>
            <a:r>
              <a:rPr dirty="0" sz="1400" spc="-21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95" b="1">
                <a:solidFill>
                  <a:srgbClr val="FFFFFF"/>
                </a:solidFill>
                <a:latin typeface="Gill Sans MT"/>
                <a:cs typeface="Gill Sans MT"/>
              </a:rPr>
              <a:t>T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O</a:t>
            </a:r>
            <a:r>
              <a:rPr dirty="0" sz="1400" spc="-80" b="1">
                <a:solidFill>
                  <a:srgbClr val="FFFFFF"/>
                </a:solidFill>
                <a:latin typeface="Gill Sans MT"/>
                <a:cs typeface="Gill Sans MT"/>
              </a:rPr>
              <a:t>D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A LA G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A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MA?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3540" y="1316420"/>
            <a:ext cx="7924800" cy="748030"/>
          </a:xfrm>
          <a:prstGeom prst="rect"/>
        </p:spPr>
        <p:txBody>
          <a:bodyPr wrap="square" lIns="0" tIns="41910" rIns="0" bIns="0" rtlCol="0" vert="horz">
            <a:spAutoFit/>
          </a:bodyPr>
          <a:lstStyle/>
          <a:p>
            <a:pPr marL="12700" marR="5080">
              <a:lnSpc>
                <a:spcPct val="137400"/>
              </a:lnSpc>
              <a:spcBef>
                <a:spcPts val="330"/>
              </a:spcBef>
            </a:pPr>
            <a:r>
              <a:rPr dirty="0" sz="1800" spc="-40">
                <a:solidFill>
                  <a:srgbClr val="000000"/>
                </a:solidFill>
              </a:rPr>
              <a:t>NO,</a:t>
            </a:r>
            <a:r>
              <a:rPr dirty="0" sz="1800" spc="70">
                <a:solidFill>
                  <a:srgbClr val="000000"/>
                </a:solidFill>
              </a:rPr>
              <a:t> </a:t>
            </a:r>
            <a:r>
              <a:rPr dirty="0" sz="1400" spc="-5" b="0">
                <a:solidFill>
                  <a:srgbClr val="000000"/>
                </a:solidFill>
                <a:latin typeface="Gill Sans MT"/>
                <a:cs typeface="Gill Sans MT"/>
              </a:rPr>
              <a:t>Realizar</a:t>
            </a:r>
            <a:r>
              <a:rPr dirty="0" sz="1400" spc="200" b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dirty="0" sz="1400" b="0">
                <a:solidFill>
                  <a:srgbClr val="000000"/>
                </a:solidFill>
                <a:latin typeface="Gill Sans MT"/>
                <a:cs typeface="Gill Sans MT"/>
              </a:rPr>
              <a:t>una</a:t>
            </a:r>
            <a:r>
              <a:rPr dirty="0" sz="1400" spc="195" b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dirty="0" sz="1400" spc="-5" b="0">
                <a:solidFill>
                  <a:srgbClr val="000000"/>
                </a:solidFill>
                <a:latin typeface="Gill Sans MT"/>
                <a:cs typeface="Gill Sans MT"/>
              </a:rPr>
              <a:t>segmentación</a:t>
            </a:r>
            <a:r>
              <a:rPr dirty="0" sz="1400" spc="200" b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dirty="0" sz="1400" b="0">
                <a:solidFill>
                  <a:srgbClr val="000000"/>
                </a:solidFill>
                <a:latin typeface="Gill Sans MT"/>
                <a:cs typeface="Gill Sans MT"/>
              </a:rPr>
              <a:t>de</a:t>
            </a:r>
            <a:r>
              <a:rPr dirty="0" sz="1400" spc="195" b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dirty="0" sz="1400" spc="-5" b="0">
                <a:solidFill>
                  <a:srgbClr val="000000"/>
                </a:solidFill>
                <a:latin typeface="Gill Sans MT"/>
                <a:cs typeface="Gill Sans MT"/>
              </a:rPr>
              <a:t>las</a:t>
            </a:r>
            <a:r>
              <a:rPr dirty="0" sz="1400" spc="200" b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dirty="0" sz="1400" spc="-5" b="0">
                <a:solidFill>
                  <a:srgbClr val="000000"/>
                </a:solidFill>
                <a:latin typeface="Gill Sans MT"/>
                <a:cs typeface="Gill Sans MT"/>
              </a:rPr>
              <a:t>compras,</a:t>
            </a:r>
            <a:r>
              <a:rPr dirty="0" sz="1400" spc="55" b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dirty="0" sz="1400" b="0">
                <a:solidFill>
                  <a:srgbClr val="000000"/>
                </a:solidFill>
                <a:latin typeface="Gill Sans MT"/>
                <a:cs typeface="Gill Sans MT"/>
              </a:rPr>
              <a:t>en</a:t>
            </a:r>
            <a:r>
              <a:rPr dirty="0" sz="1400" spc="200" b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dirty="0" sz="1400" spc="-5" b="0">
                <a:solidFill>
                  <a:srgbClr val="000000"/>
                </a:solidFill>
                <a:latin typeface="Gill Sans MT"/>
                <a:cs typeface="Gill Sans MT"/>
              </a:rPr>
              <a:t>base</a:t>
            </a:r>
            <a:r>
              <a:rPr dirty="0" sz="1400" spc="200" b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dirty="0" sz="1400" b="0">
                <a:solidFill>
                  <a:srgbClr val="000000"/>
                </a:solidFill>
                <a:latin typeface="Gill Sans MT"/>
                <a:cs typeface="Gill Sans MT"/>
              </a:rPr>
              <a:t>a</a:t>
            </a:r>
            <a:r>
              <a:rPr dirty="0" sz="1400" spc="195" b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dirty="0" sz="1400" b="0">
                <a:solidFill>
                  <a:srgbClr val="000000"/>
                </a:solidFill>
                <a:latin typeface="Gill Sans MT"/>
                <a:cs typeface="Gill Sans MT"/>
              </a:rPr>
              <a:t>criterios</a:t>
            </a:r>
            <a:r>
              <a:rPr dirty="0" sz="1400" spc="200" b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dirty="0" sz="1400" spc="-5" b="0">
                <a:solidFill>
                  <a:srgbClr val="000000"/>
                </a:solidFill>
                <a:latin typeface="Gill Sans MT"/>
                <a:cs typeface="Gill Sans MT"/>
              </a:rPr>
              <a:t>previamente</a:t>
            </a:r>
            <a:r>
              <a:rPr dirty="0" sz="1400" spc="195" b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dirty="0" sz="1400" spc="-5" b="0">
                <a:solidFill>
                  <a:srgbClr val="000000"/>
                </a:solidFill>
                <a:latin typeface="Gill Sans MT"/>
                <a:cs typeface="Gill Sans MT"/>
              </a:rPr>
              <a:t>establecidos,</a:t>
            </a:r>
            <a:r>
              <a:rPr dirty="0" sz="1400" spc="60" b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dirty="0" sz="1400" spc="-5" b="0">
                <a:solidFill>
                  <a:srgbClr val="000000"/>
                </a:solidFill>
                <a:latin typeface="Gill Sans MT"/>
                <a:cs typeface="Gill Sans MT"/>
              </a:rPr>
              <a:t>como</a:t>
            </a:r>
            <a:r>
              <a:rPr dirty="0" sz="1400" spc="195" b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dirty="0" sz="1400" spc="-5" b="0">
                <a:solidFill>
                  <a:srgbClr val="000000"/>
                </a:solidFill>
                <a:latin typeface="Gill Sans MT"/>
                <a:cs typeface="Gill Sans MT"/>
              </a:rPr>
              <a:t>por </a:t>
            </a:r>
            <a:r>
              <a:rPr dirty="0" sz="1400" spc="-375" b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dirty="0" sz="1400" b="0">
                <a:solidFill>
                  <a:srgbClr val="000000"/>
                </a:solidFill>
                <a:latin typeface="Gill Sans MT"/>
                <a:cs typeface="Gill Sans MT"/>
              </a:rPr>
              <a:t>ejemplo: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3540" y="3645962"/>
            <a:ext cx="568134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Gill Sans MT"/>
                <a:cs typeface="Gill Sans MT"/>
              </a:rPr>
              <a:t>Establecer </a:t>
            </a:r>
            <a:r>
              <a:rPr dirty="0" sz="1400">
                <a:latin typeface="Gill Sans MT"/>
                <a:cs typeface="Gill Sans MT"/>
              </a:rPr>
              <a:t>el criterio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para la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selección de </a:t>
            </a:r>
            <a:r>
              <a:rPr dirty="0" sz="1400" spc="-10">
                <a:latin typeface="Gill Sans MT"/>
                <a:cs typeface="Gill Sans MT"/>
              </a:rPr>
              <a:t>proveedores,</a:t>
            </a:r>
            <a:r>
              <a:rPr dirty="0" sz="1400" spc="-14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que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varía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dependiendo: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45729" y="414021"/>
            <a:ext cx="242570" cy="3884295"/>
          </a:xfrm>
          <a:prstGeom prst="rect">
            <a:avLst/>
          </a:prstGeom>
        </p:spPr>
        <p:txBody>
          <a:bodyPr wrap="square" lIns="0" tIns="381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DETERMINACIÓN</a:t>
            </a:r>
            <a:r>
              <a:rPr dirty="0" sz="1400" spc="-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LAS</a:t>
            </a:r>
            <a:r>
              <a:rPr dirty="0" sz="14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CONDICIONES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1400" spc="-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COMPRA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717873" y="1754190"/>
            <a:ext cx="5445125" cy="1746250"/>
            <a:chOff x="1717873" y="1754190"/>
            <a:chExt cx="5445125" cy="1746250"/>
          </a:xfrm>
        </p:grpSpPr>
        <p:sp>
          <p:nvSpPr>
            <p:cNvPr id="8" name="object 8"/>
            <p:cNvSpPr/>
            <p:nvPr/>
          </p:nvSpPr>
          <p:spPr>
            <a:xfrm>
              <a:off x="1981198" y="1754190"/>
              <a:ext cx="5181600" cy="1746250"/>
            </a:xfrm>
            <a:custGeom>
              <a:avLst/>
              <a:gdLst/>
              <a:ahLst/>
              <a:cxnLst/>
              <a:rect l="l" t="t" r="r" b="b"/>
              <a:pathLst>
                <a:path w="5181600" h="1746250">
                  <a:moveTo>
                    <a:pt x="4308475" y="0"/>
                  </a:moveTo>
                  <a:lnTo>
                    <a:pt x="4308475" y="436562"/>
                  </a:lnTo>
                  <a:lnTo>
                    <a:pt x="0" y="436562"/>
                  </a:lnTo>
                  <a:lnTo>
                    <a:pt x="0" y="1309686"/>
                  </a:lnTo>
                  <a:lnTo>
                    <a:pt x="4308475" y="1309686"/>
                  </a:lnTo>
                  <a:lnTo>
                    <a:pt x="4308475" y="1746248"/>
                  </a:lnTo>
                  <a:lnTo>
                    <a:pt x="5181598" y="873125"/>
                  </a:lnTo>
                  <a:lnTo>
                    <a:pt x="4308475" y="0"/>
                  </a:lnTo>
                  <a:close/>
                </a:path>
              </a:pathLst>
            </a:custGeom>
            <a:solidFill>
              <a:srgbClr val="ED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730573" y="2278065"/>
              <a:ext cx="1828800" cy="698500"/>
            </a:xfrm>
            <a:custGeom>
              <a:avLst/>
              <a:gdLst/>
              <a:ahLst/>
              <a:cxnLst/>
              <a:rect l="l" t="t" r="r" b="b"/>
              <a:pathLst>
                <a:path w="1828800" h="698500">
                  <a:moveTo>
                    <a:pt x="1712380" y="0"/>
                  </a:moveTo>
                  <a:lnTo>
                    <a:pt x="116418" y="0"/>
                  </a:lnTo>
                  <a:lnTo>
                    <a:pt x="71102" y="9148"/>
                  </a:lnTo>
                  <a:lnTo>
                    <a:pt x="34098" y="34098"/>
                  </a:lnTo>
                  <a:lnTo>
                    <a:pt x="9148" y="71102"/>
                  </a:lnTo>
                  <a:lnTo>
                    <a:pt x="0" y="116418"/>
                  </a:lnTo>
                  <a:lnTo>
                    <a:pt x="0" y="582079"/>
                  </a:lnTo>
                  <a:lnTo>
                    <a:pt x="9148" y="627394"/>
                  </a:lnTo>
                  <a:lnTo>
                    <a:pt x="34098" y="664400"/>
                  </a:lnTo>
                  <a:lnTo>
                    <a:pt x="71102" y="689349"/>
                  </a:lnTo>
                  <a:lnTo>
                    <a:pt x="116418" y="698498"/>
                  </a:lnTo>
                  <a:lnTo>
                    <a:pt x="1712380" y="698498"/>
                  </a:lnTo>
                  <a:lnTo>
                    <a:pt x="1757695" y="689349"/>
                  </a:lnTo>
                  <a:lnTo>
                    <a:pt x="1794701" y="664400"/>
                  </a:lnTo>
                  <a:lnTo>
                    <a:pt x="1819651" y="627394"/>
                  </a:lnTo>
                  <a:lnTo>
                    <a:pt x="1828800" y="582079"/>
                  </a:lnTo>
                  <a:lnTo>
                    <a:pt x="1828800" y="116418"/>
                  </a:lnTo>
                  <a:lnTo>
                    <a:pt x="1819651" y="71102"/>
                  </a:lnTo>
                  <a:lnTo>
                    <a:pt x="1794701" y="34098"/>
                  </a:lnTo>
                  <a:lnTo>
                    <a:pt x="1757695" y="9148"/>
                  </a:lnTo>
                  <a:lnTo>
                    <a:pt x="1712380" y="0"/>
                  </a:lnTo>
                  <a:close/>
                </a:path>
              </a:pathLst>
            </a:custGeom>
            <a:solidFill>
              <a:srgbClr val="CD66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730573" y="2278065"/>
              <a:ext cx="1828800" cy="698500"/>
            </a:xfrm>
            <a:custGeom>
              <a:avLst/>
              <a:gdLst/>
              <a:ahLst/>
              <a:cxnLst/>
              <a:rect l="l" t="t" r="r" b="b"/>
              <a:pathLst>
                <a:path w="1828800" h="698500">
                  <a:moveTo>
                    <a:pt x="0" y="116418"/>
                  </a:moveTo>
                  <a:lnTo>
                    <a:pt x="9148" y="71103"/>
                  </a:lnTo>
                  <a:lnTo>
                    <a:pt x="34098" y="34098"/>
                  </a:lnTo>
                  <a:lnTo>
                    <a:pt x="71103" y="9148"/>
                  </a:lnTo>
                  <a:lnTo>
                    <a:pt x="116419" y="0"/>
                  </a:lnTo>
                  <a:lnTo>
                    <a:pt x="1712380" y="0"/>
                  </a:lnTo>
                  <a:lnTo>
                    <a:pt x="1757695" y="9148"/>
                  </a:lnTo>
                  <a:lnTo>
                    <a:pt x="1794701" y="34098"/>
                  </a:lnTo>
                  <a:lnTo>
                    <a:pt x="1819650" y="71103"/>
                  </a:lnTo>
                  <a:lnTo>
                    <a:pt x="1828799" y="116418"/>
                  </a:lnTo>
                  <a:lnTo>
                    <a:pt x="1828799" y="582079"/>
                  </a:lnTo>
                  <a:lnTo>
                    <a:pt x="1819650" y="627395"/>
                  </a:lnTo>
                  <a:lnTo>
                    <a:pt x="1794701" y="664400"/>
                  </a:lnTo>
                  <a:lnTo>
                    <a:pt x="1757695" y="689350"/>
                  </a:lnTo>
                  <a:lnTo>
                    <a:pt x="1712380" y="698498"/>
                  </a:lnTo>
                  <a:lnTo>
                    <a:pt x="116419" y="698498"/>
                  </a:lnTo>
                  <a:lnTo>
                    <a:pt x="71103" y="689350"/>
                  </a:lnTo>
                  <a:lnTo>
                    <a:pt x="34098" y="664400"/>
                  </a:lnTo>
                  <a:lnTo>
                    <a:pt x="9148" y="627395"/>
                  </a:lnTo>
                  <a:lnTo>
                    <a:pt x="0" y="582079"/>
                  </a:lnTo>
                  <a:lnTo>
                    <a:pt x="0" y="116418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851809" y="2357692"/>
            <a:ext cx="1593215" cy="513080"/>
          </a:xfrm>
          <a:prstGeom prst="rect">
            <a:avLst/>
          </a:prstGeom>
        </p:spPr>
        <p:txBody>
          <a:bodyPr wrap="square" lIns="0" tIns="45720" rIns="0" bIns="0" rtlCol="0" vert="horz">
            <a:spAutoFit/>
          </a:bodyPr>
          <a:lstStyle/>
          <a:p>
            <a:pPr marL="310515" marR="5080" indent="-298450">
              <a:lnSpc>
                <a:spcPts val="1800"/>
              </a:lnSpc>
              <a:spcBef>
                <a:spcPts val="360"/>
              </a:spcBef>
            </a:pPr>
            <a:r>
              <a:rPr dirty="0" sz="1700" spc="-5">
                <a:solidFill>
                  <a:srgbClr val="FFFFFF"/>
                </a:solidFill>
                <a:latin typeface="Calibri"/>
                <a:cs typeface="Calibri"/>
              </a:rPr>
              <a:t>ABC</a:t>
            </a:r>
            <a:r>
              <a:rPr dirty="0" sz="17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17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 spc="-5">
                <a:solidFill>
                  <a:srgbClr val="FFFFFF"/>
                </a:solidFill>
                <a:latin typeface="Calibri"/>
                <a:cs typeface="Calibri"/>
              </a:rPr>
              <a:t>productos </a:t>
            </a:r>
            <a:r>
              <a:rPr dirty="0" sz="1700" spc="-3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7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 spc="-5">
                <a:solidFill>
                  <a:srgbClr val="FFFFFF"/>
                </a:solidFill>
                <a:latin typeface="Calibri"/>
                <a:cs typeface="Calibri"/>
              </a:rPr>
              <a:t>servicios.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644900" y="2265365"/>
            <a:ext cx="1854200" cy="723900"/>
            <a:chOff x="3644900" y="2265365"/>
            <a:chExt cx="1854200" cy="723900"/>
          </a:xfrm>
        </p:grpSpPr>
        <p:sp>
          <p:nvSpPr>
            <p:cNvPr id="13" name="object 13"/>
            <p:cNvSpPr/>
            <p:nvPr/>
          </p:nvSpPr>
          <p:spPr>
            <a:xfrm>
              <a:off x="3657600" y="2278064"/>
              <a:ext cx="1828800" cy="698500"/>
            </a:xfrm>
            <a:custGeom>
              <a:avLst/>
              <a:gdLst/>
              <a:ahLst/>
              <a:cxnLst/>
              <a:rect l="l" t="t" r="r" b="b"/>
              <a:pathLst>
                <a:path w="1828800" h="698500">
                  <a:moveTo>
                    <a:pt x="1712380" y="0"/>
                  </a:moveTo>
                  <a:lnTo>
                    <a:pt x="116418" y="0"/>
                  </a:lnTo>
                  <a:lnTo>
                    <a:pt x="71102" y="9148"/>
                  </a:lnTo>
                  <a:lnTo>
                    <a:pt x="34098" y="34098"/>
                  </a:lnTo>
                  <a:lnTo>
                    <a:pt x="9148" y="71102"/>
                  </a:lnTo>
                  <a:lnTo>
                    <a:pt x="0" y="116418"/>
                  </a:lnTo>
                  <a:lnTo>
                    <a:pt x="0" y="582079"/>
                  </a:lnTo>
                  <a:lnTo>
                    <a:pt x="9148" y="627394"/>
                  </a:lnTo>
                  <a:lnTo>
                    <a:pt x="34098" y="664400"/>
                  </a:lnTo>
                  <a:lnTo>
                    <a:pt x="71102" y="689349"/>
                  </a:lnTo>
                  <a:lnTo>
                    <a:pt x="116418" y="698498"/>
                  </a:lnTo>
                  <a:lnTo>
                    <a:pt x="1712380" y="698498"/>
                  </a:lnTo>
                  <a:lnTo>
                    <a:pt x="1757695" y="689349"/>
                  </a:lnTo>
                  <a:lnTo>
                    <a:pt x="1794700" y="664400"/>
                  </a:lnTo>
                  <a:lnTo>
                    <a:pt x="1819650" y="627394"/>
                  </a:lnTo>
                  <a:lnTo>
                    <a:pt x="1828798" y="582079"/>
                  </a:lnTo>
                  <a:lnTo>
                    <a:pt x="1828798" y="116418"/>
                  </a:lnTo>
                  <a:lnTo>
                    <a:pt x="1819650" y="71102"/>
                  </a:lnTo>
                  <a:lnTo>
                    <a:pt x="1794700" y="34098"/>
                  </a:lnTo>
                  <a:lnTo>
                    <a:pt x="1757695" y="9148"/>
                  </a:lnTo>
                  <a:lnTo>
                    <a:pt x="1712380" y="0"/>
                  </a:lnTo>
                  <a:close/>
                </a:path>
              </a:pathLst>
            </a:custGeom>
            <a:solidFill>
              <a:srgbClr val="CD66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657600" y="2278065"/>
              <a:ext cx="1828800" cy="698500"/>
            </a:xfrm>
            <a:custGeom>
              <a:avLst/>
              <a:gdLst/>
              <a:ahLst/>
              <a:cxnLst/>
              <a:rect l="l" t="t" r="r" b="b"/>
              <a:pathLst>
                <a:path w="1828800" h="698500">
                  <a:moveTo>
                    <a:pt x="0" y="116418"/>
                  </a:moveTo>
                  <a:lnTo>
                    <a:pt x="9148" y="71103"/>
                  </a:lnTo>
                  <a:lnTo>
                    <a:pt x="34098" y="34098"/>
                  </a:lnTo>
                  <a:lnTo>
                    <a:pt x="71103" y="9148"/>
                  </a:lnTo>
                  <a:lnTo>
                    <a:pt x="116418" y="0"/>
                  </a:lnTo>
                  <a:lnTo>
                    <a:pt x="1712380" y="0"/>
                  </a:lnTo>
                  <a:lnTo>
                    <a:pt x="1757695" y="9148"/>
                  </a:lnTo>
                  <a:lnTo>
                    <a:pt x="1794701" y="34098"/>
                  </a:lnTo>
                  <a:lnTo>
                    <a:pt x="1819650" y="71103"/>
                  </a:lnTo>
                  <a:lnTo>
                    <a:pt x="1828799" y="116418"/>
                  </a:lnTo>
                  <a:lnTo>
                    <a:pt x="1828799" y="582079"/>
                  </a:lnTo>
                  <a:lnTo>
                    <a:pt x="1819650" y="627395"/>
                  </a:lnTo>
                  <a:lnTo>
                    <a:pt x="1794701" y="664400"/>
                  </a:lnTo>
                  <a:lnTo>
                    <a:pt x="1757695" y="689350"/>
                  </a:lnTo>
                  <a:lnTo>
                    <a:pt x="1712380" y="698498"/>
                  </a:lnTo>
                  <a:lnTo>
                    <a:pt x="116418" y="698498"/>
                  </a:lnTo>
                  <a:lnTo>
                    <a:pt x="71103" y="689350"/>
                  </a:lnTo>
                  <a:lnTo>
                    <a:pt x="34098" y="664400"/>
                  </a:lnTo>
                  <a:lnTo>
                    <a:pt x="9148" y="627395"/>
                  </a:lnTo>
                  <a:lnTo>
                    <a:pt x="0" y="582079"/>
                  </a:lnTo>
                  <a:lnTo>
                    <a:pt x="0" y="116418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3804241" y="2357692"/>
            <a:ext cx="1542415" cy="513080"/>
          </a:xfrm>
          <a:prstGeom prst="rect">
            <a:avLst/>
          </a:prstGeom>
        </p:spPr>
        <p:txBody>
          <a:bodyPr wrap="square" lIns="0" tIns="45720" rIns="0" bIns="0" rtlCol="0" vert="horz">
            <a:spAutoFit/>
          </a:bodyPr>
          <a:lstStyle/>
          <a:p>
            <a:pPr marL="408305" marR="5080" indent="-396240">
              <a:lnSpc>
                <a:spcPts val="1800"/>
              </a:lnSpc>
              <a:spcBef>
                <a:spcPts val="360"/>
              </a:spcBef>
            </a:pPr>
            <a:r>
              <a:rPr dirty="0" sz="1700" spc="-5">
                <a:solidFill>
                  <a:srgbClr val="FFFFFF"/>
                </a:solidFill>
                <a:latin typeface="Calibri"/>
                <a:cs typeface="Calibri"/>
              </a:rPr>
              <a:t>Recurrencia</a:t>
            </a:r>
            <a:r>
              <a:rPr dirty="0" sz="17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17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la </a:t>
            </a:r>
            <a:r>
              <a:rPr dirty="0" sz="1700" spc="-3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 spc="-5">
                <a:solidFill>
                  <a:srgbClr val="FFFFFF"/>
                </a:solidFill>
                <a:latin typeface="Calibri"/>
                <a:cs typeface="Calibri"/>
              </a:rPr>
              <a:t>compra.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571925" y="2265365"/>
            <a:ext cx="1854200" cy="723900"/>
            <a:chOff x="5571925" y="2265365"/>
            <a:chExt cx="1854200" cy="723900"/>
          </a:xfrm>
        </p:grpSpPr>
        <p:sp>
          <p:nvSpPr>
            <p:cNvPr id="17" name="object 17"/>
            <p:cNvSpPr/>
            <p:nvPr/>
          </p:nvSpPr>
          <p:spPr>
            <a:xfrm>
              <a:off x="5584625" y="2278064"/>
              <a:ext cx="1828800" cy="698500"/>
            </a:xfrm>
            <a:custGeom>
              <a:avLst/>
              <a:gdLst/>
              <a:ahLst/>
              <a:cxnLst/>
              <a:rect l="l" t="t" r="r" b="b"/>
              <a:pathLst>
                <a:path w="1828800" h="698500">
                  <a:moveTo>
                    <a:pt x="1712380" y="0"/>
                  </a:moveTo>
                  <a:lnTo>
                    <a:pt x="116418" y="0"/>
                  </a:lnTo>
                  <a:lnTo>
                    <a:pt x="71102" y="9148"/>
                  </a:lnTo>
                  <a:lnTo>
                    <a:pt x="34098" y="34098"/>
                  </a:lnTo>
                  <a:lnTo>
                    <a:pt x="9148" y="71102"/>
                  </a:lnTo>
                  <a:lnTo>
                    <a:pt x="0" y="116418"/>
                  </a:lnTo>
                  <a:lnTo>
                    <a:pt x="0" y="582079"/>
                  </a:lnTo>
                  <a:lnTo>
                    <a:pt x="9148" y="627394"/>
                  </a:lnTo>
                  <a:lnTo>
                    <a:pt x="34098" y="664400"/>
                  </a:lnTo>
                  <a:lnTo>
                    <a:pt x="71102" y="689349"/>
                  </a:lnTo>
                  <a:lnTo>
                    <a:pt x="116418" y="698498"/>
                  </a:lnTo>
                  <a:lnTo>
                    <a:pt x="1712380" y="698498"/>
                  </a:lnTo>
                  <a:lnTo>
                    <a:pt x="1757695" y="689349"/>
                  </a:lnTo>
                  <a:lnTo>
                    <a:pt x="1794701" y="664400"/>
                  </a:lnTo>
                  <a:lnTo>
                    <a:pt x="1819651" y="627394"/>
                  </a:lnTo>
                  <a:lnTo>
                    <a:pt x="1828799" y="582079"/>
                  </a:lnTo>
                  <a:lnTo>
                    <a:pt x="1828799" y="116418"/>
                  </a:lnTo>
                  <a:lnTo>
                    <a:pt x="1819651" y="71102"/>
                  </a:lnTo>
                  <a:lnTo>
                    <a:pt x="1794701" y="34098"/>
                  </a:lnTo>
                  <a:lnTo>
                    <a:pt x="1757695" y="9148"/>
                  </a:lnTo>
                  <a:lnTo>
                    <a:pt x="1712380" y="0"/>
                  </a:lnTo>
                  <a:close/>
                </a:path>
              </a:pathLst>
            </a:custGeom>
            <a:solidFill>
              <a:srgbClr val="CD66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584625" y="2278065"/>
              <a:ext cx="1828800" cy="698500"/>
            </a:xfrm>
            <a:custGeom>
              <a:avLst/>
              <a:gdLst/>
              <a:ahLst/>
              <a:cxnLst/>
              <a:rect l="l" t="t" r="r" b="b"/>
              <a:pathLst>
                <a:path w="1828800" h="698500">
                  <a:moveTo>
                    <a:pt x="0" y="116418"/>
                  </a:moveTo>
                  <a:lnTo>
                    <a:pt x="9148" y="71103"/>
                  </a:lnTo>
                  <a:lnTo>
                    <a:pt x="34098" y="34098"/>
                  </a:lnTo>
                  <a:lnTo>
                    <a:pt x="71103" y="9148"/>
                  </a:lnTo>
                  <a:lnTo>
                    <a:pt x="116418" y="0"/>
                  </a:lnTo>
                  <a:lnTo>
                    <a:pt x="1712379" y="0"/>
                  </a:lnTo>
                  <a:lnTo>
                    <a:pt x="1757695" y="9148"/>
                  </a:lnTo>
                  <a:lnTo>
                    <a:pt x="1794701" y="34098"/>
                  </a:lnTo>
                  <a:lnTo>
                    <a:pt x="1819650" y="71103"/>
                  </a:lnTo>
                  <a:lnTo>
                    <a:pt x="1828799" y="116418"/>
                  </a:lnTo>
                  <a:lnTo>
                    <a:pt x="1828799" y="582079"/>
                  </a:lnTo>
                  <a:lnTo>
                    <a:pt x="1819650" y="627395"/>
                  </a:lnTo>
                  <a:lnTo>
                    <a:pt x="1794701" y="664400"/>
                  </a:lnTo>
                  <a:lnTo>
                    <a:pt x="1757695" y="689350"/>
                  </a:lnTo>
                  <a:lnTo>
                    <a:pt x="1712379" y="698498"/>
                  </a:lnTo>
                  <a:lnTo>
                    <a:pt x="116418" y="698498"/>
                  </a:lnTo>
                  <a:lnTo>
                    <a:pt x="71103" y="689350"/>
                  </a:lnTo>
                  <a:lnTo>
                    <a:pt x="34098" y="664400"/>
                  </a:lnTo>
                  <a:lnTo>
                    <a:pt x="9148" y="627395"/>
                  </a:lnTo>
                  <a:lnTo>
                    <a:pt x="0" y="582079"/>
                  </a:lnTo>
                  <a:lnTo>
                    <a:pt x="0" y="116418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5721199" y="2357692"/>
            <a:ext cx="1561465" cy="513080"/>
          </a:xfrm>
          <a:prstGeom prst="rect">
            <a:avLst/>
          </a:prstGeom>
        </p:spPr>
        <p:txBody>
          <a:bodyPr wrap="square" lIns="0" tIns="45720" rIns="0" bIns="0" rtlCol="0" vert="horz">
            <a:spAutoFit/>
          </a:bodyPr>
          <a:lstStyle/>
          <a:p>
            <a:pPr marL="88900" marR="5080" indent="-76835">
              <a:lnSpc>
                <a:spcPts val="1800"/>
              </a:lnSpc>
              <a:spcBef>
                <a:spcPts val="360"/>
              </a:spcBef>
            </a:pPr>
            <a:r>
              <a:rPr dirty="0" sz="1700" spc="-5">
                <a:solidFill>
                  <a:srgbClr val="FFFFFF"/>
                </a:solidFill>
                <a:latin typeface="Calibri"/>
                <a:cs typeface="Calibri"/>
              </a:rPr>
              <a:t>Función</a:t>
            </a:r>
            <a:r>
              <a:rPr dirty="0" sz="17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7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 spc="-5">
                <a:solidFill>
                  <a:srgbClr val="FFFFFF"/>
                </a:solidFill>
                <a:latin typeface="Calibri"/>
                <a:cs typeface="Calibri"/>
              </a:rPr>
              <a:t>uso</a:t>
            </a:r>
            <a:r>
              <a:rPr dirty="0" sz="17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 spc="-5">
                <a:solidFill>
                  <a:srgbClr val="FFFFFF"/>
                </a:solidFill>
                <a:latin typeface="Calibri"/>
                <a:cs typeface="Calibri"/>
              </a:rPr>
              <a:t>del </a:t>
            </a:r>
            <a:r>
              <a:rPr dirty="0" sz="1700" spc="-3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FFFFFF"/>
                </a:solidFill>
                <a:latin typeface="Calibri"/>
                <a:cs typeface="Calibri"/>
              </a:rPr>
              <a:t>bien</a:t>
            </a:r>
            <a:r>
              <a:rPr dirty="0" sz="17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700" spc="-5">
                <a:solidFill>
                  <a:srgbClr val="FFFFFF"/>
                </a:solidFill>
                <a:latin typeface="Calibri"/>
                <a:cs typeface="Calibri"/>
              </a:rPr>
              <a:t>comprado.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475508" y="4114800"/>
            <a:ext cx="6193155" cy="2132330"/>
            <a:chOff x="1475508" y="4114800"/>
            <a:chExt cx="6193155" cy="2132330"/>
          </a:xfrm>
        </p:grpSpPr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5508" y="4114800"/>
              <a:ext cx="6192981" cy="213221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7028" y="4330930"/>
              <a:ext cx="2111432" cy="1296785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368044" y="4698566"/>
            <a:ext cx="1791970" cy="48514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384810" marR="5080" indent="-372745">
              <a:lnSpc>
                <a:spcPts val="1700"/>
              </a:lnSpc>
              <a:spcBef>
                <a:spcPts val="340"/>
              </a:spcBef>
            </a:pPr>
            <a:r>
              <a:rPr dirty="0" sz="1600" spc="-5" b="1">
                <a:solidFill>
                  <a:srgbClr val="FFFFFF"/>
                </a:solidFill>
                <a:latin typeface="Calibri"/>
                <a:cs typeface="Calibri"/>
              </a:rPr>
              <a:t>Tamaño</a:t>
            </a:r>
            <a:r>
              <a:rPr dirty="0" sz="16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16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" b="1">
                <a:solidFill>
                  <a:srgbClr val="FFFFFF"/>
                </a:solidFill>
                <a:latin typeface="Calibri"/>
                <a:cs typeface="Calibri"/>
              </a:rPr>
              <a:t>naturaleza </a:t>
            </a:r>
            <a:r>
              <a:rPr dirty="0" sz="1600" spc="-3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del</a:t>
            </a:r>
            <a:r>
              <a:rPr dirty="0" sz="16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negocio.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24" name="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22123" y="4709160"/>
            <a:ext cx="2477192" cy="1292628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4720211" y="5075377"/>
            <a:ext cx="2088514" cy="48514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561975" marR="5080" indent="-549910">
              <a:lnSpc>
                <a:spcPts val="1700"/>
              </a:lnSpc>
              <a:spcBef>
                <a:spcPts val="340"/>
              </a:spcBef>
            </a:pPr>
            <a:r>
              <a:rPr dirty="0" sz="1600" spc="-5" b="1">
                <a:solidFill>
                  <a:srgbClr val="FFFFFF"/>
                </a:solidFill>
                <a:latin typeface="Calibri"/>
                <a:cs typeface="Calibri"/>
              </a:rPr>
              <a:t>Estrategia </a:t>
            </a: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y </a:t>
            </a:r>
            <a:r>
              <a:rPr dirty="0" sz="1600" spc="-5" b="1">
                <a:solidFill>
                  <a:srgbClr val="FFFFFF"/>
                </a:solidFill>
                <a:latin typeface="Calibri"/>
                <a:cs typeface="Calibri"/>
              </a:rPr>
              <a:t>necesidades </a:t>
            </a:r>
            <a:r>
              <a:rPr dirty="0" sz="1600" spc="-3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" b="1">
                <a:solidFill>
                  <a:srgbClr val="FFFFFF"/>
                </a:solidFill>
                <a:latin typeface="Calibri"/>
                <a:cs typeface="Calibri"/>
              </a:rPr>
              <a:t>especíﬁcas.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33</a:t>
            </a:fld>
          </a:p>
        </p:txBody>
      </p:sp>
      <p:sp>
        <p:nvSpPr>
          <p:cNvPr id="27" name="object 2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spc="-15" b="1">
                <a:solidFill>
                  <a:srgbClr val="FFFFFF"/>
                </a:solidFill>
                <a:latin typeface="Gill Sans MT"/>
                <a:cs typeface="Gill Sans MT"/>
              </a:rPr>
              <a:t>PRINCIPALES</a:t>
            </a: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CRITERIOS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DE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 SELECCIÓN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45729" y="414021"/>
            <a:ext cx="242570" cy="2414270"/>
          </a:xfrm>
          <a:prstGeom prst="rect">
            <a:avLst/>
          </a:prstGeom>
        </p:spPr>
        <p:txBody>
          <a:bodyPr wrap="square" lIns="0" tIns="381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Principales</a:t>
            </a:r>
            <a:r>
              <a:rPr dirty="0" sz="1400" spc="-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criterios</a:t>
            </a:r>
            <a:r>
              <a:rPr dirty="0" sz="14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14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selección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29445" y="1221300"/>
            <a:ext cx="1363980" cy="340995"/>
          </a:xfrm>
          <a:custGeom>
            <a:avLst/>
            <a:gdLst/>
            <a:ahLst/>
            <a:cxnLst/>
            <a:rect l="l" t="t" r="r" b="b"/>
            <a:pathLst>
              <a:path w="1363980" h="340994">
                <a:moveTo>
                  <a:pt x="1329701" y="0"/>
                </a:moveTo>
                <a:lnTo>
                  <a:pt x="34095" y="0"/>
                </a:lnTo>
                <a:lnTo>
                  <a:pt x="20824" y="2679"/>
                </a:lnTo>
                <a:lnTo>
                  <a:pt x="9986" y="9986"/>
                </a:lnTo>
                <a:lnTo>
                  <a:pt x="2679" y="20823"/>
                </a:lnTo>
                <a:lnTo>
                  <a:pt x="0" y="34094"/>
                </a:lnTo>
                <a:lnTo>
                  <a:pt x="0" y="306853"/>
                </a:lnTo>
                <a:lnTo>
                  <a:pt x="2679" y="320125"/>
                </a:lnTo>
                <a:lnTo>
                  <a:pt x="9986" y="330962"/>
                </a:lnTo>
                <a:lnTo>
                  <a:pt x="20824" y="338269"/>
                </a:lnTo>
                <a:lnTo>
                  <a:pt x="34095" y="340949"/>
                </a:lnTo>
                <a:lnTo>
                  <a:pt x="1329701" y="340949"/>
                </a:lnTo>
                <a:lnTo>
                  <a:pt x="1342972" y="338269"/>
                </a:lnTo>
                <a:lnTo>
                  <a:pt x="1353810" y="330962"/>
                </a:lnTo>
                <a:lnTo>
                  <a:pt x="1361117" y="320125"/>
                </a:lnTo>
                <a:lnTo>
                  <a:pt x="1363797" y="306853"/>
                </a:lnTo>
                <a:lnTo>
                  <a:pt x="1363797" y="34094"/>
                </a:lnTo>
                <a:lnTo>
                  <a:pt x="1361117" y="20823"/>
                </a:lnTo>
                <a:lnTo>
                  <a:pt x="1353810" y="9986"/>
                </a:lnTo>
                <a:lnTo>
                  <a:pt x="1342972" y="2679"/>
                </a:lnTo>
                <a:lnTo>
                  <a:pt x="1329701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025318" y="1288270"/>
            <a:ext cx="57848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 b="1">
                <a:solidFill>
                  <a:srgbClr val="FFFFFF"/>
                </a:solidFill>
                <a:latin typeface="Calibri"/>
                <a:cs typeface="Calibri"/>
              </a:rPr>
              <a:t>CALIDAD.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616745" y="1592083"/>
            <a:ext cx="1389380" cy="443230"/>
            <a:chOff x="1616745" y="1592083"/>
            <a:chExt cx="1389380" cy="443230"/>
          </a:xfrm>
        </p:grpSpPr>
        <p:sp>
          <p:nvSpPr>
            <p:cNvPr id="7" name="object 7"/>
            <p:cNvSpPr/>
            <p:nvPr/>
          </p:nvSpPr>
          <p:spPr>
            <a:xfrm>
              <a:off x="2281510" y="1592083"/>
              <a:ext cx="59690" cy="59690"/>
            </a:xfrm>
            <a:custGeom>
              <a:avLst/>
              <a:gdLst/>
              <a:ahLst/>
              <a:cxnLst/>
              <a:rect l="l" t="t" r="r" b="b"/>
              <a:pathLst>
                <a:path w="59689" h="59689">
                  <a:moveTo>
                    <a:pt x="49731" y="0"/>
                  </a:moveTo>
                  <a:lnTo>
                    <a:pt x="9933" y="0"/>
                  </a:lnTo>
                  <a:lnTo>
                    <a:pt x="9933" y="29833"/>
                  </a:lnTo>
                  <a:lnTo>
                    <a:pt x="0" y="29833"/>
                  </a:lnTo>
                  <a:lnTo>
                    <a:pt x="29833" y="59665"/>
                  </a:lnTo>
                  <a:lnTo>
                    <a:pt x="59665" y="29833"/>
                  </a:lnTo>
                  <a:lnTo>
                    <a:pt x="49731" y="29833"/>
                  </a:lnTo>
                  <a:lnTo>
                    <a:pt x="49731" y="0"/>
                  </a:lnTo>
                  <a:close/>
                </a:path>
              </a:pathLst>
            </a:custGeom>
            <a:solidFill>
              <a:srgbClr val="E4C1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629445" y="1681582"/>
              <a:ext cx="1363980" cy="340995"/>
            </a:xfrm>
            <a:custGeom>
              <a:avLst/>
              <a:gdLst/>
              <a:ahLst/>
              <a:cxnLst/>
              <a:rect l="l" t="t" r="r" b="b"/>
              <a:pathLst>
                <a:path w="1363980" h="340994">
                  <a:moveTo>
                    <a:pt x="1329701" y="0"/>
                  </a:moveTo>
                  <a:lnTo>
                    <a:pt x="34095" y="0"/>
                  </a:lnTo>
                  <a:lnTo>
                    <a:pt x="20824" y="2679"/>
                  </a:lnTo>
                  <a:lnTo>
                    <a:pt x="9986" y="9985"/>
                  </a:lnTo>
                  <a:lnTo>
                    <a:pt x="2679" y="20823"/>
                  </a:lnTo>
                  <a:lnTo>
                    <a:pt x="0" y="34094"/>
                  </a:lnTo>
                  <a:lnTo>
                    <a:pt x="0" y="306853"/>
                  </a:lnTo>
                  <a:lnTo>
                    <a:pt x="2679" y="320125"/>
                  </a:lnTo>
                  <a:lnTo>
                    <a:pt x="9986" y="330962"/>
                  </a:lnTo>
                  <a:lnTo>
                    <a:pt x="20824" y="338269"/>
                  </a:lnTo>
                  <a:lnTo>
                    <a:pt x="34095" y="340949"/>
                  </a:lnTo>
                  <a:lnTo>
                    <a:pt x="1329701" y="340949"/>
                  </a:lnTo>
                  <a:lnTo>
                    <a:pt x="1342972" y="338269"/>
                  </a:lnTo>
                  <a:lnTo>
                    <a:pt x="1353810" y="330962"/>
                  </a:lnTo>
                  <a:lnTo>
                    <a:pt x="1361117" y="320125"/>
                  </a:lnTo>
                  <a:lnTo>
                    <a:pt x="1363797" y="306853"/>
                  </a:lnTo>
                  <a:lnTo>
                    <a:pt x="1363797" y="34094"/>
                  </a:lnTo>
                  <a:lnTo>
                    <a:pt x="1361117" y="20823"/>
                  </a:lnTo>
                  <a:lnTo>
                    <a:pt x="1353810" y="9985"/>
                  </a:lnTo>
                  <a:lnTo>
                    <a:pt x="1342972" y="2679"/>
                  </a:lnTo>
                  <a:lnTo>
                    <a:pt x="1329701" y="0"/>
                  </a:lnTo>
                  <a:close/>
                </a:path>
              </a:pathLst>
            </a:custGeom>
            <a:solidFill>
              <a:srgbClr val="EDD9D9">
                <a:alpha val="9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29445" y="1681583"/>
              <a:ext cx="1363980" cy="340995"/>
            </a:xfrm>
            <a:custGeom>
              <a:avLst/>
              <a:gdLst/>
              <a:ahLst/>
              <a:cxnLst/>
              <a:rect l="l" t="t" r="r" b="b"/>
              <a:pathLst>
                <a:path w="1363980" h="340994">
                  <a:moveTo>
                    <a:pt x="0" y="34094"/>
                  </a:moveTo>
                  <a:lnTo>
                    <a:pt x="2679" y="20823"/>
                  </a:lnTo>
                  <a:lnTo>
                    <a:pt x="9986" y="9986"/>
                  </a:lnTo>
                  <a:lnTo>
                    <a:pt x="20823" y="2679"/>
                  </a:lnTo>
                  <a:lnTo>
                    <a:pt x="34095" y="0"/>
                  </a:lnTo>
                  <a:lnTo>
                    <a:pt x="1329701" y="0"/>
                  </a:lnTo>
                  <a:lnTo>
                    <a:pt x="1342972" y="2679"/>
                  </a:lnTo>
                  <a:lnTo>
                    <a:pt x="1353810" y="9986"/>
                  </a:lnTo>
                  <a:lnTo>
                    <a:pt x="1361117" y="20823"/>
                  </a:lnTo>
                  <a:lnTo>
                    <a:pt x="1363796" y="34094"/>
                  </a:lnTo>
                  <a:lnTo>
                    <a:pt x="1363796" y="306854"/>
                  </a:lnTo>
                  <a:lnTo>
                    <a:pt x="1361117" y="320125"/>
                  </a:lnTo>
                  <a:lnTo>
                    <a:pt x="1353810" y="330962"/>
                  </a:lnTo>
                  <a:lnTo>
                    <a:pt x="1342972" y="338269"/>
                  </a:lnTo>
                  <a:lnTo>
                    <a:pt x="1329701" y="340948"/>
                  </a:lnTo>
                  <a:lnTo>
                    <a:pt x="34095" y="340948"/>
                  </a:lnTo>
                  <a:lnTo>
                    <a:pt x="20823" y="338269"/>
                  </a:lnTo>
                  <a:lnTo>
                    <a:pt x="9986" y="330962"/>
                  </a:lnTo>
                  <a:lnTo>
                    <a:pt x="2679" y="320125"/>
                  </a:lnTo>
                  <a:lnTo>
                    <a:pt x="0" y="306854"/>
                  </a:lnTo>
                  <a:lnTo>
                    <a:pt x="0" y="34094"/>
                  </a:lnTo>
                  <a:close/>
                </a:path>
              </a:pathLst>
            </a:custGeom>
            <a:ln w="25399">
              <a:solidFill>
                <a:srgbClr val="ED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689763" y="1756807"/>
            <a:ext cx="124968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latin typeface="Calibri"/>
                <a:cs typeface="Calibri"/>
              </a:rPr>
              <a:t>Componentes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Producto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16745" y="2052364"/>
            <a:ext cx="1389380" cy="443230"/>
            <a:chOff x="1616745" y="2052364"/>
            <a:chExt cx="1389380" cy="443230"/>
          </a:xfrm>
        </p:grpSpPr>
        <p:sp>
          <p:nvSpPr>
            <p:cNvPr id="12" name="object 12"/>
            <p:cNvSpPr/>
            <p:nvPr/>
          </p:nvSpPr>
          <p:spPr>
            <a:xfrm>
              <a:off x="2281510" y="2052364"/>
              <a:ext cx="59690" cy="59690"/>
            </a:xfrm>
            <a:custGeom>
              <a:avLst/>
              <a:gdLst/>
              <a:ahLst/>
              <a:cxnLst/>
              <a:rect l="l" t="t" r="r" b="b"/>
              <a:pathLst>
                <a:path w="59689" h="59689">
                  <a:moveTo>
                    <a:pt x="49731" y="0"/>
                  </a:moveTo>
                  <a:lnTo>
                    <a:pt x="9933" y="0"/>
                  </a:lnTo>
                  <a:lnTo>
                    <a:pt x="9933" y="29833"/>
                  </a:lnTo>
                  <a:lnTo>
                    <a:pt x="0" y="29833"/>
                  </a:lnTo>
                  <a:lnTo>
                    <a:pt x="29833" y="59665"/>
                  </a:lnTo>
                  <a:lnTo>
                    <a:pt x="59665" y="29833"/>
                  </a:lnTo>
                  <a:lnTo>
                    <a:pt x="49731" y="29833"/>
                  </a:lnTo>
                  <a:lnTo>
                    <a:pt x="49731" y="0"/>
                  </a:lnTo>
                  <a:close/>
                </a:path>
              </a:pathLst>
            </a:custGeom>
            <a:solidFill>
              <a:srgbClr val="E4C1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629445" y="2141865"/>
              <a:ext cx="1363980" cy="340995"/>
            </a:xfrm>
            <a:custGeom>
              <a:avLst/>
              <a:gdLst/>
              <a:ahLst/>
              <a:cxnLst/>
              <a:rect l="l" t="t" r="r" b="b"/>
              <a:pathLst>
                <a:path w="1363980" h="340994">
                  <a:moveTo>
                    <a:pt x="1329701" y="0"/>
                  </a:moveTo>
                  <a:lnTo>
                    <a:pt x="34095" y="0"/>
                  </a:lnTo>
                  <a:lnTo>
                    <a:pt x="20824" y="2679"/>
                  </a:lnTo>
                  <a:lnTo>
                    <a:pt x="9986" y="9985"/>
                  </a:lnTo>
                  <a:lnTo>
                    <a:pt x="2679" y="20823"/>
                  </a:lnTo>
                  <a:lnTo>
                    <a:pt x="0" y="34094"/>
                  </a:lnTo>
                  <a:lnTo>
                    <a:pt x="0" y="306853"/>
                  </a:lnTo>
                  <a:lnTo>
                    <a:pt x="2679" y="320124"/>
                  </a:lnTo>
                  <a:lnTo>
                    <a:pt x="9986" y="330962"/>
                  </a:lnTo>
                  <a:lnTo>
                    <a:pt x="20824" y="338268"/>
                  </a:lnTo>
                  <a:lnTo>
                    <a:pt x="34095" y="340948"/>
                  </a:lnTo>
                  <a:lnTo>
                    <a:pt x="1329701" y="340948"/>
                  </a:lnTo>
                  <a:lnTo>
                    <a:pt x="1342972" y="338268"/>
                  </a:lnTo>
                  <a:lnTo>
                    <a:pt x="1353810" y="330962"/>
                  </a:lnTo>
                  <a:lnTo>
                    <a:pt x="1361117" y="320124"/>
                  </a:lnTo>
                  <a:lnTo>
                    <a:pt x="1363797" y="306853"/>
                  </a:lnTo>
                  <a:lnTo>
                    <a:pt x="1363797" y="34094"/>
                  </a:lnTo>
                  <a:lnTo>
                    <a:pt x="1361117" y="20823"/>
                  </a:lnTo>
                  <a:lnTo>
                    <a:pt x="1353810" y="9985"/>
                  </a:lnTo>
                  <a:lnTo>
                    <a:pt x="1342972" y="2679"/>
                  </a:lnTo>
                  <a:lnTo>
                    <a:pt x="1329701" y="0"/>
                  </a:lnTo>
                  <a:close/>
                </a:path>
              </a:pathLst>
            </a:custGeom>
            <a:solidFill>
              <a:srgbClr val="EDD9D9">
                <a:alpha val="9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629445" y="2141865"/>
              <a:ext cx="1363980" cy="340995"/>
            </a:xfrm>
            <a:custGeom>
              <a:avLst/>
              <a:gdLst/>
              <a:ahLst/>
              <a:cxnLst/>
              <a:rect l="l" t="t" r="r" b="b"/>
              <a:pathLst>
                <a:path w="1363980" h="340994">
                  <a:moveTo>
                    <a:pt x="0" y="34094"/>
                  </a:moveTo>
                  <a:lnTo>
                    <a:pt x="2679" y="20823"/>
                  </a:lnTo>
                  <a:lnTo>
                    <a:pt x="9986" y="9986"/>
                  </a:lnTo>
                  <a:lnTo>
                    <a:pt x="20823" y="2679"/>
                  </a:lnTo>
                  <a:lnTo>
                    <a:pt x="34095" y="0"/>
                  </a:lnTo>
                  <a:lnTo>
                    <a:pt x="1329701" y="0"/>
                  </a:lnTo>
                  <a:lnTo>
                    <a:pt x="1342972" y="2679"/>
                  </a:lnTo>
                  <a:lnTo>
                    <a:pt x="1353810" y="9986"/>
                  </a:lnTo>
                  <a:lnTo>
                    <a:pt x="1361117" y="20823"/>
                  </a:lnTo>
                  <a:lnTo>
                    <a:pt x="1363796" y="34094"/>
                  </a:lnTo>
                  <a:lnTo>
                    <a:pt x="1363796" y="306854"/>
                  </a:lnTo>
                  <a:lnTo>
                    <a:pt x="1361117" y="320125"/>
                  </a:lnTo>
                  <a:lnTo>
                    <a:pt x="1353810" y="330962"/>
                  </a:lnTo>
                  <a:lnTo>
                    <a:pt x="1342972" y="338269"/>
                  </a:lnTo>
                  <a:lnTo>
                    <a:pt x="1329701" y="340948"/>
                  </a:lnTo>
                  <a:lnTo>
                    <a:pt x="34095" y="340948"/>
                  </a:lnTo>
                  <a:lnTo>
                    <a:pt x="20823" y="338269"/>
                  </a:lnTo>
                  <a:lnTo>
                    <a:pt x="9986" y="330962"/>
                  </a:lnTo>
                  <a:lnTo>
                    <a:pt x="2679" y="320125"/>
                  </a:lnTo>
                  <a:lnTo>
                    <a:pt x="0" y="306854"/>
                  </a:lnTo>
                  <a:lnTo>
                    <a:pt x="0" y="34094"/>
                  </a:lnTo>
                  <a:close/>
                </a:path>
              </a:pathLst>
            </a:custGeom>
            <a:ln w="25399">
              <a:solidFill>
                <a:srgbClr val="ED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878682" y="2217088"/>
            <a:ext cx="87185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latin typeface="Calibri"/>
                <a:cs typeface="Calibri"/>
              </a:rPr>
              <a:t>Certificados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ISO.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616745" y="2512646"/>
            <a:ext cx="1389380" cy="443230"/>
            <a:chOff x="1616745" y="2512646"/>
            <a:chExt cx="1389380" cy="443230"/>
          </a:xfrm>
        </p:grpSpPr>
        <p:sp>
          <p:nvSpPr>
            <p:cNvPr id="17" name="object 17"/>
            <p:cNvSpPr/>
            <p:nvPr/>
          </p:nvSpPr>
          <p:spPr>
            <a:xfrm>
              <a:off x="2281510" y="2512646"/>
              <a:ext cx="59690" cy="59690"/>
            </a:xfrm>
            <a:custGeom>
              <a:avLst/>
              <a:gdLst/>
              <a:ahLst/>
              <a:cxnLst/>
              <a:rect l="l" t="t" r="r" b="b"/>
              <a:pathLst>
                <a:path w="59689" h="59689">
                  <a:moveTo>
                    <a:pt x="49731" y="0"/>
                  </a:moveTo>
                  <a:lnTo>
                    <a:pt x="9933" y="0"/>
                  </a:lnTo>
                  <a:lnTo>
                    <a:pt x="9933" y="29833"/>
                  </a:lnTo>
                  <a:lnTo>
                    <a:pt x="0" y="29833"/>
                  </a:lnTo>
                  <a:lnTo>
                    <a:pt x="29833" y="59665"/>
                  </a:lnTo>
                  <a:lnTo>
                    <a:pt x="59665" y="29833"/>
                  </a:lnTo>
                  <a:lnTo>
                    <a:pt x="49731" y="29833"/>
                  </a:lnTo>
                  <a:lnTo>
                    <a:pt x="49731" y="0"/>
                  </a:lnTo>
                  <a:close/>
                </a:path>
              </a:pathLst>
            </a:custGeom>
            <a:solidFill>
              <a:srgbClr val="E4C1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629445" y="2602144"/>
              <a:ext cx="1363980" cy="340995"/>
            </a:xfrm>
            <a:custGeom>
              <a:avLst/>
              <a:gdLst/>
              <a:ahLst/>
              <a:cxnLst/>
              <a:rect l="l" t="t" r="r" b="b"/>
              <a:pathLst>
                <a:path w="1363980" h="340994">
                  <a:moveTo>
                    <a:pt x="1329701" y="0"/>
                  </a:moveTo>
                  <a:lnTo>
                    <a:pt x="34095" y="0"/>
                  </a:lnTo>
                  <a:lnTo>
                    <a:pt x="20824" y="2679"/>
                  </a:lnTo>
                  <a:lnTo>
                    <a:pt x="9986" y="9986"/>
                  </a:lnTo>
                  <a:lnTo>
                    <a:pt x="2679" y="20824"/>
                  </a:lnTo>
                  <a:lnTo>
                    <a:pt x="0" y="34095"/>
                  </a:lnTo>
                  <a:lnTo>
                    <a:pt x="0" y="306854"/>
                  </a:lnTo>
                  <a:lnTo>
                    <a:pt x="2679" y="320126"/>
                  </a:lnTo>
                  <a:lnTo>
                    <a:pt x="9986" y="330963"/>
                  </a:lnTo>
                  <a:lnTo>
                    <a:pt x="20824" y="338270"/>
                  </a:lnTo>
                  <a:lnTo>
                    <a:pt x="34095" y="340949"/>
                  </a:lnTo>
                  <a:lnTo>
                    <a:pt x="1329701" y="340949"/>
                  </a:lnTo>
                  <a:lnTo>
                    <a:pt x="1342972" y="338270"/>
                  </a:lnTo>
                  <a:lnTo>
                    <a:pt x="1353810" y="330963"/>
                  </a:lnTo>
                  <a:lnTo>
                    <a:pt x="1361117" y="320126"/>
                  </a:lnTo>
                  <a:lnTo>
                    <a:pt x="1363797" y="306854"/>
                  </a:lnTo>
                  <a:lnTo>
                    <a:pt x="1363797" y="34095"/>
                  </a:lnTo>
                  <a:lnTo>
                    <a:pt x="1361117" y="20824"/>
                  </a:lnTo>
                  <a:lnTo>
                    <a:pt x="1353810" y="9986"/>
                  </a:lnTo>
                  <a:lnTo>
                    <a:pt x="1342972" y="2679"/>
                  </a:lnTo>
                  <a:lnTo>
                    <a:pt x="1329701" y="0"/>
                  </a:lnTo>
                  <a:close/>
                </a:path>
              </a:pathLst>
            </a:custGeom>
            <a:solidFill>
              <a:srgbClr val="EDD9D9">
                <a:alpha val="9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629445" y="2602145"/>
              <a:ext cx="1363980" cy="340995"/>
            </a:xfrm>
            <a:custGeom>
              <a:avLst/>
              <a:gdLst/>
              <a:ahLst/>
              <a:cxnLst/>
              <a:rect l="l" t="t" r="r" b="b"/>
              <a:pathLst>
                <a:path w="1363980" h="340994">
                  <a:moveTo>
                    <a:pt x="0" y="34094"/>
                  </a:moveTo>
                  <a:lnTo>
                    <a:pt x="2679" y="20823"/>
                  </a:lnTo>
                  <a:lnTo>
                    <a:pt x="9986" y="9986"/>
                  </a:lnTo>
                  <a:lnTo>
                    <a:pt x="20823" y="2679"/>
                  </a:lnTo>
                  <a:lnTo>
                    <a:pt x="34095" y="0"/>
                  </a:lnTo>
                  <a:lnTo>
                    <a:pt x="1329701" y="0"/>
                  </a:lnTo>
                  <a:lnTo>
                    <a:pt x="1342972" y="2679"/>
                  </a:lnTo>
                  <a:lnTo>
                    <a:pt x="1353810" y="9986"/>
                  </a:lnTo>
                  <a:lnTo>
                    <a:pt x="1361117" y="20823"/>
                  </a:lnTo>
                  <a:lnTo>
                    <a:pt x="1363796" y="34094"/>
                  </a:lnTo>
                  <a:lnTo>
                    <a:pt x="1363796" y="306854"/>
                  </a:lnTo>
                  <a:lnTo>
                    <a:pt x="1361117" y="320125"/>
                  </a:lnTo>
                  <a:lnTo>
                    <a:pt x="1353810" y="330962"/>
                  </a:lnTo>
                  <a:lnTo>
                    <a:pt x="1342972" y="338269"/>
                  </a:lnTo>
                  <a:lnTo>
                    <a:pt x="1329701" y="340948"/>
                  </a:lnTo>
                  <a:lnTo>
                    <a:pt x="34095" y="340948"/>
                  </a:lnTo>
                  <a:lnTo>
                    <a:pt x="20823" y="338269"/>
                  </a:lnTo>
                  <a:lnTo>
                    <a:pt x="9986" y="330962"/>
                  </a:lnTo>
                  <a:lnTo>
                    <a:pt x="2679" y="320125"/>
                  </a:lnTo>
                  <a:lnTo>
                    <a:pt x="0" y="306854"/>
                  </a:lnTo>
                  <a:lnTo>
                    <a:pt x="0" y="34094"/>
                  </a:lnTo>
                  <a:close/>
                </a:path>
              </a:pathLst>
            </a:custGeom>
            <a:ln w="25399">
              <a:solidFill>
                <a:srgbClr val="ED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1659873" y="2677369"/>
            <a:ext cx="131000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Calibri"/>
                <a:cs typeface="Calibri"/>
              </a:rPr>
              <a:t>Cualidades</a:t>
            </a:r>
            <a:r>
              <a:rPr dirty="0" sz="1000" spc="-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del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producto.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184174" y="1221300"/>
            <a:ext cx="1363980" cy="340995"/>
          </a:xfrm>
          <a:custGeom>
            <a:avLst/>
            <a:gdLst/>
            <a:ahLst/>
            <a:cxnLst/>
            <a:rect l="l" t="t" r="r" b="b"/>
            <a:pathLst>
              <a:path w="1363979" h="340994">
                <a:moveTo>
                  <a:pt x="1329701" y="0"/>
                </a:moveTo>
                <a:lnTo>
                  <a:pt x="34095" y="0"/>
                </a:lnTo>
                <a:lnTo>
                  <a:pt x="20824" y="2679"/>
                </a:lnTo>
                <a:lnTo>
                  <a:pt x="9986" y="9986"/>
                </a:lnTo>
                <a:lnTo>
                  <a:pt x="2679" y="20823"/>
                </a:lnTo>
                <a:lnTo>
                  <a:pt x="0" y="34094"/>
                </a:lnTo>
                <a:lnTo>
                  <a:pt x="0" y="306853"/>
                </a:lnTo>
                <a:lnTo>
                  <a:pt x="2679" y="320125"/>
                </a:lnTo>
                <a:lnTo>
                  <a:pt x="9986" y="330962"/>
                </a:lnTo>
                <a:lnTo>
                  <a:pt x="20824" y="338269"/>
                </a:lnTo>
                <a:lnTo>
                  <a:pt x="34095" y="340949"/>
                </a:lnTo>
                <a:lnTo>
                  <a:pt x="1329701" y="340949"/>
                </a:lnTo>
                <a:lnTo>
                  <a:pt x="1342972" y="338269"/>
                </a:lnTo>
                <a:lnTo>
                  <a:pt x="1353810" y="330962"/>
                </a:lnTo>
                <a:lnTo>
                  <a:pt x="1361117" y="320125"/>
                </a:lnTo>
                <a:lnTo>
                  <a:pt x="1363797" y="306853"/>
                </a:lnTo>
                <a:lnTo>
                  <a:pt x="1363797" y="34094"/>
                </a:lnTo>
                <a:lnTo>
                  <a:pt x="1361117" y="20823"/>
                </a:lnTo>
                <a:lnTo>
                  <a:pt x="1353810" y="9986"/>
                </a:lnTo>
                <a:lnTo>
                  <a:pt x="1342972" y="2679"/>
                </a:lnTo>
                <a:lnTo>
                  <a:pt x="1329701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3462277" y="1288270"/>
            <a:ext cx="814069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 b="1">
                <a:solidFill>
                  <a:srgbClr val="FFFFFF"/>
                </a:solidFill>
                <a:latin typeface="Calibri"/>
                <a:cs typeface="Calibri"/>
              </a:rPr>
              <a:t>FINANCIEROS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171474" y="1592083"/>
            <a:ext cx="1389380" cy="443230"/>
            <a:chOff x="3171474" y="1592083"/>
            <a:chExt cx="1389380" cy="443230"/>
          </a:xfrm>
        </p:grpSpPr>
        <p:sp>
          <p:nvSpPr>
            <p:cNvPr id="24" name="object 24"/>
            <p:cNvSpPr/>
            <p:nvPr/>
          </p:nvSpPr>
          <p:spPr>
            <a:xfrm>
              <a:off x="3836239" y="1592083"/>
              <a:ext cx="59690" cy="59690"/>
            </a:xfrm>
            <a:custGeom>
              <a:avLst/>
              <a:gdLst/>
              <a:ahLst/>
              <a:cxnLst/>
              <a:rect l="l" t="t" r="r" b="b"/>
              <a:pathLst>
                <a:path w="59689" h="59689">
                  <a:moveTo>
                    <a:pt x="49731" y="0"/>
                  </a:moveTo>
                  <a:lnTo>
                    <a:pt x="9933" y="0"/>
                  </a:lnTo>
                  <a:lnTo>
                    <a:pt x="9933" y="29833"/>
                  </a:lnTo>
                  <a:lnTo>
                    <a:pt x="0" y="29833"/>
                  </a:lnTo>
                  <a:lnTo>
                    <a:pt x="29833" y="59665"/>
                  </a:lnTo>
                  <a:lnTo>
                    <a:pt x="59665" y="29833"/>
                  </a:lnTo>
                  <a:lnTo>
                    <a:pt x="49731" y="29833"/>
                  </a:lnTo>
                  <a:lnTo>
                    <a:pt x="49731" y="0"/>
                  </a:lnTo>
                  <a:close/>
                </a:path>
              </a:pathLst>
            </a:custGeom>
            <a:solidFill>
              <a:srgbClr val="E4C1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184174" y="1681582"/>
              <a:ext cx="1363980" cy="340995"/>
            </a:xfrm>
            <a:custGeom>
              <a:avLst/>
              <a:gdLst/>
              <a:ahLst/>
              <a:cxnLst/>
              <a:rect l="l" t="t" r="r" b="b"/>
              <a:pathLst>
                <a:path w="1363979" h="340994">
                  <a:moveTo>
                    <a:pt x="1329701" y="0"/>
                  </a:moveTo>
                  <a:lnTo>
                    <a:pt x="34095" y="0"/>
                  </a:lnTo>
                  <a:lnTo>
                    <a:pt x="20824" y="2679"/>
                  </a:lnTo>
                  <a:lnTo>
                    <a:pt x="9986" y="9985"/>
                  </a:lnTo>
                  <a:lnTo>
                    <a:pt x="2679" y="20823"/>
                  </a:lnTo>
                  <a:lnTo>
                    <a:pt x="0" y="34094"/>
                  </a:lnTo>
                  <a:lnTo>
                    <a:pt x="0" y="306853"/>
                  </a:lnTo>
                  <a:lnTo>
                    <a:pt x="2679" y="320125"/>
                  </a:lnTo>
                  <a:lnTo>
                    <a:pt x="9986" y="330962"/>
                  </a:lnTo>
                  <a:lnTo>
                    <a:pt x="20824" y="338269"/>
                  </a:lnTo>
                  <a:lnTo>
                    <a:pt x="34095" y="340949"/>
                  </a:lnTo>
                  <a:lnTo>
                    <a:pt x="1329701" y="340949"/>
                  </a:lnTo>
                  <a:lnTo>
                    <a:pt x="1342972" y="338269"/>
                  </a:lnTo>
                  <a:lnTo>
                    <a:pt x="1353810" y="330962"/>
                  </a:lnTo>
                  <a:lnTo>
                    <a:pt x="1361117" y="320125"/>
                  </a:lnTo>
                  <a:lnTo>
                    <a:pt x="1363797" y="306853"/>
                  </a:lnTo>
                  <a:lnTo>
                    <a:pt x="1363797" y="34094"/>
                  </a:lnTo>
                  <a:lnTo>
                    <a:pt x="1361117" y="20823"/>
                  </a:lnTo>
                  <a:lnTo>
                    <a:pt x="1353810" y="9985"/>
                  </a:lnTo>
                  <a:lnTo>
                    <a:pt x="1342972" y="2679"/>
                  </a:lnTo>
                  <a:lnTo>
                    <a:pt x="1329701" y="0"/>
                  </a:lnTo>
                  <a:close/>
                </a:path>
              </a:pathLst>
            </a:custGeom>
            <a:solidFill>
              <a:srgbClr val="EDD9D9">
                <a:alpha val="9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184174" y="1681583"/>
              <a:ext cx="1363980" cy="340995"/>
            </a:xfrm>
            <a:custGeom>
              <a:avLst/>
              <a:gdLst/>
              <a:ahLst/>
              <a:cxnLst/>
              <a:rect l="l" t="t" r="r" b="b"/>
              <a:pathLst>
                <a:path w="1363979" h="340994">
                  <a:moveTo>
                    <a:pt x="0" y="34094"/>
                  </a:moveTo>
                  <a:lnTo>
                    <a:pt x="2679" y="20823"/>
                  </a:lnTo>
                  <a:lnTo>
                    <a:pt x="9986" y="9986"/>
                  </a:lnTo>
                  <a:lnTo>
                    <a:pt x="20823" y="2679"/>
                  </a:lnTo>
                  <a:lnTo>
                    <a:pt x="34095" y="0"/>
                  </a:lnTo>
                  <a:lnTo>
                    <a:pt x="1329701" y="0"/>
                  </a:lnTo>
                  <a:lnTo>
                    <a:pt x="1342973" y="2679"/>
                  </a:lnTo>
                  <a:lnTo>
                    <a:pt x="1353810" y="9986"/>
                  </a:lnTo>
                  <a:lnTo>
                    <a:pt x="1361117" y="20823"/>
                  </a:lnTo>
                  <a:lnTo>
                    <a:pt x="1363796" y="34094"/>
                  </a:lnTo>
                  <a:lnTo>
                    <a:pt x="1363796" y="306854"/>
                  </a:lnTo>
                  <a:lnTo>
                    <a:pt x="1361117" y="320125"/>
                  </a:lnTo>
                  <a:lnTo>
                    <a:pt x="1353810" y="330962"/>
                  </a:lnTo>
                  <a:lnTo>
                    <a:pt x="1342973" y="338269"/>
                  </a:lnTo>
                  <a:lnTo>
                    <a:pt x="1329701" y="340948"/>
                  </a:lnTo>
                  <a:lnTo>
                    <a:pt x="34095" y="340948"/>
                  </a:lnTo>
                  <a:lnTo>
                    <a:pt x="20823" y="338269"/>
                  </a:lnTo>
                  <a:lnTo>
                    <a:pt x="9986" y="330962"/>
                  </a:lnTo>
                  <a:lnTo>
                    <a:pt x="2679" y="320125"/>
                  </a:lnTo>
                  <a:lnTo>
                    <a:pt x="0" y="306854"/>
                  </a:lnTo>
                  <a:lnTo>
                    <a:pt x="0" y="34094"/>
                  </a:lnTo>
                  <a:close/>
                </a:path>
              </a:pathLst>
            </a:custGeom>
            <a:ln w="25399">
              <a:solidFill>
                <a:srgbClr val="ED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3274567" y="1756807"/>
            <a:ext cx="118999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Calibri"/>
                <a:cs typeface="Calibri"/>
              </a:rPr>
              <a:t>Estabilidad proveedor.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171474" y="2052364"/>
            <a:ext cx="1389380" cy="443230"/>
            <a:chOff x="3171474" y="2052364"/>
            <a:chExt cx="1389380" cy="443230"/>
          </a:xfrm>
        </p:grpSpPr>
        <p:sp>
          <p:nvSpPr>
            <p:cNvPr id="29" name="object 29"/>
            <p:cNvSpPr/>
            <p:nvPr/>
          </p:nvSpPr>
          <p:spPr>
            <a:xfrm>
              <a:off x="3836239" y="2052364"/>
              <a:ext cx="59690" cy="59690"/>
            </a:xfrm>
            <a:custGeom>
              <a:avLst/>
              <a:gdLst/>
              <a:ahLst/>
              <a:cxnLst/>
              <a:rect l="l" t="t" r="r" b="b"/>
              <a:pathLst>
                <a:path w="59689" h="59689">
                  <a:moveTo>
                    <a:pt x="49731" y="0"/>
                  </a:moveTo>
                  <a:lnTo>
                    <a:pt x="9933" y="0"/>
                  </a:lnTo>
                  <a:lnTo>
                    <a:pt x="9933" y="29833"/>
                  </a:lnTo>
                  <a:lnTo>
                    <a:pt x="0" y="29833"/>
                  </a:lnTo>
                  <a:lnTo>
                    <a:pt x="29833" y="59665"/>
                  </a:lnTo>
                  <a:lnTo>
                    <a:pt x="59665" y="29833"/>
                  </a:lnTo>
                  <a:lnTo>
                    <a:pt x="49731" y="29833"/>
                  </a:lnTo>
                  <a:lnTo>
                    <a:pt x="49731" y="0"/>
                  </a:lnTo>
                  <a:close/>
                </a:path>
              </a:pathLst>
            </a:custGeom>
            <a:solidFill>
              <a:srgbClr val="E4C1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184174" y="2141865"/>
              <a:ext cx="1363980" cy="340995"/>
            </a:xfrm>
            <a:custGeom>
              <a:avLst/>
              <a:gdLst/>
              <a:ahLst/>
              <a:cxnLst/>
              <a:rect l="l" t="t" r="r" b="b"/>
              <a:pathLst>
                <a:path w="1363979" h="340994">
                  <a:moveTo>
                    <a:pt x="1329701" y="0"/>
                  </a:moveTo>
                  <a:lnTo>
                    <a:pt x="34095" y="0"/>
                  </a:lnTo>
                  <a:lnTo>
                    <a:pt x="20824" y="2679"/>
                  </a:lnTo>
                  <a:lnTo>
                    <a:pt x="9986" y="9985"/>
                  </a:lnTo>
                  <a:lnTo>
                    <a:pt x="2679" y="20823"/>
                  </a:lnTo>
                  <a:lnTo>
                    <a:pt x="0" y="34094"/>
                  </a:lnTo>
                  <a:lnTo>
                    <a:pt x="0" y="306853"/>
                  </a:lnTo>
                  <a:lnTo>
                    <a:pt x="2679" y="320124"/>
                  </a:lnTo>
                  <a:lnTo>
                    <a:pt x="9986" y="330962"/>
                  </a:lnTo>
                  <a:lnTo>
                    <a:pt x="20824" y="338268"/>
                  </a:lnTo>
                  <a:lnTo>
                    <a:pt x="34095" y="340948"/>
                  </a:lnTo>
                  <a:lnTo>
                    <a:pt x="1329701" y="340948"/>
                  </a:lnTo>
                  <a:lnTo>
                    <a:pt x="1342972" y="338268"/>
                  </a:lnTo>
                  <a:lnTo>
                    <a:pt x="1353810" y="330962"/>
                  </a:lnTo>
                  <a:lnTo>
                    <a:pt x="1361117" y="320124"/>
                  </a:lnTo>
                  <a:lnTo>
                    <a:pt x="1363797" y="306853"/>
                  </a:lnTo>
                  <a:lnTo>
                    <a:pt x="1363797" y="34094"/>
                  </a:lnTo>
                  <a:lnTo>
                    <a:pt x="1361117" y="20823"/>
                  </a:lnTo>
                  <a:lnTo>
                    <a:pt x="1353810" y="9985"/>
                  </a:lnTo>
                  <a:lnTo>
                    <a:pt x="1342972" y="2679"/>
                  </a:lnTo>
                  <a:lnTo>
                    <a:pt x="1329701" y="0"/>
                  </a:lnTo>
                  <a:close/>
                </a:path>
              </a:pathLst>
            </a:custGeom>
            <a:solidFill>
              <a:srgbClr val="EDD9D9">
                <a:alpha val="9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184174" y="2141865"/>
              <a:ext cx="1363980" cy="340995"/>
            </a:xfrm>
            <a:custGeom>
              <a:avLst/>
              <a:gdLst/>
              <a:ahLst/>
              <a:cxnLst/>
              <a:rect l="l" t="t" r="r" b="b"/>
              <a:pathLst>
                <a:path w="1363979" h="340994">
                  <a:moveTo>
                    <a:pt x="0" y="34094"/>
                  </a:moveTo>
                  <a:lnTo>
                    <a:pt x="2679" y="20823"/>
                  </a:lnTo>
                  <a:lnTo>
                    <a:pt x="9986" y="9986"/>
                  </a:lnTo>
                  <a:lnTo>
                    <a:pt x="20823" y="2679"/>
                  </a:lnTo>
                  <a:lnTo>
                    <a:pt x="34095" y="0"/>
                  </a:lnTo>
                  <a:lnTo>
                    <a:pt x="1329701" y="0"/>
                  </a:lnTo>
                  <a:lnTo>
                    <a:pt x="1342973" y="2679"/>
                  </a:lnTo>
                  <a:lnTo>
                    <a:pt x="1353810" y="9986"/>
                  </a:lnTo>
                  <a:lnTo>
                    <a:pt x="1361117" y="20823"/>
                  </a:lnTo>
                  <a:lnTo>
                    <a:pt x="1363796" y="34094"/>
                  </a:lnTo>
                  <a:lnTo>
                    <a:pt x="1363796" y="306854"/>
                  </a:lnTo>
                  <a:lnTo>
                    <a:pt x="1361117" y="320125"/>
                  </a:lnTo>
                  <a:lnTo>
                    <a:pt x="1353810" y="330962"/>
                  </a:lnTo>
                  <a:lnTo>
                    <a:pt x="1342973" y="338269"/>
                  </a:lnTo>
                  <a:lnTo>
                    <a:pt x="1329701" y="340948"/>
                  </a:lnTo>
                  <a:lnTo>
                    <a:pt x="34095" y="340948"/>
                  </a:lnTo>
                  <a:lnTo>
                    <a:pt x="20823" y="338269"/>
                  </a:lnTo>
                  <a:lnTo>
                    <a:pt x="9986" y="330962"/>
                  </a:lnTo>
                  <a:lnTo>
                    <a:pt x="2679" y="320125"/>
                  </a:lnTo>
                  <a:lnTo>
                    <a:pt x="0" y="306854"/>
                  </a:lnTo>
                  <a:lnTo>
                    <a:pt x="0" y="34094"/>
                  </a:lnTo>
                  <a:close/>
                </a:path>
              </a:pathLst>
            </a:custGeom>
            <a:ln w="25399">
              <a:solidFill>
                <a:srgbClr val="ED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3654234" y="2217088"/>
            <a:ext cx="43053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Calibri"/>
                <a:cs typeface="Calibri"/>
              </a:rPr>
              <a:t>Precios.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171474" y="2512646"/>
            <a:ext cx="1389380" cy="443230"/>
            <a:chOff x="3171474" y="2512646"/>
            <a:chExt cx="1389380" cy="443230"/>
          </a:xfrm>
        </p:grpSpPr>
        <p:sp>
          <p:nvSpPr>
            <p:cNvPr id="34" name="object 34"/>
            <p:cNvSpPr/>
            <p:nvPr/>
          </p:nvSpPr>
          <p:spPr>
            <a:xfrm>
              <a:off x="3836239" y="2512646"/>
              <a:ext cx="59690" cy="59690"/>
            </a:xfrm>
            <a:custGeom>
              <a:avLst/>
              <a:gdLst/>
              <a:ahLst/>
              <a:cxnLst/>
              <a:rect l="l" t="t" r="r" b="b"/>
              <a:pathLst>
                <a:path w="59689" h="59689">
                  <a:moveTo>
                    <a:pt x="49731" y="0"/>
                  </a:moveTo>
                  <a:lnTo>
                    <a:pt x="9933" y="0"/>
                  </a:lnTo>
                  <a:lnTo>
                    <a:pt x="9933" y="29833"/>
                  </a:lnTo>
                  <a:lnTo>
                    <a:pt x="0" y="29833"/>
                  </a:lnTo>
                  <a:lnTo>
                    <a:pt x="29833" y="59665"/>
                  </a:lnTo>
                  <a:lnTo>
                    <a:pt x="59665" y="29833"/>
                  </a:lnTo>
                  <a:lnTo>
                    <a:pt x="49731" y="29833"/>
                  </a:lnTo>
                  <a:lnTo>
                    <a:pt x="49731" y="0"/>
                  </a:lnTo>
                  <a:close/>
                </a:path>
              </a:pathLst>
            </a:custGeom>
            <a:solidFill>
              <a:srgbClr val="E4C1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184174" y="2602144"/>
              <a:ext cx="1363980" cy="340995"/>
            </a:xfrm>
            <a:custGeom>
              <a:avLst/>
              <a:gdLst/>
              <a:ahLst/>
              <a:cxnLst/>
              <a:rect l="l" t="t" r="r" b="b"/>
              <a:pathLst>
                <a:path w="1363979" h="340994">
                  <a:moveTo>
                    <a:pt x="1329701" y="0"/>
                  </a:moveTo>
                  <a:lnTo>
                    <a:pt x="34095" y="0"/>
                  </a:lnTo>
                  <a:lnTo>
                    <a:pt x="20824" y="2679"/>
                  </a:lnTo>
                  <a:lnTo>
                    <a:pt x="9986" y="9986"/>
                  </a:lnTo>
                  <a:lnTo>
                    <a:pt x="2679" y="20824"/>
                  </a:lnTo>
                  <a:lnTo>
                    <a:pt x="0" y="34095"/>
                  </a:lnTo>
                  <a:lnTo>
                    <a:pt x="0" y="306854"/>
                  </a:lnTo>
                  <a:lnTo>
                    <a:pt x="2679" y="320126"/>
                  </a:lnTo>
                  <a:lnTo>
                    <a:pt x="9986" y="330963"/>
                  </a:lnTo>
                  <a:lnTo>
                    <a:pt x="20824" y="338270"/>
                  </a:lnTo>
                  <a:lnTo>
                    <a:pt x="34095" y="340949"/>
                  </a:lnTo>
                  <a:lnTo>
                    <a:pt x="1329701" y="340949"/>
                  </a:lnTo>
                  <a:lnTo>
                    <a:pt x="1342972" y="338270"/>
                  </a:lnTo>
                  <a:lnTo>
                    <a:pt x="1353810" y="330963"/>
                  </a:lnTo>
                  <a:lnTo>
                    <a:pt x="1361117" y="320126"/>
                  </a:lnTo>
                  <a:lnTo>
                    <a:pt x="1363797" y="306854"/>
                  </a:lnTo>
                  <a:lnTo>
                    <a:pt x="1363797" y="34095"/>
                  </a:lnTo>
                  <a:lnTo>
                    <a:pt x="1361117" y="20824"/>
                  </a:lnTo>
                  <a:lnTo>
                    <a:pt x="1353810" y="9986"/>
                  </a:lnTo>
                  <a:lnTo>
                    <a:pt x="1342972" y="2679"/>
                  </a:lnTo>
                  <a:lnTo>
                    <a:pt x="1329701" y="0"/>
                  </a:lnTo>
                  <a:close/>
                </a:path>
              </a:pathLst>
            </a:custGeom>
            <a:solidFill>
              <a:srgbClr val="EDD9D9">
                <a:alpha val="9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184174" y="2602145"/>
              <a:ext cx="1363980" cy="340995"/>
            </a:xfrm>
            <a:custGeom>
              <a:avLst/>
              <a:gdLst/>
              <a:ahLst/>
              <a:cxnLst/>
              <a:rect l="l" t="t" r="r" b="b"/>
              <a:pathLst>
                <a:path w="1363979" h="340994">
                  <a:moveTo>
                    <a:pt x="0" y="34094"/>
                  </a:moveTo>
                  <a:lnTo>
                    <a:pt x="2679" y="20823"/>
                  </a:lnTo>
                  <a:lnTo>
                    <a:pt x="9986" y="9986"/>
                  </a:lnTo>
                  <a:lnTo>
                    <a:pt x="20823" y="2679"/>
                  </a:lnTo>
                  <a:lnTo>
                    <a:pt x="34095" y="0"/>
                  </a:lnTo>
                  <a:lnTo>
                    <a:pt x="1329701" y="0"/>
                  </a:lnTo>
                  <a:lnTo>
                    <a:pt x="1342973" y="2679"/>
                  </a:lnTo>
                  <a:lnTo>
                    <a:pt x="1353810" y="9986"/>
                  </a:lnTo>
                  <a:lnTo>
                    <a:pt x="1361117" y="20823"/>
                  </a:lnTo>
                  <a:lnTo>
                    <a:pt x="1363796" y="34094"/>
                  </a:lnTo>
                  <a:lnTo>
                    <a:pt x="1363796" y="306854"/>
                  </a:lnTo>
                  <a:lnTo>
                    <a:pt x="1361117" y="320125"/>
                  </a:lnTo>
                  <a:lnTo>
                    <a:pt x="1353810" y="330962"/>
                  </a:lnTo>
                  <a:lnTo>
                    <a:pt x="1342973" y="338269"/>
                  </a:lnTo>
                  <a:lnTo>
                    <a:pt x="1329701" y="340948"/>
                  </a:lnTo>
                  <a:lnTo>
                    <a:pt x="34095" y="340948"/>
                  </a:lnTo>
                  <a:lnTo>
                    <a:pt x="20823" y="338269"/>
                  </a:lnTo>
                  <a:lnTo>
                    <a:pt x="9986" y="330962"/>
                  </a:lnTo>
                  <a:lnTo>
                    <a:pt x="2679" y="320125"/>
                  </a:lnTo>
                  <a:lnTo>
                    <a:pt x="0" y="306854"/>
                  </a:lnTo>
                  <a:lnTo>
                    <a:pt x="0" y="34094"/>
                  </a:lnTo>
                  <a:close/>
                </a:path>
              </a:pathLst>
            </a:custGeom>
            <a:ln w="25399">
              <a:solidFill>
                <a:srgbClr val="ED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3519514" y="2677369"/>
            <a:ext cx="69977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latin typeface="Calibri"/>
                <a:cs typeface="Calibri"/>
              </a:rPr>
              <a:t>Financiación.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171474" y="2972927"/>
            <a:ext cx="1389380" cy="443230"/>
            <a:chOff x="3171474" y="2972927"/>
            <a:chExt cx="1389380" cy="443230"/>
          </a:xfrm>
        </p:grpSpPr>
        <p:sp>
          <p:nvSpPr>
            <p:cNvPr id="39" name="object 39"/>
            <p:cNvSpPr/>
            <p:nvPr/>
          </p:nvSpPr>
          <p:spPr>
            <a:xfrm>
              <a:off x="3836239" y="2972927"/>
              <a:ext cx="59690" cy="59690"/>
            </a:xfrm>
            <a:custGeom>
              <a:avLst/>
              <a:gdLst/>
              <a:ahLst/>
              <a:cxnLst/>
              <a:rect l="l" t="t" r="r" b="b"/>
              <a:pathLst>
                <a:path w="59689" h="59689">
                  <a:moveTo>
                    <a:pt x="49731" y="0"/>
                  </a:moveTo>
                  <a:lnTo>
                    <a:pt x="9933" y="0"/>
                  </a:lnTo>
                  <a:lnTo>
                    <a:pt x="9933" y="29832"/>
                  </a:lnTo>
                  <a:lnTo>
                    <a:pt x="0" y="29832"/>
                  </a:lnTo>
                  <a:lnTo>
                    <a:pt x="29833" y="59665"/>
                  </a:lnTo>
                  <a:lnTo>
                    <a:pt x="59665" y="29832"/>
                  </a:lnTo>
                  <a:lnTo>
                    <a:pt x="49731" y="29832"/>
                  </a:lnTo>
                  <a:lnTo>
                    <a:pt x="49731" y="0"/>
                  </a:lnTo>
                  <a:close/>
                </a:path>
              </a:pathLst>
            </a:custGeom>
            <a:solidFill>
              <a:srgbClr val="E4C1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184174" y="3062427"/>
              <a:ext cx="1363980" cy="340995"/>
            </a:xfrm>
            <a:custGeom>
              <a:avLst/>
              <a:gdLst/>
              <a:ahLst/>
              <a:cxnLst/>
              <a:rect l="l" t="t" r="r" b="b"/>
              <a:pathLst>
                <a:path w="1363979" h="340995">
                  <a:moveTo>
                    <a:pt x="1329701" y="0"/>
                  </a:moveTo>
                  <a:lnTo>
                    <a:pt x="34095" y="0"/>
                  </a:lnTo>
                  <a:lnTo>
                    <a:pt x="20824" y="2679"/>
                  </a:lnTo>
                  <a:lnTo>
                    <a:pt x="9986" y="9986"/>
                  </a:lnTo>
                  <a:lnTo>
                    <a:pt x="2679" y="20823"/>
                  </a:lnTo>
                  <a:lnTo>
                    <a:pt x="0" y="34094"/>
                  </a:lnTo>
                  <a:lnTo>
                    <a:pt x="0" y="306854"/>
                  </a:lnTo>
                  <a:lnTo>
                    <a:pt x="2679" y="320125"/>
                  </a:lnTo>
                  <a:lnTo>
                    <a:pt x="9986" y="330962"/>
                  </a:lnTo>
                  <a:lnTo>
                    <a:pt x="20824" y="338269"/>
                  </a:lnTo>
                  <a:lnTo>
                    <a:pt x="34095" y="340949"/>
                  </a:lnTo>
                  <a:lnTo>
                    <a:pt x="1329701" y="340949"/>
                  </a:lnTo>
                  <a:lnTo>
                    <a:pt x="1342972" y="338269"/>
                  </a:lnTo>
                  <a:lnTo>
                    <a:pt x="1353810" y="330962"/>
                  </a:lnTo>
                  <a:lnTo>
                    <a:pt x="1361117" y="320125"/>
                  </a:lnTo>
                  <a:lnTo>
                    <a:pt x="1363797" y="306854"/>
                  </a:lnTo>
                  <a:lnTo>
                    <a:pt x="1363797" y="34094"/>
                  </a:lnTo>
                  <a:lnTo>
                    <a:pt x="1361117" y="20823"/>
                  </a:lnTo>
                  <a:lnTo>
                    <a:pt x="1353810" y="9986"/>
                  </a:lnTo>
                  <a:lnTo>
                    <a:pt x="1342972" y="2679"/>
                  </a:lnTo>
                  <a:lnTo>
                    <a:pt x="1329701" y="0"/>
                  </a:lnTo>
                  <a:close/>
                </a:path>
              </a:pathLst>
            </a:custGeom>
            <a:solidFill>
              <a:srgbClr val="EDD9D9">
                <a:alpha val="9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184174" y="3062427"/>
              <a:ext cx="1363980" cy="340995"/>
            </a:xfrm>
            <a:custGeom>
              <a:avLst/>
              <a:gdLst/>
              <a:ahLst/>
              <a:cxnLst/>
              <a:rect l="l" t="t" r="r" b="b"/>
              <a:pathLst>
                <a:path w="1363979" h="340995">
                  <a:moveTo>
                    <a:pt x="0" y="34094"/>
                  </a:moveTo>
                  <a:lnTo>
                    <a:pt x="2679" y="20823"/>
                  </a:lnTo>
                  <a:lnTo>
                    <a:pt x="9986" y="9986"/>
                  </a:lnTo>
                  <a:lnTo>
                    <a:pt x="20823" y="2679"/>
                  </a:lnTo>
                  <a:lnTo>
                    <a:pt x="34095" y="0"/>
                  </a:lnTo>
                  <a:lnTo>
                    <a:pt x="1329701" y="0"/>
                  </a:lnTo>
                  <a:lnTo>
                    <a:pt x="1342973" y="2679"/>
                  </a:lnTo>
                  <a:lnTo>
                    <a:pt x="1353810" y="9986"/>
                  </a:lnTo>
                  <a:lnTo>
                    <a:pt x="1361117" y="20823"/>
                  </a:lnTo>
                  <a:lnTo>
                    <a:pt x="1363796" y="34094"/>
                  </a:lnTo>
                  <a:lnTo>
                    <a:pt x="1363796" y="306854"/>
                  </a:lnTo>
                  <a:lnTo>
                    <a:pt x="1361117" y="320125"/>
                  </a:lnTo>
                  <a:lnTo>
                    <a:pt x="1353810" y="330962"/>
                  </a:lnTo>
                  <a:lnTo>
                    <a:pt x="1342973" y="338269"/>
                  </a:lnTo>
                  <a:lnTo>
                    <a:pt x="1329701" y="340948"/>
                  </a:lnTo>
                  <a:lnTo>
                    <a:pt x="34095" y="340948"/>
                  </a:lnTo>
                  <a:lnTo>
                    <a:pt x="20823" y="338269"/>
                  </a:lnTo>
                  <a:lnTo>
                    <a:pt x="9986" y="330962"/>
                  </a:lnTo>
                  <a:lnTo>
                    <a:pt x="2679" y="320125"/>
                  </a:lnTo>
                  <a:lnTo>
                    <a:pt x="0" y="306854"/>
                  </a:lnTo>
                  <a:lnTo>
                    <a:pt x="0" y="34094"/>
                  </a:lnTo>
                  <a:close/>
                </a:path>
              </a:pathLst>
            </a:custGeom>
            <a:ln w="25399">
              <a:solidFill>
                <a:srgbClr val="ED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3411086" y="3137651"/>
            <a:ext cx="91630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latin typeface="Calibri"/>
                <a:cs typeface="Calibri"/>
              </a:rPr>
              <a:t>Control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del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Coste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738902" y="1221300"/>
            <a:ext cx="1363980" cy="340995"/>
          </a:xfrm>
          <a:custGeom>
            <a:avLst/>
            <a:gdLst/>
            <a:ahLst/>
            <a:cxnLst/>
            <a:rect l="l" t="t" r="r" b="b"/>
            <a:pathLst>
              <a:path w="1363979" h="340994">
                <a:moveTo>
                  <a:pt x="1329701" y="0"/>
                </a:moveTo>
                <a:lnTo>
                  <a:pt x="34094" y="0"/>
                </a:lnTo>
                <a:lnTo>
                  <a:pt x="20823" y="2679"/>
                </a:lnTo>
                <a:lnTo>
                  <a:pt x="9986" y="9986"/>
                </a:lnTo>
                <a:lnTo>
                  <a:pt x="2679" y="20823"/>
                </a:lnTo>
                <a:lnTo>
                  <a:pt x="0" y="34094"/>
                </a:lnTo>
                <a:lnTo>
                  <a:pt x="0" y="306853"/>
                </a:lnTo>
                <a:lnTo>
                  <a:pt x="2679" y="320125"/>
                </a:lnTo>
                <a:lnTo>
                  <a:pt x="9986" y="330962"/>
                </a:lnTo>
                <a:lnTo>
                  <a:pt x="20823" y="338269"/>
                </a:lnTo>
                <a:lnTo>
                  <a:pt x="34094" y="340949"/>
                </a:lnTo>
                <a:lnTo>
                  <a:pt x="1329701" y="340949"/>
                </a:lnTo>
                <a:lnTo>
                  <a:pt x="1342972" y="338269"/>
                </a:lnTo>
                <a:lnTo>
                  <a:pt x="1353810" y="330962"/>
                </a:lnTo>
                <a:lnTo>
                  <a:pt x="1361117" y="320125"/>
                </a:lnTo>
                <a:lnTo>
                  <a:pt x="1363797" y="306853"/>
                </a:lnTo>
                <a:lnTo>
                  <a:pt x="1363797" y="34094"/>
                </a:lnTo>
                <a:lnTo>
                  <a:pt x="1361117" y="20823"/>
                </a:lnTo>
                <a:lnTo>
                  <a:pt x="1353810" y="9986"/>
                </a:lnTo>
                <a:lnTo>
                  <a:pt x="1342972" y="2679"/>
                </a:lnTo>
                <a:lnTo>
                  <a:pt x="1329701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5123451" y="1288270"/>
            <a:ext cx="60134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solidFill>
                  <a:srgbClr val="FFFFFF"/>
                </a:solidFill>
                <a:latin typeface="Calibri"/>
                <a:cs typeface="Calibri"/>
              </a:rPr>
              <a:t>SERVICIO.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4726202" y="1592083"/>
            <a:ext cx="1389380" cy="443230"/>
            <a:chOff x="4726202" y="1592083"/>
            <a:chExt cx="1389380" cy="443230"/>
          </a:xfrm>
        </p:grpSpPr>
        <p:sp>
          <p:nvSpPr>
            <p:cNvPr id="46" name="object 46"/>
            <p:cNvSpPr/>
            <p:nvPr/>
          </p:nvSpPr>
          <p:spPr>
            <a:xfrm>
              <a:off x="5390968" y="1592083"/>
              <a:ext cx="59690" cy="59690"/>
            </a:xfrm>
            <a:custGeom>
              <a:avLst/>
              <a:gdLst/>
              <a:ahLst/>
              <a:cxnLst/>
              <a:rect l="l" t="t" r="r" b="b"/>
              <a:pathLst>
                <a:path w="59689" h="59689">
                  <a:moveTo>
                    <a:pt x="49731" y="0"/>
                  </a:moveTo>
                  <a:lnTo>
                    <a:pt x="9933" y="0"/>
                  </a:lnTo>
                  <a:lnTo>
                    <a:pt x="9933" y="29833"/>
                  </a:lnTo>
                  <a:lnTo>
                    <a:pt x="0" y="29833"/>
                  </a:lnTo>
                  <a:lnTo>
                    <a:pt x="29832" y="59665"/>
                  </a:lnTo>
                  <a:lnTo>
                    <a:pt x="59665" y="29833"/>
                  </a:lnTo>
                  <a:lnTo>
                    <a:pt x="49731" y="29833"/>
                  </a:lnTo>
                  <a:lnTo>
                    <a:pt x="49731" y="0"/>
                  </a:lnTo>
                  <a:close/>
                </a:path>
              </a:pathLst>
            </a:custGeom>
            <a:solidFill>
              <a:srgbClr val="E4C1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4738902" y="1681582"/>
              <a:ext cx="1363980" cy="340995"/>
            </a:xfrm>
            <a:custGeom>
              <a:avLst/>
              <a:gdLst/>
              <a:ahLst/>
              <a:cxnLst/>
              <a:rect l="l" t="t" r="r" b="b"/>
              <a:pathLst>
                <a:path w="1363979" h="340994">
                  <a:moveTo>
                    <a:pt x="1329701" y="0"/>
                  </a:moveTo>
                  <a:lnTo>
                    <a:pt x="34094" y="0"/>
                  </a:lnTo>
                  <a:lnTo>
                    <a:pt x="20823" y="2679"/>
                  </a:lnTo>
                  <a:lnTo>
                    <a:pt x="9986" y="9985"/>
                  </a:lnTo>
                  <a:lnTo>
                    <a:pt x="2679" y="20823"/>
                  </a:lnTo>
                  <a:lnTo>
                    <a:pt x="0" y="34094"/>
                  </a:lnTo>
                  <a:lnTo>
                    <a:pt x="0" y="306853"/>
                  </a:lnTo>
                  <a:lnTo>
                    <a:pt x="2679" y="320125"/>
                  </a:lnTo>
                  <a:lnTo>
                    <a:pt x="9986" y="330962"/>
                  </a:lnTo>
                  <a:lnTo>
                    <a:pt x="20823" y="338269"/>
                  </a:lnTo>
                  <a:lnTo>
                    <a:pt x="34094" y="340949"/>
                  </a:lnTo>
                  <a:lnTo>
                    <a:pt x="1329701" y="340949"/>
                  </a:lnTo>
                  <a:lnTo>
                    <a:pt x="1342972" y="338269"/>
                  </a:lnTo>
                  <a:lnTo>
                    <a:pt x="1353810" y="330962"/>
                  </a:lnTo>
                  <a:lnTo>
                    <a:pt x="1361117" y="320125"/>
                  </a:lnTo>
                  <a:lnTo>
                    <a:pt x="1363797" y="306853"/>
                  </a:lnTo>
                  <a:lnTo>
                    <a:pt x="1363797" y="34094"/>
                  </a:lnTo>
                  <a:lnTo>
                    <a:pt x="1361117" y="20823"/>
                  </a:lnTo>
                  <a:lnTo>
                    <a:pt x="1353810" y="9985"/>
                  </a:lnTo>
                  <a:lnTo>
                    <a:pt x="1342972" y="2679"/>
                  </a:lnTo>
                  <a:lnTo>
                    <a:pt x="1329701" y="0"/>
                  </a:lnTo>
                  <a:close/>
                </a:path>
              </a:pathLst>
            </a:custGeom>
            <a:solidFill>
              <a:srgbClr val="EDD9D9">
                <a:alpha val="9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4738902" y="1681583"/>
              <a:ext cx="1363980" cy="340995"/>
            </a:xfrm>
            <a:custGeom>
              <a:avLst/>
              <a:gdLst/>
              <a:ahLst/>
              <a:cxnLst/>
              <a:rect l="l" t="t" r="r" b="b"/>
              <a:pathLst>
                <a:path w="1363979" h="340994">
                  <a:moveTo>
                    <a:pt x="0" y="34094"/>
                  </a:moveTo>
                  <a:lnTo>
                    <a:pt x="2679" y="20823"/>
                  </a:lnTo>
                  <a:lnTo>
                    <a:pt x="9986" y="9986"/>
                  </a:lnTo>
                  <a:lnTo>
                    <a:pt x="20823" y="2679"/>
                  </a:lnTo>
                  <a:lnTo>
                    <a:pt x="34094" y="0"/>
                  </a:lnTo>
                  <a:lnTo>
                    <a:pt x="1329701" y="0"/>
                  </a:lnTo>
                  <a:lnTo>
                    <a:pt x="1342972" y="2679"/>
                  </a:lnTo>
                  <a:lnTo>
                    <a:pt x="1353810" y="9986"/>
                  </a:lnTo>
                  <a:lnTo>
                    <a:pt x="1361117" y="20823"/>
                  </a:lnTo>
                  <a:lnTo>
                    <a:pt x="1363796" y="34094"/>
                  </a:lnTo>
                  <a:lnTo>
                    <a:pt x="1363796" y="306854"/>
                  </a:lnTo>
                  <a:lnTo>
                    <a:pt x="1361117" y="320125"/>
                  </a:lnTo>
                  <a:lnTo>
                    <a:pt x="1353810" y="330962"/>
                  </a:lnTo>
                  <a:lnTo>
                    <a:pt x="1342972" y="338269"/>
                  </a:lnTo>
                  <a:lnTo>
                    <a:pt x="1329701" y="340948"/>
                  </a:lnTo>
                  <a:lnTo>
                    <a:pt x="34094" y="340948"/>
                  </a:lnTo>
                  <a:lnTo>
                    <a:pt x="20823" y="338269"/>
                  </a:lnTo>
                  <a:lnTo>
                    <a:pt x="9986" y="330962"/>
                  </a:lnTo>
                  <a:lnTo>
                    <a:pt x="2679" y="320125"/>
                  </a:lnTo>
                  <a:lnTo>
                    <a:pt x="0" y="306854"/>
                  </a:lnTo>
                  <a:lnTo>
                    <a:pt x="0" y="34094"/>
                  </a:lnTo>
                  <a:close/>
                </a:path>
              </a:pathLst>
            </a:custGeom>
            <a:ln w="25399">
              <a:solidFill>
                <a:srgbClr val="ED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/>
          <p:cNvSpPr txBox="1"/>
          <p:nvPr/>
        </p:nvSpPr>
        <p:spPr>
          <a:xfrm>
            <a:off x="4940110" y="1756807"/>
            <a:ext cx="96837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Calibri"/>
                <a:cs typeface="Calibri"/>
              </a:rPr>
              <a:t>Plazos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entrega.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4726202" y="2052364"/>
            <a:ext cx="1389380" cy="443230"/>
            <a:chOff x="4726202" y="2052364"/>
            <a:chExt cx="1389380" cy="443230"/>
          </a:xfrm>
        </p:grpSpPr>
        <p:sp>
          <p:nvSpPr>
            <p:cNvPr id="51" name="object 51"/>
            <p:cNvSpPr/>
            <p:nvPr/>
          </p:nvSpPr>
          <p:spPr>
            <a:xfrm>
              <a:off x="5390968" y="2052364"/>
              <a:ext cx="59690" cy="59690"/>
            </a:xfrm>
            <a:custGeom>
              <a:avLst/>
              <a:gdLst/>
              <a:ahLst/>
              <a:cxnLst/>
              <a:rect l="l" t="t" r="r" b="b"/>
              <a:pathLst>
                <a:path w="59689" h="59689">
                  <a:moveTo>
                    <a:pt x="49731" y="0"/>
                  </a:moveTo>
                  <a:lnTo>
                    <a:pt x="9933" y="0"/>
                  </a:lnTo>
                  <a:lnTo>
                    <a:pt x="9933" y="29833"/>
                  </a:lnTo>
                  <a:lnTo>
                    <a:pt x="0" y="29833"/>
                  </a:lnTo>
                  <a:lnTo>
                    <a:pt x="29832" y="59665"/>
                  </a:lnTo>
                  <a:lnTo>
                    <a:pt x="59665" y="29833"/>
                  </a:lnTo>
                  <a:lnTo>
                    <a:pt x="49731" y="29833"/>
                  </a:lnTo>
                  <a:lnTo>
                    <a:pt x="49731" y="0"/>
                  </a:lnTo>
                  <a:close/>
                </a:path>
              </a:pathLst>
            </a:custGeom>
            <a:solidFill>
              <a:srgbClr val="E4C1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4738902" y="2141865"/>
              <a:ext cx="1363980" cy="340995"/>
            </a:xfrm>
            <a:custGeom>
              <a:avLst/>
              <a:gdLst/>
              <a:ahLst/>
              <a:cxnLst/>
              <a:rect l="l" t="t" r="r" b="b"/>
              <a:pathLst>
                <a:path w="1363979" h="340994">
                  <a:moveTo>
                    <a:pt x="1329701" y="0"/>
                  </a:moveTo>
                  <a:lnTo>
                    <a:pt x="34094" y="0"/>
                  </a:lnTo>
                  <a:lnTo>
                    <a:pt x="20823" y="2679"/>
                  </a:lnTo>
                  <a:lnTo>
                    <a:pt x="9986" y="9985"/>
                  </a:lnTo>
                  <a:lnTo>
                    <a:pt x="2679" y="20823"/>
                  </a:lnTo>
                  <a:lnTo>
                    <a:pt x="0" y="34094"/>
                  </a:lnTo>
                  <a:lnTo>
                    <a:pt x="0" y="306853"/>
                  </a:lnTo>
                  <a:lnTo>
                    <a:pt x="2679" y="320124"/>
                  </a:lnTo>
                  <a:lnTo>
                    <a:pt x="9986" y="330962"/>
                  </a:lnTo>
                  <a:lnTo>
                    <a:pt x="20823" y="338268"/>
                  </a:lnTo>
                  <a:lnTo>
                    <a:pt x="34094" y="340948"/>
                  </a:lnTo>
                  <a:lnTo>
                    <a:pt x="1329701" y="340948"/>
                  </a:lnTo>
                  <a:lnTo>
                    <a:pt x="1342972" y="338268"/>
                  </a:lnTo>
                  <a:lnTo>
                    <a:pt x="1353810" y="330962"/>
                  </a:lnTo>
                  <a:lnTo>
                    <a:pt x="1361117" y="320124"/>
                  </a:lnTo>
                  <a:lnTo>
                    <a:pt x="1363797" y="306853"/>
                  </a:lnTo>
                  <a:lnTo>
                    <a:pt x="1363797" y="34094"/>
                  </a:lnTo>
                  <a:lnTo>
                    <a:pt x="1361117" y="20823"/>
                  </a:lnTo>
                  <a:lnTo>
                    <a:pt x="1353810" y="9985"/>
                  </a:lnTo>
                  <a:lnTo>
                    <a:pt x="1342972" y="2679"/>
                  </a:lnTo>
                  <a:lnTo>
                    <a:pt x="1329701" y="0"/>
                  </a:lnTo>
                  <a:close/>
                </a:path>
              </a:pathLst>
            </a:custGeom>
            <a:solidFill>
              <a:srgbClr val="EDD9D9">
                <a:alpha val="9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4738902" y="2141865"/>
              <a:ext cx="1363980" cy="340995"/>
            </a:xfrm>
            <a:custGeom>
              <a:avLst/>
              <a:gdLst/>
              <a:ahLst/>
              <a:cxnLst/>
              <a:rect l="l" t="t" r="r" b="b"/>
              <a:pathLst>
                <a:path w="1363979" h="340994">
                  <a:moveTo>
                    <a:pt x="0" y="34094"/>
                  </a:moveTo>
                  <a:lnTo>
                    <a:pt x="2679" y="20823"/>
                  </a:lnTo>
                  <a:lnTo>
                    <a:pt x="9986" y="9986"/>
                  </a:lnTo>
                  <a:lnTo>
                    <a:pt x="20823" y="2679"/>
                  </a:lnTo>
                  <a:lnTo>
                    <a:pt x="34094" y="0"/>
                  </a:lnTo>
                  <a:lnTo>
                    <a:pt x="1329701" y="0"/>
                  </a:lnTo>
                  <a:lnTo>
                    <a:pt x="1342972" y="2679"/>
                  </a:lnTo>
                  <a:lnTo>
                    <a:pt x="1353810" y="9986"/>
                  </a:lnTo>
                  <a:lnTo>
                    <a:pt x="1361117" y="20823"/>
                  </a:lnTo>
                  <a:lnTo>
                    <a:pt x="1363796" y="34094"/>
                  </a:lnTo>
                  <a:lnTo>
                    <a:pt x="1363796" y="306854"/>
                  </a:lnTo>
                  <a:lnTo>
                    <a:pt x="1361117" y="320125"/>
                  </a:lnTo>
                  <a:lnTo>
                    <a:pt x="1353810" y="330962"/>
                  </a:lnTo>
                  <a:lnTo>
                    <a:pt x="1342972" y="338269"/>
                  </a:lnTo>
                  <a:lnTo>
                    <a:pt x="1329701" y="340948"/>
                  </a:lnTo>
                  <a:lnTo>
                    <a:pt x="34094" y="340948"/>
                  </a:lnTo>
                  <a:lnTo>
                    <a:pt x="20823" y="338269"/>
                  </a:lnTo>
                  <a:lnTo>
                    <a:pt x="9986" y="330962"/>
                  </a:lnTo>
                  <a:lnTo>
                    <a:pt x="2679" y="320125"/>
                  </a:lnTo>
                  <a:lnTo>
                    <a:pt x="0" y="306854"/>
                  </a:lnTo>
                  <a:lnTo>
                    <a:pt x="0" y="34094"/>
                  </a:lnTo>
                  <a:close/>
                </a:path>
              </a:pathLst>
            </a:custGeom>
            <a:ln w="25399">
              <a:solidFill>
                <a:srgbClr val="ED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/>
          <p:nvPr/>
        </p:nvSpPr>
        <p:spPr>
          <a:xfrm>
            <a:off x="4969100" y="2217088"/>
            <a:ext cx="90995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Calibri"/>
                <a:cs typeface="Calibri"/>
              </a:rPr>
              <a:t>Formas</a:t>
            </a:r>
            <a:r>
              <a:rPr dirty="0" sz="1000" spc="-4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envío.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4726202" y="2512646"/>
            <a:ext cx="1389380" cy="443230"/>
            <a:chOff x="4726202" y="2512646"/>
            <a:chExt cx="1389380" cy="443230"/>
          </a:xfrm>
        </p:grpSpPr>
        <p:sp>
          <p:nvSpPr>
            <p:cNvPr id="56" name="object 56"/>
            <p:cNvSpPr/>
            <p:nvPr/>
          </p:nvSpPr>
          <p:spPr>
            <a:xfrm>
              <a:off x="5390968" y="2512646"/>
              <a:ext cx="59690" cy="59690"/>
            </a:xfrm>
            <a:custGeom>
              <a:avLst/>
              <a:gdLst/>
              <a:ahLst/>
              <a:cxnLst/>
              <a:rect l="l" t="t" r="r" b="b"/>
              <a:pathLst>
                <a:path w="59689" h="59689">
                  <a:moveTo>
                    <a:pt x="49731" y="0"/>
                  </a:moveTo>
                  <a:lnTo>
                    <a:pt x="9933" y="0"/>
                  </a:lnTo>
                  <a:lnTo>
                    <a:pt x="9933" y="29833"/>
                  </a:lnTo>
                  <a:lnTo>
                    <a:pt x="0" y="29833"/>
                  </a:lnTo>
                  <a:lnTo>
                    <a:pt x="29832" y="59665"/>
                  </a:lnTo>
                  <a:lnTo>
                    <a:pt x="59665" y="29833"/>
                  </a:lnTo>
                  <a:lnTo>
                    <a:pt x="49731" y="29833"/>
                  </a:lnTo>
                  <a:lnTo>
                    <a:pt x="49731" y="0"/>
                  </a:lnTo>
                  <a:close/>
                </a:path>
              </a:pathLst>
            </a:custGeom>
            <a:solidFill>
              <a:srgbClr val="E4C1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4738902" y="2602144"/>
              <a:ext cx="1363980" cy="340995"/>
            </a:xfrm>
            <a:custGeom>
              <a:avLst/>
              <a:gdLst/>
              <a:ahLst/>
              <a:cxnLst/>
              <a:rect l="l" t="t" r="r" b="b"/>
              <a:pathLst>
                <a:path w="1363979" h="340994">
                  <a:moveTo>
                    <a:pt x="1329701" y="0"/>
                  </a:moveTo>
                  <a:lnTo>
                    <a:pt x="34094" y="0"/>
                  </a:lnTo>
                  <a:lnTo>
                    <a:pt x="20823" y="2679"/>
                  </a:lnTo>
                  <a:lnTo>
                    <a:pt x="9986" y="9986"/>
                  </a:lnTo>
                  <a:lnTo>
                    <a:pt x="2679" y="20824"/>
                  </a:lnTo>
                  <a:lnTo>
                    <a:pt x="0" y="34095"/>
                  </a:lnTo>
                  <a:lnTo>
                    <a:pt x="0" y="306854"/>
                  </a:lnTo>
                  <a:lnTo>
                    <a:pt x="2679" y="320126"/>
                  </a:lnTo>
                  <a:lnTo>
                    <a:pt x="9986" y="330963"/>
                  </a:lnTo>
                  <a:lnTo>
                    <a:pt x="20823" y="338270"/>
                  </a:lnTo>
                  <a:lnTo>
                    <a:pt x="34094" y="340949"/>
                  </a:lnTo>
                  <a:lnTo>
                    <a:pt x="1329701" y="340949"/>
                  </a:lnTo>
                  <a:lnTo>
                    <a:pt x="1342972" y="338270"/>
                  </a:lnTo>
                  <a:lnTo>
                    <a:pt x="1353810" y="330963"/>
                  </a:lnTo>
                  <a:lnTo>
                    <a:pt x="1361117" y="320126"/>
                  </a:lnTo>
                  <a:lnTo>
                    <a:pt x="1363797" y="306854"/>
                  </a:lnTo>
                  <a:lnTo>
                    <a:pt x="1363797" y="34095"/>
                  </a:lnTo>
                  <a:lnTo>
                    <a:pt x="1361117" y="20824"/>
                  </a:lnTo>
                  <a:lnTo>
                    <a:pt x="1353810" y="9986"/>
                  </a:lnTo>
                  <a:lnTo>
                    <a:pt x="1342972" y="2679"/>
                  </a:lnTo>
                  <a:lnTo>
                    <a:pt x="1329701" y="0"/>
                  </a:lnTo>
                  <a:close/>
                </a:path>
              </a:pathLst>
            </a:custGeom>
            <a:solidFill>
              <a:srgbClr val="EDD9D9">
                <a:alpha val="9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4738902" y="2602145"/>
              <a:ext cx="1363980" cy="340995"/>
            </a:xfrm>
            <a:custGeom>
              <a:avLst/>
              <a:gdLst/>
              <a:ahLst/>
              <a:cxnLst/>
              <a:rect l="l" t="t" r="r" b="b"/>
              <a:pathLst>
                <a:path w="1363979" h="340994">
                  <a:moveTo>
                    <a:pt x="0" y="34094"/>
                  </a:moveTo>
                  <a:lnTo>
                    <a:pt x="2679" y="20823"/>
                  </a:lnTo>
                  <a:lnTo>
                    <a:pt x="9986" y="9986"/>
                  </a:lnTo>
                  <a:lnTo>
                    <a:pt x="20823" y="2679"/>
                  </a:lnTo>
                  <a:lnTo>
                    <a:pt x="34094" y="0"/>
                  </a:lnTo>
                  <a:lnTo>
                    <a:pt x="1329701" y="0"/>
                  </a:lnTo>
                  <a:lnTo>
                    <a:pt x="1342972" y="2679"/>
                  </a:lnTo>
                  <a:lnTo>
                    <a:pt x="1353810" y="9986"/>
                  </a:lnTo>
                  <a:lnTo>
                    <a:pt x="1361117" y="20823"/>
                  </a:lnTo>
                  <a:lnTo>
                    <a:pt x="1363796" y="34094"/>
                  </a:lnTo>
                  <a:lnTo>
                    <a:pt x="1363796" y="306854"/>
                  </a:lnTo>
                  <a:lnTo>
                    <a:pt x="1361117" y="320125"/>
                  </a:lnTo>
                  <a:lnTo>
                    <a:pt x="1353810" y="330962"/>
                  </a:lnTo>
                  <a:lnTo>
                    <a:pt x="1342972" y="338269"/>
                  </a:lnTo>
                  <a:lnTo>
                    <a:pt x="1329701" y="340948"/>
                  </a:lnTo>
                  <a:lnTo>
                    <a:pt x="34094" y="340948"/>
                  </a:lnTo>
                  <a:lnTo>
                    <a:pt x="20823" y="338269"/>
                  </a:lnTo>
                  <a:lnTo>
                    <a:pt x="9986" y="330962"/>
                  </a:lnTo>
                  <a:lnTo>
                    <a:pt x="2679" y="320125"/>
                  </a:lnTo>
                  <a:lnTo>
                    <a:pt x="0" y="306854"/>
                  </a:lnTo>
                  <a:lnTo>
                    <a:pt x="0" y="34094"/>
                  </a:lnTo>
                  <a:close/>
                </a:path>
              </a:pathLst>
            </a:custGeom>
            <a:ln w="25399">
              <a:solidFill>
                <a:srgbClr val="ED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/>
          <p:cNvSpPr txBox="1"/>
          <p:nvPr/>
        </p:nvSpPr>
        <p:spPr>
          <a:xfrm>
            <a:off x="4855402" y="2608789"/>
            <a:ext cx="1137285" cy="304800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363855" marR="5080" indent="-351790">
              <a:lnSpc>
                <a:spcPts val="1000"/>
              </a:lnSpc>
              <a:spcBef>
                <a:spcPts val="300"/>
              </a:spcBef>
            </a:pPr>
            <a:r>
              <a:rPr dirty="0" sz="1000" spc="-5">
                <a:latin typeface="Calibri"/>
                <a:cs typeface="Calibri"/>
              </a:rPr>
              <a:t>Capacidad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cumplir </a:t>
            </a:r>
            <a:r>
              <a:rPr dirty="0" sz="1000" spc="-2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pedidos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6293630" y="1221300"/>
            <a:ext cx="1363980" cy="340995"/>
          </a:xfrm>
          <a:custGeom>
            <a:avLst/>
            <a:gdLst/>
            <a:ahLst/>
            <a:cxnLst/>
            <a:rect l="l" t="t" r="r" b="b"/>
            <a:pathLst>
              <a:path w="1363979" h="340994">
                <a:moveTo>
                  <a:pt x="1329702" y="0"/>
                </a:moveTo>
                <a:lnTo>
                  <a:pt x="34095" y="0"/>
                </a:lnTo>
                <a:lnTo>
                  <a:pt x="20824" y="2679"/>
                </a:lnTo>
                <a:lnTo>
                  <a:pt x="9986" y="9986"/>
                </a:lnTo>
                <a:lnTo>
                  <a:pt x="2679" y="20823"/>
                </a:lnTo>
                <a:lnTo>
                  <a:pt x="0" y="34094"/>
                </a:lnTo>
                <a:lnTo>
                  <a:pt x="0" y="306853"/>
                </a:lnTo>
                <a:lnTo>
                  <a:pt x="2679" y="320125"/>
                </a:lnTo>
                <a:lnTo>
                  <a:pt x="9986" y="330962"/>
                </a:lnTo>
                <a:lnTo>
                  <a:pt x="20824" y="338269"/>
                </a:lnTo>
                <a:lnTo>
                  <a:pt x="34095" y="340949"/>
                </a:lnTo>
                <a:lnTo>
                  <a:pt x="1329702" y="340949"/>
                </a:lnTo>
                <a:lnTo>
                  <a:pt x="1342973" y="338269"/>
                </a:lnTo>
                <a:lnTo>
                  <a:pt x="1353810" y="330962"/>
                </a:lnTo>
                <a:lnTo>
                  <a:pt x="1361117" y="320125"/>
                </a:lnTo>
                <a:lnTo>
                  <a:pt x="1363797" y="306853"/>
                </a:lnTo>
                <a:lnTo>
                  <a:pt x="1363797" y="34094"/>
                </a:lnTo>
                <a:lnTo>
                  <a:pt x="1361117" y="20823"/>
                </a:lnTo>
                <a:lnTo>
                  <a:pt x="1353810" y="9986"/>
                </a:lnTo>
                <a:lnTo>
                  <a:pt x="1342973" y="2679"/>
                </a:lnTo>
                <a:lnTo>
                  <a:pt x="1329702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6745949" y="1288270"/>
            <a:ext cx="46609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solidFill>
                  <a:srgbClr val="FFFFFF"/>
                </a:solidFill>
                <a:latin typeface="Calibri"/>
                <a:cs typeface="Calibri"/>
              </a:rPr>
              <a:t>OTROS.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6280930" y="1592083"/>
            <a:ext cx="1389380" cy="443230"/>
            <a:chOff x="6280930" y="1592083"/>
            <a:chExt cx="1389380" cy="443230"/>
          </a:xfrm>
        </p:grpSpPr>
        <p:sp>
          <p:nvSpPr>
            <p:cNvPr id="63" name="object 63"/>
            <p:cNvSpPr/>
            <p:nvPr/>
          </p:nvSpPr>
          <p:spPr>
            <a:xfrm>
              <a:off x="6945697" y="1592083"/>
              <a:ext cx="59690" cy="59690"/>
            </a:xfrm>
            <a:custGeom>
              <a:avLst/>
              <a:gdLst/>
              <a:ahLst/>
              <a:cxnLst/>
              <a:rect l="l" t="t" r="r" b="b"/>
              <a:pathLst>
                <a:path w="59690" h="59689">
                  <a:moveTo>
                    <a:pt x="49731" y="0"/>
                  </a:moveTo>
                  <a:lnTo>
                    <a:pt x="9933" y="0"/>
                  </a:lnTo>
                  <a:lnTo>
                    <a:pt x="9933" y="29833"/>
                  </a:lnTo>
                  <a:lnTo>
                    <a:pt x="0" y="29833"/>
                  </a:lnTo>
                  <a:lnTo>
                    <a:pt x="29832" y="59665"/>
                  </a:lnTo>
                  <a:lnTo>
                    <a:pt x="59665" y="29833"/>
                  </a:lnTo>
                  <a:lnTo>
                    <a:pt x="49731" y="29833"/>
                  </a:lnTo>
                  <a:lnTo>
                    <a:pt x="49731" y="0"/>
                  </a:lnTo>
                  <a:close/>
                </a:path>
              </a:pathLst>
            </a:custGeom>
            <a:solidFill>
              <a:srgbClr val="E4C1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6293631" y="1681582"/>
              <a:ext cx="1363980" cy="340995"/>
            </a:xfrm>
            <a:custGeom>
              <a:avLst/>
              <a:gdLst/>
              <a:ahLst/>
              <a:cxnLst/>
              <a:rect l="l" t="t" r="r" b="b"/>
              <a:pathLst>
                <a:path w="1363979" h="340994">
                  <a:moveTo>
                    <a:pt x="1329702" y="0"/>
                  </a:moveTo>
                  <a:lnTo>
                    <a:pt x="34095" y="0"/>
                  </a:lnTo>
                  <a:lnTo>
                    <a:pt x="20824" y="2679"/>
                  </a:lnTo>
                  <a:lnTo>
                    <a:pt x="9986" y="9985"/>
                  </a:lnTo>
                  <a:lnTo>
                    <a:pt x="2679" y="20823"/>
                  </a:lnTo>
                  <a:lnTo>
                    <a:pt x="0" y="34094"/>
                  </a:lnTo>
                  <a:lnTo>
                    <a:pt x="0" y="306853"/>
                  </a:lnTo>
                  <a:lnTo>
                    <a:pt x="2679" y="320125"/>
                  </a:lnTo>
                  <a:lnTo>
                    <a:pt x="9986" y="330962"/>
                  </a:lnTo>
                  <a:lnTo>
                    <a:pt x="20824" y="338269"/>
                  </a:lnTo>
                  <a:lnTo>
                    <a:pt x="34095" y="340949"/>
                  </a:lnTo>
                  <a:lnTo>
                    <a:pt x="1329702" y="340949"/>
                  </a:lnTo>
                  <a:lnTo>
                    <a:pt x="1342973" y="338269"/>
                  </a:lnTo>
                  <a:lnTo>
                    <a:pt x="1353810" y="330962"/>
                  </a:lnTo>
                  <a:lnTo>
                    <a:pt x="1361117" y="320125"/>
                  </a:lnTo>
                  <a:lnTo>
                    <a:pt x="1363797" y="306853"/>
                  </a:lnTo>
                  <a:lnTo>
                    <a:pt x="1363797" y="34094"/>
                  </a:lnTo>
                  <a:lnTo>
                    <a:pt x="1361117" y="20823"/>
                  </a:lnTo>
                  <a:lnTo>
                    <a:pt x="1353810" y="9985"/>
                  </a:lnTo>
                  <a:lnTo>
                    <a:pt x="1342973" y="2679"/>
                  </a:lnTo>
                  <a:lnTo>
                    <a:pt x="1329702" y="0"/>
                  </a:lnTo>
                  <a:close/>
                </a:path>
              </a:pathLst>
            </a:custGeom>
            <a:solidFill>
              <a:srgbClr val="EDD9D9">
                <a:alpha val="9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6293630" y="1681583"/>
              <a:ext cx="1363980" cy="340995"/>
            </a:xfrm>
            <a:custGeom>
              <a:avLst/>
              <a:gdLst/>
              <a:ahLst/>
              <a:cxnLst/>
              <a:rect l="l" t="t" r="r" b="b"/>
              <a:pathLst>
                <a:path w="1363979" h="340994">
                  <a:moveTo>
                    <a:pt x="0" y="34094"/>
                  </a:moveTo>
                  <a:lnTo>
                    <a:pt x="2679" y="20823"/>
                  </a:lnTo>
                  <a:lnTo>
                    <a:pt x="9986" y="9986"/>
                  </a:lnTo>
                  <a:lnTo>
                    <a:pt x="20823" y="2679"/>
                  </a:lnTo>
                  <a:lnTo>
                    <a:pt x="34094" y="0"/>
                  </a:lnTo>
                  <a:lnTo>
                    <a:pt x="1329701" y="0"/>
                  </a:lnTo>
                  <a:lnTo>
                    <a:pt x="1342973" y="2679"/>
                  </a:lnTo>
                  <a:lnTo>
                    <a:pt x="1353810" y="9986"/>
                  </a:lnTo>
                  <a:lnTo>
                    <a:pt x="1361117" y="20823"/>
                  </a:lnTo>
                  <a:lnTo>
                    <a:pt x="1363796" y="34094"/>
                  </a:lnTo>
                  <a:lnTo>
                    <a:pt x="1363796" y="306854"/>
                  </a:lnTo>
                  <a:lnTo>
                    <a:pt x="1361117" y="320125"/>
                  </a:lnTo>
                  <a:lnTo>
                    <a:pt x="1353810" y="330962"/>
                  </a:lnTo>
                  <a:lnTo>
                    <a:pt x="1342973" y="338269"/>
                  </a:lnTo>
                  <a:lnTo>
                    <a:pt x="1329701" y="340948"/>
                  </a:lnTo>
                  <a:lnTo>
                    <a:pt x="34094" y="340948"/>
                  </a:lnTo>
                  <a:lnTo>
                    <a:pt x="20823" y="338269"/>
                  </a:lnTo>
                  <a:lnTo>
                    <a:pt x="9986" y="330962"/>
                  </a:lnTo>
                  <a:lnTo>
                    <a:pt x="2679" y="320125"/>
                  </a:lnTo>
                  <a:lnTo>
                    <a:pt x="0" y="306854"/>
                  </a:lnTo>
                  <a:lnTo>
                    <a:pt x="0" y="34094"/>
                  </a:lnTo>
                  <a:close/>
                </a:path>
              </a:pathLst>
            </a:custGeom>
            <a:ln w="25399">
              <a:solidFill>
                <a:srgbClr val="ED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" name="object 66"/>
          <p:cNvSpPr txBox="1"/>
          <p:nvPr/>
        </p:nvSpPr>
        <p:spPr>
          <a:xfrm>
            <a:off x="6490653" y="1756807"/>
            <a:ext cx="975994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latin typeface="Calibri"/>
                <a:cs typeface="Calibri"/>
              </a:rPr>
              <a:t>Socios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negocio.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6280930" y="2052364"/>
            <a:ext cx="1389380" cy="443230"/>
            <a:chOff x="6280930" y="2052364"/>
            <a:chExt cx="1389380" cy="443230"/>
          </a:xfrm>
        </p:grpSpPr>
        <p:sp>
          <p:nvSpPr>
            <p:cNvPr id="68" name="object 68"/>
            <p:cNvSpPr/>
            <p:nvPr/>
          </p:nvSpPr>
          <p:spPr>
            <a:xfrm>
              <a:off x="6945697" y="2052364"/>
              <a:ext cx="59690" cy="59690"/>
            </a:xfrm>
            <a:custGeom>
              <a:avLst/>
              <a:gdLst/>
              <a:ahLst/>
              <a:cxnLst/>
              <a:rect l="l" t="t" r="r" b="b"/>
              <a:pathLst>
                <a:path w="59690" h="59689">
                  <a:moveTo>
                    <a:pt x="49731" y="0"/>
                  </a:moveTo>
                  <a:lnTo>
                    <a:pt x="9933" y="0"/>
                  </a:lnTo>
                  <a:lnTo>
                    <a:pt x="9933" y="29833"/>
                  </a:lnTo>
                  <a:lnTo>
                    <a:pt x="0" y="29833"/>
                  </a:lnTo>
                  <a:lnTo>
                    <a:pt x="29832" y="59665"/>
                  </a:lnTo>
                  <a:lnTo>
                    <a:pt x="59665" y="29833"/>
                  </a:lnTo>
                  <a:lnTo>
                    <a:pt x="49731" y="29833"/>
                  </a:lnTo>
                  <a:lnTo>
                    <a:pt x="49731" y="0"/>
                  </a:lnTo>
                  <a:close/>
                </a:path>
              </a:pathLst>
            </a:custGeom>
            <a:solidFill>
              <a:srgbClr val="E4C1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6293631" y="2141865"/>
              <a:ext cx="1363980" cy="340995"/>
            </a:xfrm>
            <a:custGeom>
              <a:avLst/>
              <a:gdLst/>
              <a:ahLst/>
              <a:cxnLst/>
              <a:rect l="l" t="t" r="r" b="b"/>
              <a:pathLst>
                <a:path w="1363979" h="340994">
                  <a:moveTo>
                    <a:pt x="1329702" y="0"/>
                  </a:moveTo>
                  <a:lnTo>
                    <a:pt x="34095" y="0"/>
                  </a:lnTo>
                  <a:lnTo>
                    <a:pt x="20824" y="2679"/>
                  </a:lnTo>
                  <a:lnTo>
                    <a:pt x="9986" y="9985"/>
                  </a:lnTo>
                  <a:lnTo>
                    <a:pt x="2679" y="20823"/>
                  </a:lnTo>
                  <a:lnTo>
                    <a:pt x="0" y="34094"/>
                  </a:lnTo>
                  <a:lnTo>
                    <a:pt x="0" y="306853"/>
                  </a:lnTo>
                  <a:lnTo>
                    <a:pt x="2679" y="320124"/>
                  </a:lnTo>
                  <a:lnTo>
                    <a:pt x="9986" y="330962"/>
                  </a:lnTo>
                  <a:lnTo>
                    <a:pt x="20824" y="338268"/>
                  </a:lnTo>
                  <a:lnTo>
                    <a:pt x="34095" y="340948"/>
                  </a:lnTo>
                  <a:lnTo>
                    <a:pt x="1329702" y="340948"/>
                  </a:lnTo>
                  <a:lnTo>
                    <a:pt x="1342973" y="338268"/>
                  </a:lnTo>
                  <a:lnTo>
                    <a:pt x="1353810" y="330962"/>
                  </a:lnTo>
                  <a:lnTo>
                    <a:pt x="1361117" y="320124"/>
                  </a:lnTo>
                  <a:lnTo>
                    <a:pt x="1363797" y="306853"/>
                  </a:lnTo>
                  <a:lnTo>
                    <a:pt x="1363797" y="34094"/>
                  </a:lnTo>
                  <a:lnTo>
                    <a:pt x="1361117" y="20823"/>
                  </a:lnTo>
                  <a:lnTo>
                    <a:pt x="1353810" y="9985"/>
                  </a:lnTo>
                  <a:lnTo>
                    <a:pt x="1342973" y="2679"/>
                  </a:lnTo>
                  <a:lnTo>
                    <a:pt x="1329702" y="0"/>
                  </a:lnTo>
                  <a:close/>
                </a:path>
              </a:pathLst>
            </a:custGeom>
            <a:solidFill>
              <a:srgbClr val="EDD9D9">
                <a:alpha val="9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6293630" y="2141865"/>
              <a:ext cx="1363980" cy="340995"/>
            </a:xfrm>
            <a:custGeom>
              <a:avLst/>
              <a:gdLst/>
              <a:ahLst/>
              <a:cxnLst/>
              <a:rect l="l" t="t" r="r" b="b"/>
              <a:pathLst>
                <a:path w="1363979" h="340994">
                  <a:moveTo>
                    <a:pt x="0" y="34094"/>
                  </a:moveTo>
                  <a:lnTo>
                    <a:pt x="2679" y="20823"/>
                  </a:lnTo>
                  <a:lnTo>
                    <a:pt x="9986" y="9986"/>
                  </a:lnTo>
                  <a:lnTo>
                    <a:pt x="20823" y="2679"/>
                  </a:lnTo>
                  <a:lnTo>
                    <a:pt x="34094" y="0"/>
                  </a:lnTo>
                  <a:lnTo>
                    <a:pt x="1329701" y="0"/>
                  </a:lnTo>
                  <a:lnTo>
                    <a:pt x="1342973" y="2679"/>
                  </a:lnTo>
                  <a:lnTo>
                    <a:pt x="1353810" y="9986"/>
                  </a:lnTo>
                  <a:lnTo>
                    <a:pt x="1361117" y="20823"/>
                  </a:lnTo>
                  <a:lnTo>
                    <a:pt x="1363796" y="34094"/>
                  </a:lnTo>
                  <a:lnTo>
                    <a:pt x="1363796" y="306854"/>
                  </a:lnTo>
                  <a:lnTo>
                    <a:pt x="1361117" y="320125"/>
                  </a:lnTo>
                  <a:lnTo>
                    <a:pt x="1353810" y="330962"/>
                  </a:lnTo>
                  <a:lnTo>
                    <a:pt x="1342973" y="338269"/>
                  </a:lnTo>
                  <a:lnTo>
                    <a:pt x="1329701" y="340948"/>
                  </a:lnTo>
                  <a:lnTo>
                    <a:pt x="34094" y="340948"/>
                  </a:lnTo>
                  <a:lnTo>
                    <a:pt x="20823" y="338269"/>
                  </a:lnTo>
                  <a:lnTo>
                    <a:pt x="9986" y="330962"/>
                  </a:lnTo>
                  <a:lnTo>
                    <a:pt x="2679" y="320125"/>
                  </a:lnTo>
                  <a:lnTo>
                    <a:pt x="0" y="306854"/>
                  </a:lnTo>
                  <a:lnTo>
                    <a:pt x="0" y="34094"/>
                  </a:lnTo>
                  <a:close/>
                </a:path>
              </a:pathLst>
            </a:custGeom>
            <a:ln w="25399">
              <a:solidFill>
                <a:srgbClr val="ED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/>
          <p:cNvSpPr txBox="1"/>
          <p:nvPr/>
        </p:nvSpPr>
        <p:spPr>
          <a:xfrm>
            <a:off x="6356956" y="2217088"/>
            <a:ext cx="124396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latin typeface="Calibri"/>
                <a:cs typeface="Calibri"/>
              </a:rPr>
              <a:t>Localización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geográfica.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6280930" y="2512646"/>
            <a:ext cx="1389380" cy="443230"/>
            <a:chOff x="6280930" y="2512646"/>
            <a:chExt cx="1389380" cy="443230"/>
          </a:xfrm>
        </p:grpSpPr>
        <p:sp>
          <p:nvSpPr>
            <p:cNvPr id="73" name="object 73"/>
            <p:cNvSpPr/>
            <p:nvPr/>
          </p:nvSpPr>
          <p:spPr>
            <a:xfrm>
              <a:off x="6945697" y="2512646"/>
              <a:ext cx="59690" cy="59690"/>
            </a:xfrm>
            <a:custGeom>
              <a:avLst/>
              <a:gdLst/>
              <a:ahLst/>
              <a:cxnLst/>
              <a:rect l="l" t="t" r="r" b="b"/>
              <a:pathLst>
                <a:path w="59690" h="59689">
                  <a:moveTo>
                    <a:pt x="49731" y="0"/>
                  </a:moveTo>
                  <a:lnTo>
                    <a:pt x="9933" y="0"/>
                  </a:lnTo>
                  <a:lnTo>
                    <a:pt x="9933" y="29833"/>
                  </a:lnTo>
                  <a:lnTo>
                    <a:pt x="0" y="29833"/>
                  </a:lnTo>
                  <a:lnTo>
                    <a:pt x="29832" y="59665"/>
                  </a:lnTo>
                  <a:lnTo>
                    <a:pt x="59665" y="29833"/>
                  </a:lnTo>
                  <a:lnTo>
                    <a:pt x="49731" y="29833"/>
                  </a:lnTo>
                  <a:lnTo>
                    <a:pt x="49731" y="0"/>
                  </a:lnTo>
                  <a:close/>
                </a:path>
              </a:pathLst>
            </a:custGeom>
            <a:solidFill>
              <a:srgbClr val="E4C1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6293631" y="2602144"/>
              <a:ext cx="1363980" cy="340995"/>
            </a:xfrm>
            <a:custGeom>
              <a:avLst/>
              <a:gdLst/>
              <a:ahLst/>
              <a:cxnLst/>
              <a:rect l="l" t="t" r="r" b="b"/>
              <a:pathLst>
                <a:path w="1363979" h="340994">
                  <a:moveTo>
                    <a:pt x="1329702" y="0"/>
                  </a:moveTo>
                  <a:lnTo>
                    <a:pt x="34095" y="0"/>
                  </a:lnTo>
                  <a:lnTo>
                    <a:pt x="20824" y="2679"/>
                  </a:lnTo>
                  <a:lnTo>
                    <a:pt x="9986" y="9986"/>
                  </a:lnTo>
                  <a:lnTo>
                    <a:pt x="2679" y="20824"/>
                  </a:lnTo>
                  <a:lnTo>
                    <a:pt x="0" y="34095"/>
                  </a:lnTo>
                  <a:lnTo>
                    <a:pt x="0" y="306854"/>
                  </a:lnTo>
                  <a:lnTo>
                    <a:pt x="2679" y="320126"/>
                  </a:lnTo>
                  <a:lnTo>
                    <a:pt x="9986" y="330963"/>
                  </a:lnTo>
                  <a:lnTo>
                    <a:pt x="20824" y="338270"/>
                  </a:lnTo>
                  <a:lnTo>
                    <a:pt x="34095" y="340949"/>
                  </a:lnTo>
                  <a:lnTo>
                    <a:pt x="1329702" y="340949"/>
                  </a:lnTo>
                  <a:lnTo>
                    <a:pt x="1342973" y="338270"/>
                  </a:lnTo>
                  <a:lnTo>
                    <a:pt x="1353810" y="330963"/>
                  </a:lnTo>
                  <a:lnTo>
                    <a:pt x="1361117" y="320126"/>
                  </a:lnTo>
                  <a:lnTo>
                    <a:pt x="1363797" y="306854"/>
                  </a:lnTo>
                  <a:lnTo>
                    <a:pt x="1363797" y="34095"/>
                  </a:lnTo>
                  <a:lnTo>
                    <a:pt x="1361117" y="20824"/>
                  </a:lnTo>
                  <a:lnTo>
                    <a:pt x="1353810" y="9986"/>
                  </a:lnTo>
                  <a:lnTo>
                    <a:pt x="1342973" y="2679"/>
                  </a:lnTo>
                  <a:lnTo>
                    <a:pt x="1329702" y="0"/>
                  </a:lnTo>
                  <a:close/>
                </a:path>
              </a:pathLst>
            </a:custGeom>
            <a:solidFill>
              <a:srgbClr val="EDD9D9">
                <a:alpha val="9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6293630" y="2602145"/>
              <a:ext cx="1363980" cy="340995"/>
            </a:xfrm>
            <a:custGeom>
              <a:avLst/>
              <a:gdLst/>
              <a:ahLst/>
              <a:cxnLst/>
              <a:rect l="l" t="t" r="r" b="b"/>
              <a:pathLst>
                <a:path w="1363979" h="340994">
                  <a:moveTo>
                    <a:pt x="0" y="34094"/>
                  </a:moveTo>
                  <a:lnTo>
                    <a:pt x="2679" y="20823"/>
                  </a:lnTo>
                  <a:lnTo>
                    <a:pt x="9986" y="9986"/>
                  </a:lnTo>
                  <a:lnTo>
                    <a:pt x="20823" y="2679"/>
                  </a:lnTo>
                  <a:lnTo>
                    <a:pt x="34094" y="0"/>
                  </a:lnTo>
                  <a:lnTo>
                    <a:pt x="1329701" y="0"/>
                  </a:lnTo>
                  <a:lnTo>
                    <a:pt x="1342973" y="2679"/>
                  </a:lnTo>
                  <a:lnTo>
                    <a:pt x="1353810" y="9986"/>
                  </a:lnTo>
                  <a:lnTo>
                    <a:pt x="1361117" y="20823"/>
                  </a:lnTo>
                  <a:lnTo>
                    <a:pt x="1363796" y="34094"/>
                  </a:lnTo>
                  <a:lnTo>
                    <a:pt x="1363796" y="306854"/>
                  </a:lnTo>
                  <a:lnTo>
                    <a:pt x="1361117" y="320125"/>
                  </a:lnTo>
                  <a:lnTo>
                    <a:pt x="1353810" y="330962"/>
                  </a:lnTo>
                  <a:lnTo>
                    <a:pt x="1342973" y="338269"/>
                  </a:lnTo>
                  <a:lnTo>
                    <a:pt x="1329701" y="340948"/>
                  </a:lnTo>
                  <a:lnTo>
                    <a:pt x="34094" y="340948"/>
                  </a:lnTo>
                  <a:lnTo>
                    <a:pt x="20823" y="338269"/>
                  </a:lnTo>
                  <a:lnTo>
                    <a:pt x="9986" y="330962"/>
                  </a:lnTo>
                  <a:lnTo>
                    <a:pt x="2679" y="320125"/>
                  </a:lnTo>
                  <a:lnTo>
                    <a:pt x="0" y="306854"/>
                  </a:lnTo>
                  <a:lnTo>
                    <a:pt x="0" y="34094"/>
                  </a:lnTo>
                  <a:close/>
                </a:path>
              </a:pathLst>
            </a:custGeom>
            <a:ln w="25399">
              <a:solidFill>
                <a:srgbClr val="ED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6" name="object 76"/>
          <p:cNvSpPr txBox="1"/>
          <p:nvPr/>
        </p:nvSpPr>
        <p:spPr>
          <a:xfrm>
            <a:off x="6356677" y="2677369"/>
            <a:ext cx="124460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Calibri"/>
                <a:cs typeface="Calibri"/>
              </a:rPr>
              <a:t>Condiciones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trabajo.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6280930" y="2972927"/>
            <a:ext cx="1389380" cy="443230"/>
            <a:chOff x="6280930" y="2972927"/>
            <a:chExt cx="1389380" cy="443230"/>
          </a:xfrm>
        </p:grpSpPr>
        <p:sp>
          <p:nvSpPr>
            <p:cNvPr id="78" name="object 78"/>
            <p:cNvSpPr/>
            <p:nvPr/>
          </p:nvSpPr>
          <p:spPr>
            <a:xfrm>
              <a:off x="6945697" y="2972927"/>
              <a:ext cx="59690" cy="59690"/>
            </a:xfrm>
            <a:custGeom>
              <a:avLst/>
              <a:gdLst/>
              <a:ahLst/>
              <a:cxnLst/>
              <a:rect l="l" t="t" r="r" b="b"/>
              <a:pathLst>
                <a:path w="59690" h="59689">
                  <a:moveTo>
                    <a:pt x="49731" y="0"/>
                  </a:moveTo>
                  <a:lnTo>
                    <a:pt x="9933" y="0"/>
                  </a:lnTo>
                  <a:lnTo>
                    <a:pt x="9933" y="29832"/>
                  </a:lnTo>
                  <a:lnTo>
                    <a:pt x="0" y="29832"/>
                  </a:lnTo>
                  <a:lnTo>
                    <a:pt x="29832" y="59665"/>
                  </a:lnTo>
                  <a:lnTo>
                    <a:pt x="59665" y="29832"/>
                  </a:lnTo>
                  <a:lnTo>
                    <a:pt x="49731" y="29832"/>
                  </a:lnTo>
                  <a:lnTo>
                    <a:pt x="49731" y="0"/>
                  </a:lnTo>
                  <a:close/>
                </a:path>
              </a:pathLst>
            </a:custGeom>
            <a:solidFill>
              <a:srgbClr val="E4C1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6293631" y="3062427"/>
              <a:ext cx="1363980" cy="340995"/>
            </a:xfrm>
            <a:custGeom>
              <a:avLst/>
              <a:gdLst/>
              <a:ahLst/>
              <a:cxnLst/>
              <a:rect l="l" t="t" r="r" b="b"/>
              <a:pathLst>
                <a:path w="1363979" h="340995">
                  <a:moveTo>
                    <a:pt x="1329702" y="0"/>
                  </a:moveTo>
                  <a:lnTo>
                    <a:pt x="34095" y="0"/>
                  </a:lnTo>
                  <a:lnTo>
                    <a:pt x="20824" y="2679"/>
                  </a:lnTo>
                  <a:lnTo>
                    <a:pt x="9986" y="9986"/>
                  </a:lnTo>
                  <a:lnTo>
                    <a:pt x="2679" y="20823"/>
                  </a:lnTo>
                  <a:lnTo>
                    <a:pt x="0" y="34094"/>
                  </a:lnTo>
                  <a:lnTo>
                    <a:pt x="0" y="306854"/>
                  </a:lnTo>
                  <a:lnTo>
                    <a:pt x="2679" y="320125"/>
                  </a:lnTo>
                  <a:lnTo>
                    <a:pt x="9986" y="330962"/>
                  </a:lnTo>
                  <a:lnTo>
                    <a:pt x="20824" y="338269"/>
                  </a:lnTo>
                  <a:lnTo>
                    <a:pt x="34095" y="340949"/>
                  </a:lnTo>
                  <a:lnTo>
                    <a:pt x="1329702" y="340949"/>
                  </a:lnTo>
                  <a:lnTo>
                    <a:pt x="1342973" y="338269"/>
                  </a:lnTo>
                  <a:lnTo>
                    <a:pt x="1353810" y="330962"/>
                  </a:lnTo>
                  <a:lnTo>
                    <a:pt x="1361117" y="320125"/>
                  </a:lnTo>
                  <a:lnTo>
                    <a:pt x="1363797" y="306854"/>
                  </a:lnTo>
                  <a:lnTo>
                    <a:pt x="1363797" y="34094"/>
                  </a:lnTo>
                  <a:lnTo>
                    <a:pt x="1361117" y="20823"/>
                  </a:lnTo>
                  <a:lnTo>
                    <a:pt x="1353810" y="9986"/>
                  </a:lnTo>
                  <a:lnTo>
                    <a:pt x="1342973" y="2679"/>
                  </a:lnTo>
                  <a:lnTo>
                    <a:pt x="1329702" y="0"/>
                  </a:lnTo>
                  <a:close/>
                </a:path>
              </a:pathLst>
            </a:custGeom>
            <a:solidFill>
              <a:srgbClr val="EDD9D9">
                <a:alpha val="9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6293630" y="3062427"/>
              <a:ext cx="1363980" cy="340995"/>
            </a:xfrm>
            <a:custGeom>
              <a:avLst/>
              <a:gdLst/>
              <a:ahLst/>
              <a:cxnLst/>
              <a:rect l="l" t="t" r="r" b="b"/>
              <a:pathLst>
                <a:path w="1363979" h="340995">
                  <a:moveTo>
                    <a:pt x="0" y="34094"/>
                  </a:moveTo>
                  <a:lnTo>
                    <a:pt x="2679" y="20823"/>
                  </a:lnTo>
                  <a:lnTo>
                    <a:pt x="9986" y="9986"/>
                  </a:lnTo>
                  <a:lnTo>
                    <a:pt x="20823" y="2679"/>
                  </a:lnTo>
                  <a:lnTo>
                    <a:pt x="34094" y="0"/>
                  </a:lnTo>
                  <a:lnTo>
                    <a:pt x="1329701" y="0"/>
                  </a:lnTo>
                  <a:lnTo>
                    <a:pt x="1342973" y="2679"/>
                  </a:lnTo>
                  <a:lnTo>
                    <a:pt x="1353810" y="9986"/>
                  </a:lnTo>
                  <a:lnTo>
                    <a:pt x="1361117" y="20823"/>
                  </a:lnTo>
                  <a:lnTo>
                    <a:pt x="1363796" y="34094"/>
                  </a:lnTo>
                  <a:lnTo>
                    <a:pt x="1363796" y="306854"/>
                  </a:lnTo>
                  <a:lnTo>
                    <a:pt x="1361117" y="320125"/>
                  </a:lnTo>
                  <a:lnTo>
                    <a:pt x="1353810" y="330962"/>
                  </a:lnTo>
                  <a:lnTo>
                    <a:pt x="1342973" y="338269"/>
                  </a:lnTo>
                  <a:lnTo>
                    <a:pt x="1329701" y="340948"/>
                  </a:lnTo>
                  <a:lnTo>
                    <a:pt x="34094" y="340948"/>
                  </a:lnTo>
                  <a:lnTo>
                    <a:pt x="20823" y="338269"/>
                  </a:lnTo>
                  <a:lnTo>
                    <a:pt x="9986" y="330962"/>
                  </a:lnTo>
                  <a:lnTo>
                    <a:pt x="2679" y="320125"/>
                  </a:lnTo>
                  <a:lnTo>
                    <a:pt x="0" y="306854"/>
                  </a:lnTo>
                  <a:lnTo>
                    <a:pt x="0" y="34094"/>
                  </a:lnTo>
                  <a:close/>
                </a:path>
              </a:pathLst>
            </a:custGeom>
            <a:ln w="25399">
              <a:solidFill>
                <a:srgbClr val="ED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1" name="object 81"/>
          <p:cNvSpPr txBox="1"/>
          <p:nvPr/>
        </p:nvSpPr>
        <p:spPr>
          <a:xfrm>
            <a:off x="6355313" y="3137651"/>
            <a:ext cx="124714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latin typeface="Calibri"/>
                <a:cs typeface="Calibri"/>
              </a:rPr>
              <a:t>Importancia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del</a:t>
            </a:r>
            <a:r>
              <a:rPr dirty="0" sz="1000" spc="-5">
                <a:latin typeface="Calibri"/>
                <a:cs typeface="Calibri"/>
              </a:rPr>
              <a:t> cliente.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6280930" y="3433208"/>
            <a:ext cx="1389380" cy="1363980"/>
            <a:chOff x="6280930" y="3433208"/>
            <a:chExt cx="1389380" cy="1363980"/>
          </a:xfrm>
        </p:grpSpPr>
        <p:sp>
          <p:nvSpPr>
            <p:cNvPr id="83" name="object 83"/>
            <p:cNvSpPr/>
            <p:nvPr/>
          </p:nvSpPr>
          <p:spPr>
            <a:xfrm>
              <a:off x="6945697" y="3433208"/>
              <a:ext cx="59690" cy="59690"/>
            </a:xfrm>
            <a:custGeom>
              <a:avLst/>
              <a:gdLst/>
              <a:ahLst/>
              <a:cxnLst/>
              <a:rect l="l" t="t" r="r" b="b"/>
              <a:pathLst>
                <a:path w="59690" h="59689">
                  <a:moveTo>
                    <a:pt x="49731" y="0"/>
                  </a:moveTo>
                  <a:lnTo>
                    <a:pt x="9933" y="0"/>
                  </a:lnTo>
                  <a:lnTo>
                    <a:pt x="9933" y="29833"/>
                  </a:lnTo>
                  <a:lnTo>
                    <a:pt x="0" y="29833"/>
                  </a:lnTo>
                  <a:lnTo>
                    <a:pt x="29832" y="59665"/>
                  </a:lnTo>
                  <a:lnTo>
                    <a:pt x="59665" y="29833"/>
                  </a:lnTo>
                  <a:lnTo>
                    <a:pt x="49731" y="29833"/>
                  </a:lnTo>
                  <a:lnTo>
                    <a:pt x="49731" y="0"/>
                  </a:lnTo>
                  <a:close/>
                </a:path>
              </a:pathLst>
            </a:custGeom>
            <a:solidFill>
              <a:srgbClr val="E4C1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6293631" y="3522708"/>
              <a:ext cx="1363980" cy="340995"/>
            </a:xfrm>
            <a:custGeom>
              <a:avLst/>
              <a:gdLst/>
              <a:ahLst/>
              <a:cxnLst/>
              <a:rect l="l" t="t" r="r" b="b"/>
              <a:pathLst>
                <a:path w="1363979" h="340995">
                  <a:moveTo>
                    <a:pt x="1329702" y="0"/>
                  </a:moveTo>
                  <a:lnTo>
                    <a:pt x="34095" y="0"/>
                  </a:lnTo>
                  <a:lnTo>
                    <a:pt x="20824" y="2679"/>
                  </a:lnTo>
                  <a:lnTo>
                    <a:pt x="9986" y="9986"/>
                  </a:lnTo>
                  <a:lnTo>
                    <a:pt x="2679" y="20823"/>
                  </a:lnTo>
                  <a:lnTo>
                    <a:pt x="0" y="34094"/>
                  </a:lnTo>
                  <a:lnTo>
                    <a:pt x="0" y="306853"/>
                  </a:lnTo>
                  <a:lnTo>
                    <a:pt x="2679" y="320125"/>
                  </a:lnTo>
                  <a:lnTo>
                    <a:pt x="9986" y="330962"/>
                  </a:lnTo>
                  <a:lnTo>
                    <a:pt x="20824" y="338269"/>
                  </a:lnTo>
                  <a:lnTo>
                    <a:pt x="34095" y="340949"/>
                  </a:lnTo>
                  <a:lnTo>
                    <a:pt x="1329702" y="340949"/>
                  </a:lnTo>
                  <a:lnTo>
                    <a:pt x="1342973" y="338269"/>
                  </a:lnTo>
                  <a:lnTo>
                    <a:pt x="1353810" y="330962"/>
                  </a:lnTo>
                  <a:lnTo>
                    <a:pt x="1361117" y="320125"/>
                  </a:lnTo>
                  <a:lnTo>
                    <a:pt x="1363797" y="306853"/>
                  </a:lnTo>
                  <a:lnTo>
                    <a:pt x="1363797" y="34094"/>
                  </a:lnTo>
                  <a:lnTo>
                    <a:pt x="1361117" y="20823"/>
                  </a:lnTo>
                  <a:lnTo>
                    <a:pt x="1353810" y="9986"/>
                  </a:lnTo>
                  <a:lnTo>
                    <a:pt x="1342973" y="2679"/>
                  </a:lnTo>
                  <a:lnTo>
                    <a:pt x="1329702" y="0"/>
                  </a:lnTo>
                  <a:close/>
                </a:path>
              </a:pathLst>
            </a:custGeom>
            <a:solidFill>
              <a:srgbClr val="EDD9D9">
                <a:alpha val="9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6293630" y="3522708"/>
              <a:ext cx="1363980" cy="340995"/>
            </a:xfrm>
            <a:custGeom>
              <a:avLst/>
              <a:gdLst/>
              <a:ahLst/>
              <a:cxnLst/>
              <a:rect l="l" t="t" r="r" b="b"/>
              <a:pathLst>
                <a:path w="1363979" h="340995">
                  <a:moveTo>
                    <a:pt x="0" y="34094"/>
                  </a:moveTo>
                  <a:lnTo>
                    <a:pt x="2679" y="20823"/>
                  </a:lnTo>
                  <a:lnTo>
                    <a:pt x="9986" y="9986"/>
                  </a:lnTo>
                  <a:lnTo>
                    <a:pt x="20823" y="2679"/>
                  </a:lnTo>
                  <a:lnTo>
                    <a:pt x="34094" y="0"/>
                  </a:lnTo>
                  <a:lnTo>
                    <a:pt x="1329701" y="0"/>
                  </a:lnTo>
                  <a:lnTo>
                    <a:pt x="1342973" y="2679"/>
                  </a:lnTo>
                  <a:lnTo>
                    <a:pt x="1353810" y="9986"/>
                  </a:lnTo>
                  <a:lnTo>
                    <a:pt x="1361117" y="20823"/>
                  </a:lnTo>
                  <a:lnTo>
                    <a:pt x="1363796" y="34094"/>
                  </a:lnTo>
                  <a:lnTo>
                    <a:pt x="1363796" y="306853"/>
                  </a:lnTo>
                  <a:lnTo>
                    <a:pt x="1361117" y="320125"/>
                  </a:lnTo>
                  <a:lnTo>
                    <a:pt x="1353810" y="330962"/>
                  </a:lnTo>
                  <a:lnTo>
                    <a:pt x="1342973" y="338269"/>
                  </a:lnTo>
                  <a:lnTo>
                    <a:pt x="1329701" y="340948"/>
                  </a:lnTo>
                  <a:lnTo>
                    <a:pt x="34094" y="340948"/>
                  </a:lnTo>
                  <a:lnTo>
                    <a:pt x="20823" y="338269"/>
                  </a:lnTo>
                  <a:lnTo>
                    <a:pt x="9986" y="330962"/>
                  </a:lnTo>
                  <a:lnTo>
                    <a:pt x="2679" y="320125"/>
                  </a:lnTo>
                  <a:lnTo>
                    <a:pt x="0" y="306853"/>
                  </a:lnTo>
                  <a:lnTo>
                    <a:pt x="0" y="34094"/>
                  </a:lnTo>
                  <a:close/>
                </a:path>
              </a:pathLst>
            </a:custGeom>
            <a:ln w="25399">
              <a:solidFill>
                <a:srgbClr val="ED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6945697" y="3893490"/>
              <a:ext cx="59690" cy="59690"/>
            </a:xfrm>
            <a:custGeom>
              <a:avLst/>
              <a:gdLst/>
              <a:ahLst/>
              <a:cxnLst/>
              <a:rect l="l" t="t" r="r" b="b"/>
              <a:pathLst>
                <a:path w="59690" h="59689">
                  <a:moveTo>
                    <a:pt x="49731" y="0"/>
                  </a:moveTo>
                  <a:lnTo>
                    <a:pt x="9933" y="0"/>
                  </a:lnTo>
                  <a:lnTo>
                    <a:pt x="9933" y="29833"/>
                  </a:lnTo>
                  <a:lnTo>
                    <a:pt x="0" y="29833"/>
                  </a:lnTo>
                  <a:lnTo>
                    <a:pt x="29832" y="59665"/>
                  </a:lnTo>
                  <a:lnTo>
                    <a:pt x="59665" y="29833"/>
                  </a:lnTo>
                  <a:lnTo>
                    <a:pt x="49731" y="29833"/>
                  </a:lnTo>
                  <a:lnTo>
                    <a:pt x="49731" y="0"/>
                  </a:lnTo>
                  <a:close/>
                </a:path>
              </a:pathLst>
            </a:custGeom>
            <a:solidFill>
              <a:srgbClr val="E4C1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6293631" y="3982990"/>
              <a:ext cx="1363980" cy="340995"/>
            </a:xfrm>
            <a:custGeom>
              <a:avLst/>
              <a:gdLst/>
              <a:ahLst/>
              <a:cxnLst/>
              <a:rect l="l" t="t" r="r" b="b"/>
              <a:pathLst>
                <a:path w="1363979" h="340995">
                  <a:moveTo>
                    <a:pt x="1329702" y="0"/>
                  </a:moveTo>
                  <a:lnTo>
                    <a:pt x="34095" y="0"/>
                  </a:lnTo>
                  <a:lnTo>
                    <a:pt x="20824" y="2679"/>
                  </a:lnTo>
                  <a:lnTo>
                    <a:pt x="9986" y="9985"/>
                  </a:lnTo>
                  <a:lnTo>
                    <a:pt x="2679" y="20823"/>
                  </a:lnTo>
                  <a:lnTo>
                    <a:pt x="0" y="34094"/>
                  </a:lnTo>
                  <a:lnTo>
                    <a:pt x="0" y="306853"/>
                  </a:lnTo>
                  <a:lnTo>
                    <a:pt x="2679" y="320125"/>
                  </a:lnTo>
                  <a:lnTo>
                    <a:pt x="9986" y="330962"/>
                  </a:lnTo>
                  <a:lnTo>
                    <a:pt x="20824" y="338269"/>
                  </a:lnTo>
                  <a:lnTo>
                    <a:pt x="34095" y="340949"/>
                  </a:lnTo>
                  <a:lnTo>
                    <a:pt x="1329702" y="340949"/>
                  </a:lnTo>
                  <a:lnTo>
                    <a:pt x="1342973" y="338269"/>
                  </a:lnTo>
                  <a:lnTo>
                    <a:pt x="1353810" y="330962"/>
                  </a:lnTo>
                  <a:lnTo>
                    <a:pt x="1361117" y="320125"/>
                  </a:lnTo>
                  <a:lnTo>
                    <a:pt x="1363797" y="306853"/>
                  </a:lnTo>
                  <a:lnTo>
                    <a:pt x="1363797" y="34094"/>
                  </a:lnTo>
                  <a:lnTo>
                    <a:pt x="1361117" y="20823"/>
                  </a:lnTo>
                  <a:lnTo>
                    <a:pt x="1353810" y="9985"/>
                  </a:lnTo>
                  <a:lnTo>
                    <a:pt x="1342973" y="2679"/>
                  </a:lnTo>
                  <a:lnTo>
                    <a:pt x="1329702" y="0"/>
                  </a:lnTo>
                  <a:close/>
                </a:path>
              </a:pathLst>
            </a:custGeom>
            <a:solidFill>
              <a:srgbClr val="EDD9D9">
                <a:alpha val="9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6293630" y="3982990"/>
              <a:ext cx="1363980" cy="340995"/>
            </a:xfrm>
            <a:custGeom>
              <a:avLst/>
              <a:gdLst/>
              <a:ahLst/>
              <a:cxnLst/>
              <a:rect l="l" t="t" r="r" b="b"/>
              <a:pathLst>
                <a:path w="1363979" h="340995">
                  <a:moveTo>
                    <a:pt x="0" y="34095"/>
                  </a:moveTo>
                  <a:lnTo>
                    <a:pt x="2679" y="20823"/>
                  </a:lnTo>
                  <a:lnTo>
                    <a:pt x="9986" y="9986"/>
                  </a:lnTo>
                  <a:lnTo>
                    <a:pt x="20823" y="2679"/>
                  </a:lnTo>
                  <a:lnTo>
                    <a:pt x="34094" y="0"/>
                  </a:lnTo>
                  <a:lnTo>
                    <a:pt x="1329701" y="0"/>
                  </a:lnTo>
                  <a:lnTo>
                    <a:pt x="1342973" y="2679"/>
                  </a:lnTo>
                  <a:lnTo>
                    <a:pt x="1353810" y="9986"/>
                  </a:lnTo>
                  <a:lnTo>
                    <a:pt x="1361117" y="20823"/>
                  </a:lnTo>
                  <a:lnTo>
                    <a:pt x="1363796" y="34095"/>
                  </a:lnTo>
                  <a:lnTo>
                    <a:pt x="1363796" y="306853"/>
                  </a:lnTo>
                  <a:lnTo>
                    <a:pt x="1361117" y="320125"/>
                  </a:lnTo>
                  <a:lnTo>
                    <a:pt x="1353810" y="330962"/>
                  </a:lnTo>
                  <a:lnTo>
                    <a:pt x="1342973" y="338269"/>
                  </a:lnTo>
                  <a:lnTo>
                    <a:pt x="1329701" y="340948"/>
                  </a:lnTo>
                  <a:lnTo>
                    <a:pt x="34094" y="340948"/>
                  </a:lnTo>
                  <a:lnTo>
                    <a:pt x="20823" y="338269"/>
                  </a:lnTo>
                  <a:lnTo>
                    <a:pt x="9986" y="330962"/>
                  </a:lnTo>
                  <a:lnTo>
                    <a:pt x="2679" y="320125"/>
                  </a:lnTo>
                  <a:lnTo>
                    <a:pt x="0" y="306853"/>
                  </a:lnTo>
                  <a:lnTo>
                    <a:pt x="0" y="34095"/>
                  </a:lnTo>
                  <a:close/>
                </a:path>
              </a:pathLst>
            </a:custGeom>
            <a:ln w="25399">
              <a:solidFill>
                <a:srgbClr val="ED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6945697" y="4353771"/>
              <a:ext cx="59690" cy="59690"/>
            </a:xfrm>
            <a:custGeom>
              <a:avLst/>
              <a:gdLst/>
              <a:ahLst/>
              <a:cxnLst/>
              <a:rect l="l" t="t" r="r" b="b"/>
              <a:pathLst>
                <a:path w="59690" h="59689">
                  <a:moveTo>
                    <a:pt x="49731" y="0"/>
                  </a:moveTo>
                  <a:lnTo>
                    <a:pt x="9933" y="0"/>
                  </a:lnTo>
                  <a:lnTo>
                    <a:pt x="9933" y="29833"/>
                  </a:lnTo>
                  <a:lnTo>
                    <a:pt x="0" y="29833"/>
                  </a:lnTo>
                  <a:lnTo>
                    <a:pt x="29832" y="59665"/>
                  </a:lnTo>
                  <a:lnTo>
                    <a:pt x="59665" y="29833"/>
                  </a:lnTo>
                  <a:lnTo>
                    <a:pt x="49731" y="29833"/>
                  </a:lnTo>
                  <a:lnTo>
                    <a:pt x="49731" y="0"/>
                  </a:lnTo>
                  <a:close/>
                </a:path>
              </a:pathLst>
            </a:custGeom>
            <a:solidFill>
              <a:srgbClr val="E4C1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6293631" y="4443271"/>
              <a:ext cx="1363980" cy="340995"/>
            </a:xfrm>
            <a:custGeom>
              <a:avLst/>
              <a:gdLst/>
              <a:ahLst/>
              <a:cxnLst/>
              <a:rect l="l" t="t" r="r" b="b"/>
              <a:pathLst>
                <a:path w="1363979" h="340995">
                  <a:moveTo>
                    <a:pt x="1329702" y="0"/>
                  </a:moveTo>
                  <a:lnTo>
                    <a:pt x="34095" y="0"/>
                  </a:lnTo>
                  <a:lnTo>
                    <a:pt x="20824" y="2679"/>
                  </a:lnTo>
                  <a:lnTo>
                    <a:pt x="9986" y="9985"/>
                  </a:lnTo>
                  <a:lnTo>
                    <a:pt x="2679" y="20823"/>
                  </a:lnTo>
                  <a:lnTo>
                    <a:pt x="0" y="34094"/>
                  </a:lnTo>
                  <a:lnTo>
                    <a:pt x="0" y="306853"/>
                  </a:lnTo>
                  <a:lnTo>
                    <a:pt x="2679" y="320124"/>
                  </a:lnTo>
                  <a:lnTo>
                    <a:pt x="9986" y="330962"/>
                  </a:lnTo>
                  <a:lnTo>
                    <a:pt x="20824" y="338268"/>
                  </a:lnTo>
                  <a:lnTo>
                    <a:pt x="34095" y="340948"/>
                  </a:lnTo>
                  <a:lnTo>
                    <a:pt x="1329702" y="340948"/>
                  </a:lnTo>
                  <a:lnTo>
                    <a:pt x="1342973" y="338268"/>
                  </a:lnTo>
                  <a:lnTo>
                    <a:pt x="1353810" y="330962"/>
                  </a:lnTo>
                  <a:lnTo>
                    <a:pt x="1361117" y="320124"/>
                  </a:lnTo>
                  <a:lnTo>
                    <a:pt x="1363797" y="306853"/>
                  </a:lnTo>
                  <a:lnTo>
                    <a:pt x="1363797" y="34094"/>
                  </a:lnTo>
                  <a:lnTo>
                    <a:pt x="1361117" y="20823"/>
                  </a:lnTo>
                  <a:lnTo>
                    <a:pt x="1353810" y="9985"/>
                  </a:lnTo>
                  <a:lnTo>
                    <a:pt x="1342973" y="2679"/>
                  </a:lnTo>
                  <a:lnTo>
                    <a:pt x="1329702" y="0"/>
                  </a:lnTo>
                  <a:close/>
                </a:path>
              </a:pathLst>
            </a:custGeom>
            <a:solidFill>
              <a:srgbClr val="EDD9D9">
                <a:alpha val="9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6293630" y="4443271"/>
              <a:ext cx="1363980" cy="340995"/>
            </a:xfrm>
            <a:custGeom>
              <a:avLst/>
              <a:gdLst/>
              <a:ahLst/>
              <a:cxnLst/>
              <a:rect l="l" t="t" r="r" b="b"/>
              <a:pathLst>
                <a:path w="1363979" h="340995">
                  <a:moveTo>
                    <a:pt x="0" y="34095"/>
                  </a:moveTo>
                  <a:lnTo>
                    <a:pt x="2679" y="20823"/>
                  </a:lnTo>
                  <a:lnTo>
                    <a:pt x="9986" y="9986"/>
                  </a:lnTo>
                  <a:lnTo>
                    <a:pt x="20823" y="2679"/>
                  </a:lnTo>
                  <a:lnTo>
                    <a:pt x="34094" y="0"/>
                  </a:lnTo>
                  <a:lnTo>
                    <a:pt x="1329701" y="0"/>
                  </a:lnTo>
                  <a:lnTo>
                    <a:pt x="1342973" y="2679"/>
                  </a:lnTo>
                  <a:lnTo>
                    <a:pt x="1353810" y="9986"/>
                  </a:lnTo>
                  <a:lnTo>
                    <a:pt x="1361117" y="20823"/>
                  </a:lnTo>
                  <a:lnTo>
                    <a:pt x="1363796" y="34095"/>
                  </a:lnTo>
                  <a:lnTo>
                    <a:pt x="1363796" y="306853"/>
                  </a:lnTo>
                  <a:lnTo>
                    <a:pt x="1361117" y="320125"/>
                  </a:lnTo>
                  <a:lnTo>
                    <a:pt x="1353810" y="330962"/>
                  </a:lnTo>
                  <a:lnTo>
                    <a:pt x="1342973" y="338269"/>
                  </a:lnTo>
                  <a:lnTo>
                    <a:pt x="1329701" y="340948"/>
                  </a:lnTo>
                  <a:lnTo>
                    <a:pt x="34094" y="340948"/>
                  </a:lnTo>
                  <a:lnTo>
                    <a:pt x="20823" y="338269"/>
                  </a:lnTo>
                  <a:lnTo>
                    <a:pt x="9986" y="330962"/>
                  </a:lnTo>
                  <a:lnTo>
                    <a:pt x="2679" y="320125"/>
                  </a:lnTo>
                  <a:lnTo>
                    <a:pt x="0" y="306853"/>
                  </a:lnTo>
                  <a:lnTo>
                    <a:pt x="0" y="34095"/>
                  </a:lnTo>
                  <a:close/>
                </a:path>
              </a:pathLst>
            </a:custGeom>
            <a:ln w="25399">
              <a:solidFill>
                <a:srgbClr val="ED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2" name="object 92"/>
          <p:cNvSpPr txBox="1"/>
          <p:nvPr/>
        </p:nvSpPr>
        <p:spPr>
          <a:xfrm>
            <a:off x="613727" y="3597933"/>
            <a:ext cx="7922259" cy="2093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480822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latin typeface="Calibri"/>
                <a:cs typeface="Calibri"/>
              </a:rPr>
              <a:t>Educación </a:t>
            </a:r>
            <a:r>
              <a:rPr dirty="0" sz="1000">
                <a:latin typeface="Calibri"/>
                <a:cs typeface="Calibri"/>
              </a:rPr>
              <a:t>y</a:t>
            </a:r>
            <a:r>
              <a:rPr dirty="0" sz="1000" spc="-5">
                <a:latin typeface="Calibri"/>
                <a:cs typeface="Calibri"/>
              </a:rPr>
              <a:t> formación.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200">
              <a:latin typeface="Calibri"/>
              <a:cs typeface="Calibri"/>
            </a:endParaRPr>
          </a:p>
          <a:p>
            <a:pPr algn="ctr" marL="4808220">
              <a:lnSpc>
                <a:spcPct val="100000"/>
              </a:lnSpc>
              <a:spcBef>
                <a:spcPts val="960"/>
              </a:spcBef>
            </a:pPr>
            <a:r>
              <a:rPr dirty="0" sz="1000" spc="-5">
                <a:latin typeface="Calibri"/>
                <a:cs typeface="Calibri"/>
              </a:rPr>
              <a:t>Innovación.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200">
              <a:latin typeface="Calibri"/>
              <a:cs typeface="Calibri"/>
            </a:endParaRPr>
          </a:p>
          <a:p>
            <a:pPr algn="ctr" marL="4808220">
              <a:lnSpc>
                <a:spcPct val="100000"/>
              </a:lnSpc>
              <a:spcBef>
                <a:spcPts val="955"/>
              </a:spcBef>
            </a:pPr>
            <a:r>
              <a:rPr dirty="0" sz="1000" spc="-5">
                <a:latin typeface="Calibri"/>
                <a:cs typeface="Calibri"/>
              </a:rPr>
              <a:t>Ética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50">
              <a:latin typeface="Calibri"/>
              <a:cs typeface="Calibri"/>
            </a:endParaRPr>
          </a:p>
          <a:p>
            <a:pPr algn="just" marL="12700" marR="5080">
              <a:lnSpc>
                <a:spcPct val="98200"/>
              </a:lnSpc>
            </a:pPr>
            <a:r>
              <a:rPr dirty="0" sz="1400" spc="-5">
                <a:latin typeface="Calibri"/>
                <a:cs typeface="Calibri"/>
              </a:rPr>
              <a:t>Partiendo </a:t>
            </a:r>
            <a:r>
              <a:rPr dirty="0" sz="1400">
                <a:latin typeface="Calibri"/>
                <a:cs typeface="Calibri"/>
              </a:rPr>
              <a:t>del </a:t>
            </a:r>
            <a:r>
              <a:rPr dirty="0" sz="1400" spc="-5">
                <a:latin typeface="Calibri"/>
                <a:cs typeface="Calibri"/>
              </a:rPr>
              <a:t>conocimiento </a:t>
            </a:r>
            <a:r>
              <a:rPr dirty="0" sz="1400">
                <a:latin typeface="Calibri"/>
                <a:cs typeface="Calibri"/>
              </a:rPr>
              <a:t>del </a:t>
            </a:r>
            <a:r>
              <a:rPr dirty="0" sz="1400" spc="-5">
                <a:latin typeface="Calibri"/>
                <a:cs typeface="Calibri"/>
              </a:rPr>
              <a:t>producto </a:t>
            </a:r>
            <a:r>
              <a:rPr dirty="0" sz="1400">
                <a:latin typeface="Calibri"/>
                <a:cs typeface="Calibri"/>
              </a:rPr>
              <a:t>y de las exigencias de </a:t>
            </a:r>
            <a:r>
              <a:rPr dirty="0" sz="1400" spc="-5">
                <a:latin typeface="Calibri"/>
                <a:cs typeface="Calibri"/>
              </a:rPr>
              <a:t>aprovisionamiento para nuestra </a:t>
            </a:r>
            <a:r>
              <a:rPr dirty="0" sz="1400">
                <a:latin typeface="Calibri"/>
                <a:cs typeface="Calibri"/>
              </a:rPr>
              <a:t>empresa, así 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como</a:t>
            </a:r>
            <a:r>
              <a:rPr dirty="0" sz="1400">
                <a:latin typeface="Calibri"/>
                <a:cs typeface="Calibri"/>
              </a:rPr>
              <a:t> de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los</a:t>
            </a:r>
            <a:r>
              <a:rPr dirty="0" sz="140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criterios</a:t>
            </a:r>
            <a:r>
              <a:rPr dirty="0" sz="1400">
                <a:latin typeface="Calibri"/>
                <a:cs typeface="Calibri"/>
              </a:rPr>
              <a:t> de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selección</a:t>
            </a:r>
            <a:r>
              <a:rPr dirty="0" sz="140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elegidos,</a:t>
            </a:r>
            <a:r>
              <a:rPr dirty="0" sz="140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pasamos</a:t>
            </a:r>
            <a:r>
              <a:rPr dirty="0" sz="1400">
                <a:latin typeface="Calibri"/>
                <a:cs typeface="Calibri"/>
              </a:rPr>
              <a:t> a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buscar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el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colectivo</a:t>
            </a:r>
            <a:r>
              <a:rPr dirty="0" sz="1400">
                <a:latin typeface="Calibri"/>
                <a:cs typeface="Calibri"/>
              </a:rPr>
              <a:t> de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proveedores</a:t>
            </a:r>
            <a:r>
              <a:rPr dirty="0" sz="1400">
                <a:latin typeface="Calibri"/>
                <a:cs typeface="Calibri"/>
              </a:rPr>
              <a:t> que</a:t>
            </a:r>
            <a:r>
              <a:rPr dirty="0" sz="1400" spc="3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en</a:t>
            </a:r>
            <a:r>
              <a:rPr dirty="0" sz="1400" spc="3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un 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principio </a:t>
            </a:r>
            <a:r>
              <a:rPr dirty="0" sz="1400" spc="-5">
                <a:latin typeface="Calibri"/>
                <a:cs typeface="Calibri"/>
              </a:rPr>
              <a:t>consideramos</a:t>
            </a:r>
            <a:r>
              <a:rPr dirty="0" sz="1400">
                <a:latin typeface="Calibri"/>
                <a:cs typeface="Calibri"/>
              </a:rPr>
              <a:t> que pueden </a:t>
            </a:r>
            <a:r>
              <a:rPr dirty="0" sz="1400" spc="-5">
                <a:latin typeface="Calibri"/>
                <a:cs typeface="Calibri"/>
              </a:rPr>
              <a:t>satisfacer</a:t>
            </a:r>
            <a:r>
              <a:rPr dirty="0" sz="1400">
                <a:latin typeface="Calibri"/>
                <a:cs typeface="Calibri"/>
              </a:rPr>
              <a:t> el </a:t>
            </a:r>
            <a:r>
              <a:rPr dirty="0" sz="1400" spc="-5">
                <a:latin typeface="Calibri"/>
                <a:cs typeface="Calibri"/>
              </a:rPr>
              <a:t>pedido.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3" name="object 9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33</a:t>
            </a:fld>
          </a:p>
        </p:txBody>
      </p:sp>
      <p:sp>
        <p:nvSpPr>
          <p:cNvPr id="94" name="object 9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97032" y="4580312"/>
            <a:ext cx="6372225" cy="1051560"/>
            <a:chOff x="1197032" y="4580312"/>
            <a:chExt cx="6372225" cy="10515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7032" y="4580312"/>
              <a:ext cx="6371705" cy="4156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1846" y="4896196"/>
              <a:ext cx="6184668" cy="4197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4556" y="5216236"/>
              <a:ext cx="2360814" cy="41563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21739" y="4589786"/>
            <a:ext cx="6308090" cy="977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48800"/>
              </a:lnSpc>
              <a:spcBef>
                <a:spcPts val="100"/>
              </a:spcBef>
            </a:pPr>
            <a:r>
              <a:rPr dirty="0" sz="1400" b="1">
                <a:solidFill>
                  <a:srgbClr val="003366"/>
                </a:solidFill>
                <a:latin typeface="Verdana"/>
                <a:cs typeface="Verdana"/>
              </a:rPr>
              <a:t>AMBAS</a:t>
            </a:r>
            <a:r>
              <a:rPr dirty="0" sz="1400" spc="-5" b="1">
                <a:solidFill>
                  <a:srgbClr val="003366"/>
                </a:solidFill>
                <a:latin typeface="Verdana"/>
                <a:cs typeface="Verdana"/>
              </a:rPr>
              <a:t> FUNCIONES</a:t>
            </a:r>
            <a:r>
              <a:rPr dirty="0" sz="1400" b="1">
                <a:solidFill>
                  <a:srgbClr val="003366"/>
                </a:solidFill>
                <a:latin typeface="Verdana"/>
                <a:cs typeface="Verdana"/>
              </a:rPr>
              <a:t> </a:t>
            </a:r>
            <a:r>
              <a:rPr dirty="0" sz="1400" spc="-5" b="1">
                <a:solidFill>
                  <a:srgbClr val="003366"/>
                </a:solidFill>
                <a:latin typeface="Verdana"/>
                <a:cs typeface="Verdana"/>
              </a:rPr>
              <a:t>SE</a:t>
            </a:r>
            <a:r>
              <a:rPr dirty="0" sz="1400" b="1">
                <a:solidFill>
                  <a:srgbClr val="003366"/>
                </a:solidFill>
                <a:latin typeface="Verdana"/>
                <a:cs typeface="Verdana"/>
              </a:rPr>
              <a:t> </a:t>
            </a:r>
            <a:r>
              <a:rPr dirty="0" sz="1400" spc="-5" b="1">
                <a:solidFill>
                  <a:srgbClr val="003366"/>
                </a:solidFill>
                <a:latin typeface="Verdana"/>
                <a:cs typeface="Verdana"/>
              </a:rPr>
              <a:t>UNEN</a:t>
            </a:r>
            <a:r>
              <a:rPr dirty="0" sz="1400" spc="5" b="1">
                <a:solidFill>
                  <a:srgbClr val="003366"/>
                </a:solidFill>
                <a:latin typeface="Verdana"/>
                <a:cs typeface="Verdana"/>
              </a:rPr>
              <a:t> </a:t>
            </a:r>
            <a:r>
              <a:rPr dirty="0" sz="1400" b="1">
                <a:solidFill>
                  <a:srgbClr val="003366"/>
                </a:solidFill>
                <a:latin typeface="Verdana"/>
                <a:cs typeface="Verdana"/>
              </a:rPr>
              <a:t>EN </a:t>
            </a:r>
            <a:r>
              <a:rPr dirty="0" sz="1400" spc="-5" b="1">
                <a:solidFill>
                  <a:srgbClr val="003366"/>
                </a:solidFill>
                <a:latin typeface="Verdana"/>
                <a:cs typeface="Verdana"/>
              </a:rPr>
              <a:t>MUCHOS</a:t>
            </a:r>
            <a:r>
              <a:rPr dirty="0" sz="1400" b="1">
                <a:solidFill>
                  <a:srgbClr val="003366"/>
                </a:solidFill>
                <a:latin typeface="Verdana"/>
                <a:cs typeface="Verdana"/>
              </a:rPr>
              <a:t> </a:t>
            </a:r>
            <a:r>
              <a:rPr dirty="0" sz="1400" spc="-5" b="1">
                <a:solidFill>
                  <a:srgbClr val="003366"/>
                </a:solidFill>
                <a:latin typeface="Verdana"/>
                <a:cs typeface="Verdana"/>
              </a:rPr>
              <a:t>CASOS </a:t>
            </a:r>
            <a:r>
              <a:rPr dirty="0" sz="1400" b="1">
                <a:solidFill>
                  <a:srgbClr val="003366"/>
                </a:solidFill>
                <a:latin typeface="Verdana"/>
                <a:cs typeface="Verdana"/>
              </a:rPr>
              <a:t>EN</a:t>
            </a:r>
            <a:r>
              <a:rPr dirty="0" sz="1400" spc="5" b="1">
                <a:solidFill>
                  <a:srgbClr val="003366"/>
                </a:solidFill>
                <a:latin typeface="Verdana"/>
                <a:cs typeface="Verdana"/>
              </a:rPr>
              <a:t> </a:t>
            </a:r>
            <a:r>
              <a:rPr dirty="0" sz="1400" b="1">
                <a:solidFill>
                  <a:srgbClr val="003366"/>
                </a:solidFill>
                <a:latin typeface="Verdana"/>
                <a:cs typeface="Verdana"/>
              </a:rPr>
              <a:t>EL </a:t>
            </a:r>
            <a:r>
              <a:rPr dirty="0" sz="1400" spc="-5" b="1">
                <a:solidFill>
                  <a:srgbClr val="003366"/>
                </a:solidFill>
                <a:latin typeface="Verdana"/>
                <a:cs typeface="Verdana"/>
              </a:rPr>
              <a:t>MISMO </a:t>
            </a:r>
            <a:r>
              <a:rPr dirty="0" sz="1400" spc="-459" b="1">
                <a:solidFill>
                  <a:srgbClr val="003366"/>
                </a:solidFill>
                <a:latin typeface="Verdana"/>
                <a:cs typeface="Verdana"/>
              </a:rPr>
              <a:t> </a:t>
            </a:r>
            <a:r>
              <a:rPr dirty="0" sz="1400" b="1">
                <a:solidFill>
                  <a:srgbClr val="003366"/>
                </a:solidFill>
                <a:latin typeface="Verdana"/>
                <a:cs typeface="Verdana"/>
              </a:rPr>
              <a:t>AREA QUE REALIZA </a:t>
            </a:r>
            <a:r>
              <a:rPr dirty="0" sz="1400" spc="-5" b="1">
                <a:solidFill>
                  <a:srgbClr val="003366"/>
                </a:solidFill>
                <a:latin typeface="Verdana"/>
                <a:cs typeface="Verdana"/>
              </a:rPr>
              <a:t>UNA GESTIÓN INTEGRAL </a:t>
            </a:r>
            <a:r>
              <a:rPr dirty="0" sz="1400" b="1">
                <a:solidFill>
                  <a:srgbClr val="003366"/>
                </a:solidFill>
                <a:latin typeface="Verdana"/>
                <a:cs typeface="Verdana"/>
              </a:rPr>
              <a:t>DE COMPRAS Y </a:t>
            </a:r>
            <a:r>
              <a:rPr dirty="0" sz="1400" spc="5" b="1">
                <a:solidFill>
                  <a:srgbClr val="003366"/>
                </a:solidFill>
                <a:latin typeface="Verdana"/>
                <a:cs typeface="Verdana"/>
              </a:rPr>
              <a:t> </a:t>
            </a:r>
            <a:r>
              <a:rPr dirty="0" sz="1400" spc="-5" b="1">
                <a:solidFill>
                  <a:srgbClr val="003366"/>
                </a:solidFill>
                <a:latin typeface="Verdana"/>
                <a:cs typeface="Verdana"/>
              </a:rPr>
              <a:t>APROVISIONAMIENTO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CONC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E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P</a:t>
            </a:r>
            <a:r>
              <a:rPr dirty="0" sz="1400" spc="-95" b="1">
                <a:solidFill>
                  <a:srgbClr val="FFFFFF"/>
                </a:solidFill>
                <a:latin typeface="Gill Sans MT"/>
                <a:cs typeface="Gill Sans MT"/>
              </a:rPr>
              <a:t>T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O DE</a:t>
            </a:r>
            <a:r>
              <a:rPr dirty="0" sz="1400" spc="-14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AP</a:t>
            </a:r>
            <a:r>
              <a:rPr dirty="0" sz="1400" spc="-25" b="1">
                <a:solidFill>
                  <a:srgbClr val="FFFFFF"/>
                </a:solidFill>
                <a:latin typeface="Gill Sans MT"/>
                <a:cs typeface="Gill Sans MT"/>
              </a:rPr>
              <a:t>R</a:t>
            </a:r>
            <a:r>
              <a:rPr dirty="0" sz="1400" spc="-95" b="1">
                <a:solidFill>
                  <a:srgbClr val="FFFFFF"/>
                </a:solidFill>
                <a:latin typeface="Gill Sans MT"/>
                <a:cs typeface="Gill Sans MT"/>
              </a:rPr>
              <a:t>O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V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ISIONAMI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EN</a:t>
            </a:r>
            <a:r>
              <a:rPr dirty="0" sz="1400" spc="-95" b="1">
                <a:solidFill>
                  <a:srgbClr val="FFFFFF"/>
                </a:solidFill>
                <a:latin typeface="Gill Sans MT"/>
                <a:cs typeface="Gill Sans MT"/>
              </a:rPr>
              <a:t>T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O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49780" y="1101436"/>
            <a:ext cx="4971009" cy="166254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512788" y="1313090"/>
            <a:ext cx="1889125" cy="1127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Calibri"/>
                <a:cs typeface="Calibri"/>
              </a:rPr>
              <a:t>•</a:t>
            </a:r>
            <a:r>
              <a:rPr dirty="0" sz="1400" spc="-114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Expresar</a:t>
            </a:r>
            <a:r>
              <a:rPr dirty="0" sz="1400" spc="-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necesidad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400">
                <a:latin typeface="Calibri"/>
                <a:cs typeface="Calibri"/>
              </a:rPr>
              <a:t>•</a:t>
            </a:r>
            <a:r>
              <a:rPr dirty="0" sz="1400" spc="-114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B</a:t>
            </a:r>
            <a:r>
              <a:rPr dirty="0" sz="1400">
                <a:latin typeface="Calibri"/>
                <a:cs typeface="Calibri"/>
              </a:rPr>
              <a:t>usca</a:t>
            </a:r>
            <a:r>
              <a:rPr dirty="0" sz="1400" spc="-5">
                <a:latin typeface="Calibri"/>
                <a:cs typeface="Calibri"/>
              </a:rPr>
              <a:t>r</a:t>
            </a:r>
            <a:r>
              <a:rPr dirty="0" sz="1400">
                <a:latin typeface="Calibri"/>
                <a:cs typeface="Calibri"/>
              </a:rPr>
              <a:t>las en el mercado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400">
                <a:latin typeface="Calibri"/>
                <a:cs typeface="Calibri"/>
              </a:rPr>
              <a:t>•</a:t>
            </a:r>
            <a:r>
              <a:rPr dirty="0" sz="1400" spc="-114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Adquirirlas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400">
                <a:latin typeface="Calibri"/>
                <a:cs typeface="Calibri"/>
              </a:rPr>
              <a:t>•</a:t>
            </a:r>
            <a:r>
              <a:rPr dirty="0" sz="1400" spc="-114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Asegurar</a:t>
            </a:r>
            <a:r>
              <a:rPr dirty="0" sz="1400" spc="-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su recepci</a:t>
            </a:r>
            <a:r>
              <a:rPr dirty="0" sz="1400" spc="-5">
                <a:latin typeface="Calibri"/>
                <a:cs typeface="Calibri"/>
              </a:rPr>
              <a:t>ó</a:t>
            </a:r>
            <a:r>
              <a:rPr dirty="0" sz="1400">
                <a:latin typeface="Calibri"/>
                <a:cs typeface="Calibri"/>
              </a:rPr>
              <a:t>n.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400">
                <a:latin typeface="Calibri"/>
                <a:cs typeface="Calibri"/>
              </a:rPr>
              <a:t>•</a:t>
            </a:r>
            <a:r>
              <a:rPr dirty="0" sz="1400" spc="-114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Pa</a:t>
            </a:r>
            <a:r>
              <a:rPr dirty="0" sz="1400" spc="-5">
                <a:latin typeface="Calibri"/>
                <a:cs typeface="Calibri"/>
              </a:rPr>
              <a:t>g</a:t>
            </a:r>
            <a:r>
              <a:rPr dirty="0" sz="1400">
                <a:latin typeface="Calibri"/>
                <a:cs typeface="Calibri"/>
              </a:rPr>
              <a:t>a</a:t>
            </a:r>
            <a:r>
              <a:rPr dirty="0" sz="1400" spc="-5">
                <a:latin typeface="Calibri"/>
                <a:cs typeface="Calibri"/>
              </a:rPr>
              <a:t>r</a:t>
            </a:r>
            <a:r>
              <a:rPr dirty="0" sz="1400">
                <a:latin typeface="Calibri"/>
                <a:cs typeface="Calibri"/>
              </a:rPr>
              <a:t>las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6912" y="1118062"/>
            <a:ext cx="3329246" cy="162929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62190" y="1654088"/>
            <a:ext cx="2884805" cy="48514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610870" marR="5080" indent="-598805">
              <a:lnSpc>
                <a:spcPts val="1700"/>
              </a:lnSpc>
              <a:spcBef>
                <a:spcPts val="340"/>
              </a:spcBef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OMPRAS</a:t>
            </a:r>
            <a:r>
              <a:rPr dirty="0" sz="16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dirty="0" sz="16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cuida</a:t>
            </a:r>
            <a:r>
              <a:rPr dirty="0" sz="16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16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optimizar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el </a:t>
            </a:r>
            <a:r>
              <a:rPr dirty="0" sz="1600" spc="-3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coste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del 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suministro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449780" y="2784763"/>
            <a:ext cx="4971009" cy="166254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512788" y="2996576"/>
            <a:ext cx="1952625" cy="4546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Calibri"/>
                <a:cs typeface="Calibri"/>
              </a:rPr>
              <a:t>•</a:t>
            </a:r>
            <a:r>
              <a:rPr dirty="0" sz="1400" spc="-114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Prever necesidades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400">
                <a:latin typeface="Calibri"/>
                <a:cs typeface="Calibri"/>
              </a:rPr>
              <a:t>•</a:t>
            </a:r>
            <a:r>
              <a:rPr dirty="0" sz="1400" spc="-114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Plani</a:t>
            </a:r>
            <a:r>
              <a:rPr dirty="0" sz="1400" spc="-5">
                <a:latin typeface="Calibri"/>
                <a:cs typeface="Calibri"/>
              </a:rPr>
              <a:t>fi</a:t>
            </a:r>
            <a:r>
              <a:rPr dirty="0" sz="1400">
                <a:latin typeface="Calibri"/>
                <a:cs typeface="Calibri"/>
              </a:rPr>
              <a:t>ca</a:t>
            </a:r>
            <a:r>
              <a:rPr dirty="0" sz="1400" spc="-5">
                <a:latin typeface="Calibri"/>
                <a:cs typeface="Calibri"/>
              </a:rPr>
              <a:t>r</a:t>
            </a:r>
            <a:r>
              <a:rPr dirty="0" sz="1400">
                <a:latin typeface="Calibri"/>
                <a:cs typeface="Calibri"/>
              </a:rPr>
              <a:t>las en el </a:t>
            </a:r>
            <a:r>
              <a:rPr dirty="0" sz="1400" spc="-10">
                <a:latin typeface="Calibri"/>
                <a:cs typeface="Calibri"/>
              </a:rPr>
              <a:t>ti</a:t>
            </a:r>
            <a:r>
              <a:rPr dirty="0" sz="1400">
                <a:latin typeface="Calibri"/>
                <a:cs typeface="Calibri"/>
              </a:rPr>
              <a:t>empo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36912" y="2801388"/>
            <a:ext cx="3329246" cy="162929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452566" y="3337573"/>
            <a:ext cx="2903855" cy="48514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349250" marR="5080" indent="-337185">
              <a:lnSpc>
                <a:spcPts val="1700"/>
              </a:lnSpc>
              <a:spcBef>
                <a:spcPts val="340"/>
              </a:spcBef>
            </a:pPr>
            <a:r>
              <a:rPr dirty="0" sz="1600" spc="-5" b="1">
                <a:solidFill>
                  <a:srgbClr val="FFFFFF"/>
                </a:solidFill>
                <a:latin typeface="Calibri"/>
                <a:cs typeface="Calibri"/>
              </a:rPr>
              <a:t>GESTIÓN</a:t>
            </a:r>
            <a:r>
              <a:rPr dirty="0" sz="16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" b="1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16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" b="1">
                <a:solidFill>
                  <a:srgbClr val="FFFFFF"/>
                </a:solidFill>
                <a:latin typeface="Calibri"/>
                <a:cs typeface="Calibri"/>
              </a:rPr>
              <a:t>STOCKS</a:t>
            </a: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cuida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la </a:t>
            </a:r>
            <a:r>
              <a:rPr dirty="0" sz="1600" spc="-3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continuidad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del 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suministro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745729" y="414021"/>
            <a:ext cx="242570" cy="2575560"/>
          </a:xfrm>
          <a:prstGeom prst="rect">
            <a:avLst/>
          </a:prstGeom>
        </p:spPr>
        <p:txBody>
          <a:bodyPr wrap="square" lIns="0" tIns="381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OBJETIVOS</a:t>
            </a:r>
            <a:r>
              <a:rPr dirty="0" sz="1400" spc="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1400" spc="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RESPONSABILIDADES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Identificación</a:t>
            </a: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de</a:t>
            </a: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suministradores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70563" y="885305"/>
            <a:ext cx="4971009" cy="179554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531868" y="1114881"/>
            <a:ext cx="3036570" cy="1127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Calibri"/>
                <a:cs typeface="Calibri"/>
              </a:rPr>
              <a:t>•</a:t>
            </a:r>
            <a:r>
              <a:rPr dirty="0" sz="1400" spc="-114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Interne</a:t>
            </a:r>
            <a:r>
              <a:rPr dirty="0" sz="1400" spc="-5" b="1">
                <a:latin typeface="Calibri"/>
                <a:cs typeface="Calibri"/>
              </a:rPr>
              <a:t>t.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400">
                <a:latin typeface="Calibri"/>
                <a:cs typeface="Calibri"/>
              </a:rPr>
              <a:t>•</a:t>
            </a:r>
            <a:r>
              <a:rPr dirty="0" sz="1400" spc="-114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Re</a:t>
            </a:r>
            <a:r>
              <a:rPr dirty="0" sz="1400" spc="-5" b="1">
                <a:latin typeface="Calibri"/>
                <a:cs typeface="Calibri"/>
              </a:rPr>
              <a:t>v</a:t>
            </a:r>
            <a:r>
              <a:rPr dirty="0" sz="1400" b="1">
                <a:latin typeface="Calibri"/>
                <a:cs typeface="Calibri"/>
              </a:rPr>
              <a:t>istas sectoriales.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400">
                <a:latin typeface="Calibri"/>
                <a:cs typeface="Calibri"/>
              </a:rPr>
              <a:t>•</a:t>
            </a:r>
            <a:r>
              <a:rPr dirty="0" sz="1400" spc="-114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Archi</a:t>
            </a:r>
            <a:r>
              <a:rPr dirty="0" sz="1400" spc="-5" b="1">
                <a:latin typeface="Calibri"/>
                <a:cs typeface="Calibri"/>
              </a:rPr>
              <a:t>v</a:t>
            </a:r>
            <a:r>
              <a:rPr dirty="0" sz="1400" b="1">
                <a:latin typeface="Calibri"/>
                <a:cs typeface="Calibri"/>
              </a:rPr>
              <a:t>o departamento de compras.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400">
                <a:latin typeface="Calibri"/>
                <a:cs typeface="Calibri"/>
              </a:rPr>
              <a:t>•</a:t>
            </a:r>
            <a:r>
              <a:rPr dirty="0" sz="1400" spc="-114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Ferias comerciales.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400">
                <a:latin typeface="Calibri"/>
                <a:cs typeface="Calibri"/>
              </a:rPr>
              <a:t>•</a:t>
            </a:r>
            <a:r>
              <a:rPr dirty="0" sz="1400" spc="-114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Sugerencias del departamento usuario.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3538" y="901931"/>
            <a:ext cx="3333403" cy="176229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99775" y="1631608"/>
            <a:ext cx="14478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LISTA</a:t>
            </a:r>
            <a:r>
              <a:rPr dirty="0" sz="1400" spc="-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PRELIMINAR.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70563" y="2714105"/>
            <a:ext cx="4971009" cy="179554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531868" y="2943538"/>
            <a:ext cx="2841625" cy="899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Calibri"/>
                <a:cs typeface="Calibri"/>
              </a:rPr>
              <a:t>•</a:t>
            </a:r>
            <a:r>
              <a:rPr dirty="0" sz="1400" spc="-114">
                <a:latin typeface="Calibri"/>
                <a:cs typeface="Calibri"/>
              </a:rPr>
              <a:t> </a:t>
            </a:r>
            <a:r>
              <a:rPr dirty="0" sz="1400" spc="-5" b="1">
                <a:latin typeface="Calibri"/>
                <a:cs typeface="Calibri"/>
              </a:rPr>
              <a:t>Bu</a:t>
            </a:r>
            <a:r>
              <a:rPr dirty="0" sz="1400" b="1">
                <a:latin typeface="Calibri"/>
                <a:cs typeface="Calibri"/>
              </a:rPr>
              <a:t>ena c</a:t>
            </a:r>
            <a:r>
              <a:rPr dirty="0" sz="1400" spc="-5" b="1">
                <a:latin typeface="Calibri"/>
                <a:cs typeface="Calibri"/>
              </a:rPr>
              <a:t>apa</a:t>
            </a:r>
            <a:r>
              <a:rPr dirty="0" sz="1400" b="1">
                <a:latin typeface="Calibri"/>
                <a:cs typeface="Calibri"/>
              </a:rPr>
              <a:t>cidad </a:t>
            </a:r>
            <a:r>
              <a:rPr dirty="0" sz="1400" spc="-5" b="1">
                <a:latin typeface="Calibri"/>
                <a:cs typeface="Calibri"/>
              </a:rPr>
              <a:t>t</a:t>
            </a:r>
            <a:r>
              <a:rPr dirty="0" sz="1400" b="1">
                <a:latin typeface="Calibri"/>
                <a:cs typeface="Calibri"/>
              </a:rPr>
              <a:t>éc</a:t>
            </a:r>
            <a:r>
              <a:rPr dirty="0" sz="1400" spc="-5" b="1">
                <a:latin typeface="Calibri"/>
                <a:cs typeface="Calibri"/>
              </a:rPr>
              <a:t>ni</a:t>
            </a:r>
            <a:r>
              <a:rPr dirty="0" sz="1400" b="1">
                <a:latin typeface="Calibri"/>
                <a:cs typeface="Calibri"/>
              </a:rPr>
              <a:t>ca y gere</a:t>
            </a:r>
            <a:r>
              <a:rPr dirty="0" sz="1400" spc="-5" b="1">
                <a:latin typeface="Calibri"/>
                <a:cs typeface="Calibri"/>
              </a:rPr>
              <a:t>n</a:t>
            </a:r>
            <a:r>
              <a:rPr dirty="0" sz="1400" b="1">
                <a:latin typeface="Calibri"/>
                <a:cs typeface="Calibri"/>
              </a:rPr>
              <a:t>c</a:t>
            </a:r>
            <a:r>
              <a:rPr dirty="0" sz="1400" spc="-5" b="1">
                <a:latin typeface="Calibri"/>
                <a:cs typeface="Calibri"/>
              </a:rPr>
              <a:t>ial.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400">
                <a:latin typeface="Calibri"/>
                <a:cs typeface="Calibri"/>
              </a:rPr>
              <a:t>•</a:t>
            </a:r>
            <a:r>
              <a:rPr dirty="0" sz="1400" spc="-114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Situación ﬁnanciera </a:t>
            </a:r>
            <a:r>
              <a:rPr dirty="0" sz="1400" spc="-5" b="1">
                <a:latin typeface="Calibri"/>
                <a:cs typeface="Calibri"/>
              </a:rPr>
              <a:t>sólida.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400">
                <a:latin typeface="Calibri"/>
                <a:cs typeface="Calibri"/>
              </a:rPr>
              <a:t>•</a:t>
            </a:r>
            <a:r>
              <a:rPr dirty="0" sz="1400" spc="-114">
                <a:latin typeface="Calibri"/>
                <a:cs typeface="Calibri"/>
              </a:rPr>
              <a:t> </a:t>
            </a:r>
            <a:r>
              <a:rPr dirty="0" sz="1400" spc="-5" b="1">
                <a:latin typeface="Calibri"/>
                <a:cs typeface="Calibri"/>
              </a:rPr>
              <a:t>Bu</a:t>
            </a:r>
            <a:r>
              <a:rPr dirty="0" sz="1400" b="1">
                <a:latin typeface="Calibri"/>
                <a:cs typeface="Calibri"/>
              </a:rPr>
              <a:t>ena </a:t>
            </a:r>
            <a:r>
              <a:rPr dirty="0" sz="1400" spc="-5" b="1">
                <a:latin typeface="Calibri"/>
                <a:cs typeface="Calibri"/>
              </a:rPr>
              <a:t>i</a:t>
            </a:r>
            <a:r>
              <a:rPr dirty="0" sz="1400" b="1">
                <a:latin typeface="Calibri"/>
                <a:cs typeface="Calibri"/>
              </a:rPr>
              <a:t>m</a:t>
            </a:r>
            <a:r>
              <a:rPr dirty="0" sz="1400" spc="-5" b="1">
                <a:latin typeface="Calibri"/>
                <a:cs typeface="Calibri"/>
              </a:rPr>
              <a:t>a</a:t>
            </a:r>
            <a:r>
              <a:rPr dirty="0" sz="1400" b="1">
                <a:latin typeface="Calibri"/>
                <a:cs typeface="Calibri"/>
              </a:rPr>
              <a:t>gen en el merc</a:t>
            </a:r>
            <a:r>
              <a:rPr dirty="0" sz="1400" spc="-5" b="1">
                <a:latin typeface="Calibri"/>
                <a:cs typeface="Calibri"/>
              </a:rPr>
              <a:t>ado.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400">
                <a:latin typeface="Calibri"/>
                <a:cs typeface="Calibri"/>
              </a:rPr>
              <a:t>•</a:t>
            </a:r>
            <a:r>
              <a:rPr dirty="0" sz="1400" spc="-114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Relaciones laborales sa</a:t>
            </a:r>
            <a:r>
              <a:rPr dirty="0" sz="1400" spc="-10" b="1">
                <a:latin typeface="Calibri"/>
                <a:cs typeface="Calibri"/>
              </a:rPr>
              <a:t>t</a:t>
            </a:r>
            <a:r>
              <a:rPr dirty="0" sz="1400" spc="-10" b="1">
                <a:latin typeface="Calibri"/>
                <a:cs typeface="Calibri"/>
              </a:rPr>
              <a:t>i</a:t>
            </a:r>
            <a:r>
              <a:rPr dirty="0" sz="1400" b="1">
                <a:latin typeface="Calibri"/>
                <a:cs typeface="Calibri"/>
              </a:rPr>
              <a:t>sfactorias.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3538" y="2730731"/>
            <a:ext cx="3333403" cy="1762297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80414" y="3268240"/>
            <a:ext cx="2886075" cy="619760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algn="ctr" marL="12065" marR="5080">
              <a:lnSpc>
                <a:spcPts val="1500"/>
              </a:lnSpc>
              <a:spcBef>
                <a:spcPts val="300"/>
              </a:spcBef>
            </a:pP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DEPURACIÓN</a:t>
            </a:r>
            <a:r>
              <a:rPr dirty="0" sz="14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ELIMINANDO</a:t>
            </a:r>
            <a:r>
              <a:rPr dirty="0" sz="1400" spc="-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400" spc="-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ALGUNO </a:t>
            </a:r>
            <a:r>
              <a:rPr dirty="0" sz="1400" spc="-30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DE LOS 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QUE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NO CUMPLAN 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ALGUNOS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 DE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ESTOS 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CRITERIOS: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70563" y="4542905"/>
            <a:ext cx="4971009" cy="179554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3531868" y="4772196"/>
            <a:ext cx="3843020" cy="873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Calibri"/>
                <a:cs typeface="Calibri"/>
              </a:rPr>
              <a:t>•</a:t>
            </a:r>
            <a:r>
              <a:rPr dirty="0" sz="1400" spc="-114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Memorias anuales y catálogos de pro</a:t>
            </a:r>
            <a:r>
              <a:rPr dirty="0" sz="1400" spc="-5" b="1">
                <a:latin typeface="Calibri"/>
                <a:cs typeface="Calibri"/>
              </a:rPr>
              <a:t>v</a:t>
            </a:r>
            <a:r>
              <a:rPr dirty="0" sz="1400" b="1">
                <a:latin typeface="Calibri"/>
                <a:cs typeface="Calibri"/>
              </a:rPr>
              <a:t>eedores.</a:t>
            </a:r>
            <a:endParaRPr sz="1400">
              <a:latin typeface="Calibri"/>
              <a:cs typeface="Calibri"/>
            </a:endParaRPr>
          </a:p>
          <a:p>
            <a:pPr marL="127000" marR="13335" indent="-114300">
              <a:lnSpc>
                <a:spcPts val="1500"/>
              </a:lnSpc>
              <a:spcBef>
                <a:spcPts val="219"/>
              </a:spcBef>
            </a:pPr>
            <a:r>
              <a:rPr dirty="0" sz="1400">
                <a:latin typeface="Calibri"/>
                <a:cs typeface="Calibri"/>
              </a:rPr>
              <a:t>•</a:t>
            </a:r>
            <a:r>
              <a:rPr dirty="0" sz="1400" spc="-114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Informes</a:t>
            </a:r>
            <a:r>
              <a:rPr dirty="0" sz="1400" spc="5" b="1">
                <a:latin typeface="Calibri"/>
                <a:cs typeface="Calibri"/>
              </a:rPr>
              <a:t> </a:t>
            </a:r>
            <a:r>
              <a:rPr dirty="0" sz="1400" spc="-5" b="1">
                <a:latin typeface="Calibri"/>
                <a:cs typeface="Calibri"/>
              </a:rPr>
              <a:t>comerciales,</a:t>
            </a:r>
            <a:r>
              <a:rPr dirty="0" sz="1400" b="1">
                <a:latin typeface="Calibri"/>
                <a:cs typeface="Calibri"/>
              </a:rPr>
              <a:t> </a:t>
            </a:r>
            <a:r>
              <a:rPr dirty="0" sz="1400" spc="-5" b="1">
                <a:latin typeface="Calibri"/>
                <a:cs typeface="Calibri"/>
              </a:rPr>
              <a:t>informaciones</a:t>
            </a:r>
            <a:r>
              <a:rPr dirty="0" sz="1400" spc="5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recogidas de </a:t>
            </a:r>
            <a:r>
              <a:rPr dirty="0" sz="1400" spc="-300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otras</a:t>
            </a:r>
            <a:r>
              <a:rPr dirty="0" sz="1400" spc="-5" b="1">
                <a:latin typeface="Calibri"/>
                <a:cs typeface="Calibri"/>
              </a:rPr>
              <a:t> empresas</a:t>
            </a:r>
            <a:r>
              <a:rPr dirty="0" sz="1400" b="1">
                <a:latin typeface="Calibri"/>
                <a:cs typeface="Calibri"/>
              </a:rPr>
              <a:t> </a:t>
            </a:r>
            <a:r>
              <a:rPr dirty="0" sz="1400" spc="-5" b="1">
                <a:latin typeface="Calibri"/>
                <a:cs typeface="Calibri"/>
              </a:rPr>
              <a:t>compradoras.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Calibri"/>
                <a:cs typeface="Calibri"/>
              </a:rPr>
              <a:t>•</a:t>
            </a:r>
            <a:r>
              <a:rPr dirty="0" sz="1400" spc="-114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Relación de </a:t>
            </a:r>
            <a:r>
              <a:rPr dirty="0" sz="1400" spc="-5" b="1">
                <a:latin typeface="Calibri"/>
                <a:cs typeface="Calibri"/>
              </a:rPr>
              <a:t>v</a:t>
            </a:r>
            <a:r>
              <a:rPr dirty="0" sz="1400" b="1">
                <a:latin typeface="Calibri"/>
                <a:cs typeface="Calibri"/>
              </a:rPr>
              <a:t>isita con los pro</a:t>
            </a:r>
            <a:r>
              <a:rPr dirty="0" sz="1400" spc="-5" b="1">
                <a:latin typeface="Calibri"/>
                <a:cs typeface="Calibri"/>
              </a:rPr>
              <a:t>v</a:t>
            </a:r>
            <a:r>
              <a:rPr dirty="0" sz="1400" b="1">
                <a:latin typeface="Calibri"/>
                <a:cs typeface="Calibri"/>
              </a:rPr>
              <a:t>eedores potenciales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3538" y="4559531"/>
            <a:ext cx="3333403" cy="1762297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697542" y="5192909"/>
            <a:ext cx="2451735" cy="429259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647700" marR="5080" indent="-635635">
              <a:lnSpc>
                <a:spcPts val="1500"/>
              </a:lnSpc>
              <a:spcBef>
                <a:spcPts val="300"/>
              </a:spcBef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PROCEDIMIENTOS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Y 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FUENTES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 DE </a:t>
            </a:r>
            <a:r>
              <a:rPr dirty="0" sz="1400" spc="-30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INFORMACIÓN.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33</a:t>
            </a:fld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ANÁLISIS</a:t>
            </a:r>
            <a:r>
              <a:rPr dirty="0" sz="1400" spc="-2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DE</a:t>
            </a:r>
            <a:r>
              <a:rPr dirty="0" sz="1400" spc="-1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40" b="1">
                <a:solidFill>
                  <a:srgbClr val="FFFFFF"/>
                </a:solidFill>
                <a:latin typeface="Gill Sans MT"/>
                <a:cs typeface="Gill Sans MT"/>
              </a:rPr>
              <a:t>OFERTAS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1800228"/>
            <a:ext cx="118533" cy="11853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2155828"/>
            <a:ext cx="118533" cy="11853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3248028"/>
            <a:ext cx="118533" cy="1185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3616329"/>
            <a:ext cx="118533" cy="11853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4289428"/>
            <a:ext cx="118533" cy="11853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4975228"/>
            <a:ext cx="118533" cy="11853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5343528"/>
            <a:ext cx="118533" cy="11853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5699128"/>
            <a:ext cx="118533" cy="118533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83540" y="946450"/>
            <a:ext cx="7865745" cy="5245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8800"/>
              </a:lnSpc>
              <a:spcBef>
                <a:spcPts val="100"/>
              </a:spcBef>
            </a:pPr>
            <a:r>
              <a:rPr dirty="0" sz="1400">
                <a:latin typeface="Gill Sans MT"/>
                <a:cs typeface="Gill Sans MT"/>
              </a:rPr>
              <a:t>El </a:t>
            </a:r>
            <a:r>
              <a:rPr dirty="0" sz="1400" spc="-5">
                <a:latin typeface="Gill Sans MT"/>
                <a:cs typeface="Gill Sans MT"/>
              </a:rPr>
              <a:t>objetivo </a:t>
            </a:r>
            <a:r>
              <a:rPr dirty="0" sz="1400">
                <a:latin typeface="Gill Sans MT"/>
                <a:cs typeface="Gill Sans MT"/>
              </a:rPr>
              <a:t>es </a:t>
            </a:r>
            <a:r>
              <a:rPr dirty="0" sz="1400" spc="-5">
                <a:latin typeface="Gill Sans MT"/>
                <a:cs typeface="Gill Sans MT"/>
              </a:rPr>
              <a:t>disponer </a:t>
            </a:r>
            <a:r>
              <a:rPr dirty="0" sz="1400">
                <a:latin typeface="Gill Sans MT"/>
                <a:cs typeface="Gill Sans MT"/>
              </a:rPr>
              <a:t>en un único documento de </a:t>
            </a:r>
            <a:r>
              <a:rPr dirty="0" sz="1400" spc="-5">
                <a:latin typeface="Gill Sans MT"/>
                <a:cs typeface="Gill Sans MT"/>
              </a:rPr>
              <a:t>toda la información solicitada </a:t>
            </a:r>
            <a:r>
              <a:rPr dirty="0" sz="1400">
                <a:latin typeface="Gill Sans MT"/>
                <a:cs typeface="Gill Sans MT"/>
              </a:rPr>
              <a:t>a </a:t>
            </a:r>
            <a:r>
              <a:rPr dirty="0" sz="1400" spc="-10">
                <a:latin typeface="Gill Sans MT"/>
                <a:cs typeface="Gill Sans MT"/>
              </a:rPr>
              <a:t>proveedores,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cara </a:t>
            </a:r>
            <a:r>
              <a:rPr dirty="0" sz="1400">
                <a:latin typeface="Gill Sans MT"/>
                <a:cs typeface="Gill Sans MT"/>
              </a:rPr>
              <a:t>a </a:t>
            </a:r>
            <a:r>
              <a:rPr dirty="0" sz="1400" spc="-5">
                <a:latin typeface="Gill Sans MT"/>
                <a:cs typeface="Gill Sans MT"/>
              </a:rPr>
              <a:t>la 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realización</a:t>
            </a:r>
            <a:r>
              <a:rPr dirty="0" sz="1400">
                <a:latin typeface="Gill Sans MT"/>
                <a:cs typeface="Gill Sans MT"/>
              </a:rPr>
              <a:t> de una </a:t>
            </a:r>
            <a:r>
              <a:rPr dirty="0" sz="1400" spc="-5">
                <a:latin typeface="Gill Sans MT"/>
                <a:cs typeface="Gill Sans MT"/>
              </a:rPr>
              <a:t>comparación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rápida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y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coherente</a:t>
            </a:r>
            <a:r>
              <a:rPr dirty="0" sz="1400">
                <a:latin typeface="Gill Sans MT"/>
                <a:cs typeface="Gill Sans MT"/>
              </a:rPr>
              <a:t> de </a:t>
            </a:r>
            <a:r>
              <a:rPr dirty="0" sz="1400" spc="-5">
                <a:latin typeface="Gill Sans MT"/>
                <a:cs typeface="Gill Sans MT"/>
              </a:rPr>
              <a:t>las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mismas.</a:t>
            </a:r>
            <a:r>
              <a:rPr dirty="0" sz="1400" spc="-14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Los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criterios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incluir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varían</a:t>
            </a:r>
            <a:r>
              <a:rPr dirty="0" sz="1400">
                <a:latin typeface="Gill Sans MT"/>
                <a:cs typeface="Gill Sans MT"/>
              </a:rPr>
              <a:t> en función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de:</a:t>
            </a:r>
            <a:endParaRPr sz="1400">
              <a:latin typeface="Gill Sans MT"/>
              <a:cs typeface="Gill Sans MT"/>
            </a:endParaRPr>
          </a:p>
          <a:p>
            <a:pPr marL="755650" marR="3814445">
              <a:lnSpc>
                <a:spcPct val="166700"/>
              </a:lnSpc>
              <a:spcBef>
                <a:spcPts val="35"/>
              </a:spcBef>
            </a:pPr>
            <a:r>
              <a:rPr dirty="0" sz="1400">
                <a:latin typeface="Gill Sans MT"/>
                <a:cs typeface="Gill Sans MT"/>
              </a:rPr>
              <a:t>Artículos </a:t>
            </a:r>
            <a:r>
              <a:rPr dirty="0" sz="1400" spc="-5">
                <a:latin typeface="Gill Sans MT"/>
                <a:cs typeface="Gill Sans MT"/>
              </a:rPr>
              <a:t>con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calidades homologadas. </a:t>
            </a:r>
            <a:r>
              <a:rPr dirty="0" sz="1400">
                <a:latin typeface="Gill Sans MT"/>
                <a:cs typeface="Gill Sans MT"/>
              </a:rPr>
              <a:t> Artículos</a:t>
            </a:r>
            <a:r>
              <a:rPr dirty="0" sz="1400" spc="-5">
                <a:latin typeface="Gill Sans MT"/>
                <a:cs typeface="Gill Sans MT"/>
              </a:rPr>
              <a:t> con diferencia </a:t>
            </a:r>
            <a:r>
              <a:rPr dirty="0" sz="1400">
                <a:latin typeface="Gill Sans MT"/>
                <a:cs typeface="Gill Sans MT"/>
              </a:rPr>
              <a:t>en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su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nivel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-5">
                <a:latin typeface="Gill Sans MT"/>
                <a:cs typeface="Gill Sans MT"/>
              </a:rPr>
              <a:t> calidad</a:t>
            </a:r>
            <a:endParaRPr sz="14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</a:pPr>
            <a:endParaRPr sz="16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</a:pPr>
            <a:endParaRPr sz="195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Gill Sans MT"/>
                <a:cs typeface="Gill Sans MT"/>
              </a:rPr>
              <a:t>El </a:t>
            </a:r>
            <a:r>
              <a:rPr dirty="0" sz="1400" spc="-10">
                <a:latin typeface="Gill Sans MT"/>
                <a:cs typeface="Gill Sans MT"/>
              </a:rPr>
              <a:t>proceso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-5">
                <a:latin typeface="Gill Sans MT"/>
                <a:cs typeface="Gill Sans MT"/>
              </a:rPr>
              <a:t> análisis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-5">
                <a:latin typeface="Gill Sans MT"/>
                <a:cs typeface="Gill Sans MT"/>
              </a:rPr>
              <a:t> las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ofertas será el que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a </a:t>
            </a:r>
            <a:r>
              <a:rPr dirty="0" sz="1400" spc="-5">
                <a:latin typeface="Gill Sans MT"/>
                <a:cs typeface="Gill Sans MT"/>
              </a:rPr>
              <a:t>continuación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señalamos:</a:t>
            </a:r>
            <a:endParaRPr sz="1400">
              <a:latin typeface="Gill Sans MT"/>
              <a:cs typeface="Gill Sans MT"/>
            </a:endParaRPr>
          </a:p>
          <a:p>
            <a:pPr marL="755650">
              <a:lnSpc>
                <a:spcPct val="100000"/>
              </a:lnSpc>
              <a:spcBef>
                <a:spcPts val="1120"/>
              </a:spcBef>
            </a:pPr>
            <a:r>
              <a:rPr dirty="0" sz="1400" spc="-5">
                <a:latin typeface="Gill Sans MT"/>
                <a:cs typeface="Gill Sans MT"/>
              </a:rPr>
              <a:t>Incorporar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información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las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ofertas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15">
                <a:latin typeface="Gill Sans MT"/>
                <a:cs typeface="Gill Sans MT"/>
              </a:rPr>
              <a:t>proveedores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al </a:t>
            </a:r>
            <a:r>
              <a:rPr dirty="0" sz="1400" spc="-10">
                <a:latin typeface="Gill Sans MT"/>
                <a:cs typeface="Gill Sans MT"/>
              </a:rPr>
              <a:t>cuadro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comparación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ofertas.</a:t>
            </a:r>
            <a:endParaRPr sz="1400">
              <a:latin typeface="Gill Sans MT"/>
              <a:cs typeface="Gill Sans MT"/>
            </a:endParaRPr>
          </a:p>
          <a:p>
            <a:pPr marL="748665" marR="687705" indent="6350">
              <a:lnSpc>
                <a:spcPct val="146700"/>
              </a:lnSpc>
              <a:spcBef>
                <a:spcPts val="439"/>
              </a:spcBef>
            </a:pPr>
            <a:r>
              <a:rPr dirty="0" sz="1400" spc="-10">
                <a:latin typeface="Gill Sans MT"/>
                <a:cs typeface="Gill Sans MT"/>
              </a:rPr>
              <a:t>Ponderar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criterios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incluidos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en el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análisis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acuerdo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importancia que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mismos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presentan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para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objetivos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estratégicos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gestión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compras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y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organización.</a:t>
            </a:r>
            <a:endParaRPr sz="1400">
              <a:latin typeface="Gill Sans MT"/>
              <a:cs typeface="Gill Sans MT"/>
            </a:endParaRPr>
          </a:p>
          <a:p>
            <a:pPr marL="748665" marR="192405" indent="6350">
              <a:lnSpc>
                <a:spcPct val="152600"/>
              </a:lnSpc>
              <a:spcBef>
                <a:spcPts val="270"/>
              </a:spcBef>
            </a:pPr>
            <a:r>
              <a:rPr dirty="0" sz="1400" spc="-5">
                <a:latin typeface="Gill Sans MT"/>
                <a:cs typeface="Gill Sans MT"/>
              </a:rPr>
              <a:t>Puntuar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a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todos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los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15">
                <a:latin typeface="Gill Sans MT"/>
                <a:cs typeface="Gill Sans MT"/>
              </a:rPr>
              <a:t>proveedores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en </a:t>
            </a:r>
            <a:r>
              <a:rPr dirty="0" sz="1400" spc="-5">
                <a:latin typeface="Gill Sans MT"/>
                <a:cs typeface="Gill Sans MT"/>
              </a:rPr>
              <a:t>los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criterios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seleccionados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entre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0-10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según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se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acerquen</a:t>
            </a:r>
            <a:r>
              <a:rPr dirty="0" sz="1400" spc="2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o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alejen </a:t>
            </a:r>
            <a:r>
              <a:rPr dirty="0" sz="1400">
                <a:latin typeface="Gill Sans MT"/>
                <a:cs typeface="Gill Sans MT"/>
              </a:rPr>
              <a:t>al</a:t>
            </a:r>
            <a:r>
              <a:rPr dirty="0" sz="1400" spc="-5">
                <a:latin typeface="Gill Sans MT"/>
                <a:cs typeface="Gill Sans MT"/>
              </a:rPr>
              <a:t> objetivo</a:t>
            </a:r>
            <a:r>
              <a:rPr dirty="0" sz="1400">
                <a:latin typeface="Gill Sans MT"/>
                <a:cs typeface="Gill Sans MT"/>
              </a:rPr>
              <a:t> que </a:t>
            </a:r>
            <a:r>
              <a:rPr dirty="0" sz="1400" spc="-5">
                <a:latin typeface="Gill Sans MT"/>
                <a:cs typeface="Gill Sans MT"/>
              </a:rPr>
              <a:t>nos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habíamos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marcado</a:t>
            </a:r>
            <a:endParaRPr sz="1400">
              <a:latin typeface="Gill Sans MT"/>
              <a:cs typeface="Gill Sans MT"/>
            </a:endParaRPr>
          </a:p>
          <a:p>
            <a:pPr marL="755650" marR="984885">
              <a:lnSpc>
                <a:spcPts val="2900"/>
              </a:lnSpc>
              <a:spcBef>
                <a:spcPts val="235"/>
              </a:spcBef>
            </a:pPr>
            <a:r>
              <a:rPr dirty="0" sz="1400" spc="-5">
                <a:latin typeface="Gill Sans MT"/>
                <a:cs typeface="Gill Sans MT"/>
              </a:rPr>
              <a:t>Realizar la ponderación .- Constante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ponderación </a:t>
            </a:r>
            <a:r>
              <a:rPr dirty="0" sz="1400">
                <a:latin typeface="Gill Sans MT"/>
                <a:cs typeface="Gill Sans MT"/>
              </a:rPr>
              <a:t>x </a:t>
            </a:r>
            <a:r>
              <a:rPr dirty="0" sz="1400" spc="-10">
                <a:latin typeface="Gill Sans MT"/>
                <a:cs typeface="Gill Sans MT"/>
              </a:rPr>
              <a:t>Valoración </a:t>
            </a:r>
            <a:r>
              <a:rPr dirty="0" sz="1400" spc="-5">
                <a:latin typeface="Gill Sans MT"/>
                <a:cs typeface="Gill Sans MT"/>
              </a:rPr>
              <a:t>asignada </a:t>
            </a:r>
            <a:r>
              <a:rPr dirty="0" sz="1400">
                <a:latin typeface="Gill Sans MT"/>
                <a:cs typeface="Gill Sans MT"/>
              </a:rPr>
              <a:t>al criterio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Realizar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sumatoria</a:t>
            </a:r>
            <a:r>
              <a:rPr dirty="0" sz="1400">
                <a:latin typeface="Gill Sans MT"/>
                <a:cs typeface="Gill Sans MT"/>
              </a:rPr>
              <a:t> de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puntuación</a:t>
            </a:r>
            <a:r>
              <a:rPr dirty="0" sz="1400">
                <a:latin typeface="Gill Sans MT"/>
                <a:cs typeface="Gill Sans MT"/>
              </a:rPr>
              <a:t> obtenida en </a:t>
            </a:r>
            <a:r>
              <a:rPr dirty="0" sz="1400" spc="-5">
                <a:latin typeface="Gill Sans MT"/>
                <a:cs typeface="Gill Sans MT"/>
              </a:rPr>
              <a:t>todos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los</a:t>
            </a:r>
            <a:r>
              <a:rPr dirty="0" sz="1400">
                <a:latin typeface="Gill Sans MT"/>
                <a:cs typeface="Gill Sans MT"/>
              </a:rPr>
              <a:t> criterios.</a:t>
            </a:r>
            <a:endParaRPr sz="1400">
              <a:latin typeface="Gill Sans MT"/>
              <a:cs typeface="Gill Sans MT"/>
            </a:endParaRPr>
          </a:p>
          <a:p>
            <a:pPr marL="748665" marR="294005" indent="6350">
              <a:lnSpc>
                <a:spcPts val="2560"/>
              </a:lnSpc>
              <a:spcBef>
                <a:spcPts val="45"/>
              </a:spcBef>
            </a:pPr>
            <a:r>
              <a:rPr dirty="0" sz="1400" spc="-5">
                <a:latin typeface="Gill Sans MT"/>
                <a:cs typeface="Gill Sans MT"/>
              </a:rPr>
              <a:t>Escoger </a:t>
            </a:r>
            <a:r>
              <a:rPr dirty="0" sz="1400">
                <a:latin typeface="Gill Sans MT"/>
                <a:cs typeface="Gill Sans MT"/>
              </a:rPr>
              <a:t>al </a:t>
            </a:r>
            <a:r>
              <a:rPr dirty="0" sz="1400" spc="-10">
                <a:latin typeface="Gill Sans MT"/>
                <a:cs typeface="Gill Sans MT"/>
              </a:rPr>
              <a:t>proveedor/ </a:t>
            </a:r>
            <a:r>
              <a:rPr dirty="0" sz="1400">
                <a:latin typeface="Gill Sans MT"/>
                <a:cs typeface="Gill Sans MT"/>
              </a:rPr>
              <a:t>es </a:t>
            </a:r>
            <a:r>
              <a:rPr dirty="0" sz="1400" spc="-5">
                <a:latin typeface="Gill Sans MT"/>
                <a:cs typeface="Gill Sans MT"/>
              </a:rPr>
              <a:t>con </a:t>
            </a:r>
            <a:r>
              <a:rPr dirty="0" sz="1400" spc="-20">
                <a:latin typeface="Gill Sans MT"/>
                <a:cs typeface="Gill Sans MT"/>
              </a:rPr>
              <a:t>mayor </a:t>
            </a:r>
            <a:r>
              <a:rPr dirty="0" sz="1400" spc="-5">
                <a:latin typeface="Gill Sans MT"/>
                <a:cs typeface="Gill Sans MT"/>
              </a:rPr>
              <a:t>puntuación, </a:t>
            </a:r>
            <a:r>
              <a:rPr dirty="0" sz="1400">
                <a:latin typeface="Gill Sans MT"/>
                <a:cs typeface="Gill Sans MT"/>
              </a:rPr>
              <a:t>o </a:t>
            </a:r>
            <a:r>
              <a:rPr dirty="0" sz="1400" spc="-5">
                <a:latin typeface="Gill Sans MT"/>
                <a:cs typeface="Gill Sans MT"/>
              </a:rPr>
              <a:t>analizar variables cualitativas </a:t>
            </a:r>
            <a:r>
              <a:rPr dirty="0" sz="1400">
                <a:latin typeface="Gill Sans MT"/>
                <a:cs typeface="Gill Sans MT"/>
              </a:rPr>
              <a:t>u otra serie de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factores</a:t>
            </a:r>
            <a:r>
              <a:rPr dirty="0" sz="1400" spc="-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no</a:t>
            </a:r>
            <a:r>
              <a:rPr dirty="0" sz="1400" spc="-5">
                <a:latin typeface="Gill Sans MT"/>
                <a:cs typeface="Gill Sans MT"/>
              </a:rPr>
              <a:t> incluidos</a:t>
            </a:r>
            <a:r>
              <a:rPr dirty="0" sz="1400">
                <a:latin typeface="Gill Sans MT"/>
                <a:cs typeface="Gill Sans MT"/>
              </a:rPr>
              <a:t> anteriormente.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33</a:t>
            </a:fld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Cuadro</a:t>
            </a:r>
            <a:r>
              <a:rPr dirty="0" sz="1400" spc="-1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de</a:t>
            </a: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comparación</a:t>
            </a: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de</a:t>
            </a: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ofertas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3540" y="946450"/>
            <a:ext cx="7924800" cy="660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8800"/>
              </a:lnSpc>
              <a:spcBef>
                <a:spcPts val="100"/>
              </a:spcBef>
            </a:pPr>
            <a:r>
              <a:rPr dirty="0" sz="1400">
                <a:latin typeface="Gill Sans MT"/>
                <a:cs typeface="Gill Sans MT"/>
              </a:rPr>
              <a:t>En</a:t>
            </a:r>
            <a:r>
              <a:rPr dirty="0" sz="1400" spc="16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este</a:t>
            </a:r>
            <a:r>
              <a:rPr dirty="0" sz="1400" spc="16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cuadro</a:t>
            </a:r>
            <a:r>
              <a:rPr dirty="0" sz="1400" spc="16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iremos</a:t>
            </a:r>
            <a:r>
              <a:rPr dirty="0" sz="1400" spc="16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incorporando</a:t>
            </a:r>
            <a:r>
              <a:rPr dirty="0" sz="1400" spc="16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toda</a:t>
            </a:r>
            <a:r>
              <a:rPr dirty="0" sz="1400" spc="16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 spc="16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información</a:t>
            </a:r>
            <a:r>
              <a:rPr dirty="0" sz="1400" spc="16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que</a:t>
            </a:r>
            <a:r>
              <a:rPr dirty="0" sz="1400" spc="16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recibimos</a:t>
            </a:r>
            <a:r>
              <a:rPr dirty="0" sz="1400" spc="16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16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las</a:t>
            </a:r>
            <a:r>
              <a:rPr dirty="0" sz="1400" spc="16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ofertas</a:t>
            </a:r>
            <a:r>
              <a:rPr dirty="0" sz="1400" spc="16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16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proveedores,</a:t>
            </a:r>
            <a:r>
              <a:rPr dirty="0" sz="1400" spc="2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37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cara </a:t>
            </a:r>
            <a:r>
              <a:rPr dirty="0" sz="1400">
                <a:latin typeface="Gill Sans MT"/>
                <a:cs typeface="Gill Sans MT"/>
              </a:rPr>
              <a:t>a </a:t>
            </a:r>
            <a:r>
              <a:rPr dirty="0" sz="1400" spc="-5">
                <a:latin typeface="Gill Sans MT"/>
                <a:cs typeface="Gill Sans MT"/>
              </a:rPr>
              <a:t>poder </a:t>
            </a:r>
            <a:r>
              <a:rPr dirty="0" sz="1400" spc="-10">
                <a:latin typeface="Gill Sans MT"/>
                <a:cs typeface="Gill Sans MT"/>
              </a:rPr>
              <a:t>realizar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un </a:t>
            </a:r>
            <a:r>
              <a:rPr dirty="0" sz="1400" spc="-5">
                <a:latin typeface="Gill Sans MT"/>
                <a:cs typeface="Gill Sans MT"/>
              </a:rPr>
              <a:t>adecuado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proceso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-5">
                <a:latin typeface="Gill Sans MT"/>
                <a:cs typeface="Gill Sans MT"/>
              </a:rPr>
              <a:t> comparación</a:t>
            </a:r>
            <a:r>
              <a:rPr dirty="0" sz="1400">
                <a:latin typeface="Gill Sans MT"/>
                <a:cs typeface="Gill Sans MT"/>
              </a:rPr>
              <a:t> 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nivel</a:t>
            </a:r>
            <a:r>
              <a:rPr dirty="0" sz="1400">
                <a:latin typeface="Gill Sans MT"/>
                <a:cs typeface="Gill Sans MT"/>
              </a:rPr>
              <a:t> de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criterios.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8425" y="2060575"/>
            <a:ext cx="6443661" cy="35274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33</a:t>
            </a:fld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.</a:t>
            </a:r>
            <a:r>
              <a:rPr dirty="0" sz="1400" spc="-14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Cu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a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d</a:t>
            </a:r>
            <a:r>
              <a:rPr dirty="0" sz="1400" spc="-35" b="1">
                <a:solidFill>
                  <a:srgbClr val="FFFFFF"/>
                </a:solidFill>
                <a:latin typeface="Gill Sans MT"/>
                <a:cs typeface="Gill Sans MT"/>
              </a:rPr>
              <a:t>r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o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de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45" b="1">
                <a:solidFill>
                  <a:srgbClr val="FFFFFF"/>
                </a:solidFill>
                <a:latin typeface="Gill Sans MT"/>
                <a:cs typeface="Gill Sans MT"/>
              </a:rPr>
              <a:t>e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valu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a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ción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de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 o</a:t>
            </a:r>
            <a:r>
              <a:rPr dirty="0" sz="1400" spc="-15" b="1">
                <a:solidFill>
                  <a:srgbClr val="FFFFFF"/>
                </a:solidFill>
                <a:latin typeface="Gill Sans MT"/>
                <a:cs typeface="Gill Sans MT"/>
              </a:rPr>
              <a:t>f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e</a:t>
            </a:r>
            <a:r>
              <a:rPr dirty="0" sz="1400" spc="25" b="1">
                <a:solidFill>
                  <a:srgbClr val="FFFFFF"/>
                </a:solidFill>
                <a:latin typeface="Gill Sans MT"/>
                <a:cs typeface="Gill Sans MT"/>
              </a:rPr>
              <a:t>r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tas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1122557"/>
            <a:ext cx="118533" cy="1185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20139" y="946450"/>
            <a:ext cx="7092315" cy="1333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350">
              <a:lnSpc>
                <a:spcPct val="148800"/>
              </a:lnSpc>
              <a:spcBef>
                <a:spcPts val="100"/>
              </a:spcBef>
            </a:pPr>
            <a:r>
              <a:rPr dirty="0" sz="1400" spc="-5">
                <a:latin typeface="Gill Sans MT"/>
                <a:cs typeface="Gill Sans MT"/>
              </a:rPr>
              <a:t>Ponderamos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criterios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seleccionados</a:t>
            </a:r>
            <a:r>
              <a:rPr dirty="0" sz="1400">
                <a:latin typeface="Gill Sans MT"/>
                <a:cs typeface="Gill Sans MT"/>
              </a:rPr>
              <a:t> de </a:t>
            </a:r>
            <a:r>
              <a:rPr dirty="0" sz="1400" spc="-5">
                <a:latin typeface="Gill Sans MT"/>
                <a:cs typeface="Gill Sans MT"/>
              </a:rPr>
              <a:t>cara</a:t>
            </a:r>
            <a:r>
              <a:rPr dirty="0" sz="1400">
                <a:latin typeface="Gill Sans MT"/>
                <a:cs typeface="Gill Sans MT"/>
              </a:rPr>
              <a:t> que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suma de </a:t>
            </a:r>
            <a:r>
              <a:rPr dirty="0" sz="1400" spc="-5">
                <a:latin typeface="Gill Sans MT"/>
                <a:cs typeface="Gill Sans MT"/>
              </a:rPr>
              <a:t>las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ponderaciones</a:t>
            </a:r>
            <a:r>
              <a:rPr dirty="0" sz="1400">
                <a:latin typeface="Gill Sans MT"/>
                <a:cs typeface="Gill Sans MT"/>
              </a:rPr>
              <a:t> no sea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superior </a:t>
            </a:r>
            <a:r>
              <a:rPr dirty="0" sz="1400" spc="-37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a</a:t>
            </a:r>
            <a:r>
              <a:rPr dirty="0" sz="1400" spc="-5">
                <a:latin typeface="Gill Sans MT"/>
                <a:cs typeface="Gill Sans MT"/>
              </a:rPr>
              <a:t> la</a:t>
            </a:r>
            <a:r>
              <a:rPr dirty="0" sz="1400">
                <a:latin typeface="Gill Sans MT"/>
                <a:cs typeface="Gill Sans MT"/>
              </a:rPr>
              <a:t> unidad.</a:t>
            </a:r>
            <a:endParaRPr sz="1400">
              <a:latin typeface="Gill Sans MT"/>
              <a:cs typeface="Gill Sans MT"/>
            </a:endParaRPr>
          </a:p>
          <a:p>
            <a:pPr marL="12700" marR="93980" indent="6350">
              <a:lnSpc>
                <a:spcPct val="146700"/>
              </a:lnSpc>
              <a:spcBef>
                <a:spcPts val="370"/>
              </a:spcBef>
            </a:pPr>
            <a:r>
              <a:rPr dirty="0" sz="1400" spc="-10">
                <a:latin typeface="Gill Sans MT"/>
                <a:cs typeface="Gill Sans MT"/>
              </a:rPr>
              <a:t>Ponemos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notas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lo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ofertado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por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15">
                <a:latin typeface="Gill Sans MT"/>
                <a:cs typeface="Gill Sans MT"/>
              </a:rPr>
              <a:t>proveedores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según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se </a:t>
            </a:r>
            <a:r>
              <a:rPr dirty="0" sz="1400" spc="-5">
                <a:latin typeface="Gill Sans MT"/>
                <a:cs typeface="Gill Sans MT"/>
              </a:rPr>
              <a:t>acerque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20">
                <a:latin typeface="Gill Sans MT"/>
                <a:cs typeface="Gill Sans MT"/>
              </a:rPr>
              <a:t>mayor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o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menor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medida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a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nuestro</a:t>
            </a:r>
            <a:r>
              <a:rPr dirty="0" sz="1400" spc="-5">
                <a:latin typeface="Gill Sans MT"/>
                <a:cs typeface="Gill Sans MT"/>
              </a:rPr>
              <a:t> objetivo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1800228"/>
            <a:ext cx="118533" cy="1185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187" y="2565400"/>
            <a:ext cx="7812085" cy="345598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33</a:t>
            </a:fld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600" spc="-10" b="1">
                <a:solidFill>
                  <a:srgbClr val="FFFFFF"/>
                </a:solidFill>
                <a:latin typeface="Gill Sans MT"/>
                <a:cs typeface="Gill Sans MT"/>
              </a:rPr>
              <a:t>Cuadro</a:t>
            </a:r>
            <a:r>
              <a:rPr dirty="0" sz="1600" spc="-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600" b="1">
                <a:solidFill>
                  <a:srgbClr val="FFFFFF"/>
                </a:solidFill>
                <a:latin typeface="Gill Sans MT"/>
                <a:cs typeface="Gill Sans MT"/>
              </a:rPr>
              <a:t>de</a:t>
            </a:r>
            <a:r>
              <a:rPr dirty="0" sz="1600" spc="-5" b="1">
                <a:solidFill>
                  <a:srgbClr val="FFFFFF"/>
                </a:solidFill>
                <a:latin typeface="Gill Sans MT"/>
                <a:cs typeface="Gill Sans MT"/>
              </a:rPr>
              <a:t> selección </a:t>
            </a:r>
            <a:r>
              <a:rPr dirty="0" sz="1600" b="1">
                <a:solidFill>
                  <a:srgbClr val="FFFFFF"/>
                </a:solidFill>
                <a:latin typeface="Gill Sans MT"/>
                <a:cs typeface="Gill Sans MT"/>
              </a:rPr>
              <a:t>de</a:t>
            </a:r>
            <a:r>
              <a:rPr dirty="0" sz="1600" spc="-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600" spc="-20" b="1">
                <a:solidFill>
                  <a:srgbClr val="FFFFFF"/>
                </a:solidFill>
                <a:latin typeface="Gill Sans MT"/>
                <a:cs typeface="Gill Sans MT"/>
              </a:rPr>
              <a:t>proveedores</a:t>
            </a:r>
            <a:endParaRPr sz="1600">
              <a:latin typeface="Gill Sans MT"/>
              <a:cs typeface="Gill Sans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9939" y="1122557"/>
            <a:ext cx="118533" cy="1185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02683" y="1050590"/>
            <a:ext cx="7199630" cy="1280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Gill Sans MT"/>
                <a:cs typeface="Gill Sans MT"/>
              </a:rPr>
              <a:t>Realizar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ponderación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.-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Constante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ponderación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x</a:t>
            </a:r>
            <a:r>
              <a:rPr dirty="0" sz="1400" spc="-210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Valoración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asignada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al criterio</a:t>
            </a:r>
            <a:endParaRPr sz="140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dirty="0" sz="1400" spc="-5">
                <a:latin typeface="Gill Sans MT"/>
                <a:cs typeface="Gill Sans MT"/>
              </a:rPr>
              <a:t>Realizar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sumatoria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-5">
                <a:latin typeface="Gill Sans MT"/>
                <a:cs typeface="Gill Sans MT"/>
              </a:rPr>
              <a:t> la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puntuación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obtenida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en</a:t>
            </a:r>
            <a:r>
              <a:rPr dirty="0" sz="1400" spc="-5">
                <a:latin typeface="Gill Sans MT"/>
                <a:cs typeface="Gill Sans MT"/>
              </a:rPr>
              <a:t> todos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criterios.</a:t>
            </a:r>
            <a:endParaRPr sz="1400">
              <a:latin typeface="Gill Sans MT"/>
              <a:cs typeface="Gill Sans MT"/>
            </a:endParaRPr>
          </a:p>
          <a:p>
            <a:pPr marL="17145" marR="5080" indent="-5080">
              <a:lnSpc>
                <a:spcPct val="152600"/>
              </a:lnSpc>
              <a:spcBef>
                <a:spcPts val="235"/>
              </a:spcBef>
            </a:pPr>
            <a:r>
              <a:rPr dirty="0" sz="1400" spc="-5">
                <a:latin typeface="Gill Sans MT"/>
                <a:cs typeface="Gill Sans MT"/>
              </a:rPr>
              <a:t>Escoger</a:t>
            </a:r>
            <a:r>
              <a:rPr dirty="0" sz="1400" spc="2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al</a:t>
            </a:r>
            <a:r>
              <a:rPr dirty="0" sz="1400" spc="210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proveedor/</a:t>
            </a:r>
            <a:r>
              <a:rPr dirty="0" sz="1400" spc="2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es</a:t>
            </a:r>
            <a:r>
              <a:rPr dirty="0" sz="1400" spc="21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con</a:t>
            </a:r>
            <a:r>
              <a:rPr dirty="0" sz="1400" spc="210">
                <a:latin typeface="Gill Sans MT"/>
                <a:cs typeface="Gill Sans MT"/>
              </a:rPr>
              <a:t> </a:t>
            </a:r>
            <a:r>
              <a:rPr dirty="0" sz="1400" spc="-20">
                <a:latin typeface="Gill Sans MT"/>
                <a:cs typeface="Gill Sans MT"/>
              </a:rPr>
              <a:t>mayor</a:t>
            </a:r>
            <a:r>
              <a:rPr dirty="0" sz="1400" spc="2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puntuación,</a:t>
            </a:r>
            <a:r>
              <a:rPr dirty="0" sz="1400" spc="7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o</a:t>
            </a:r>
            <a:r>
              <a:rPr dirty="0" sz="1400" spc="21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analizar</a:t>
            </a:r>
            <a:r>
              <a:rPr dirty="0" sz="1400" spc="2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variables</a:t>
            </a:r>
            <a:r>
              <a:rPr dirty="0" sz="1400" spc="2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cualitativas</a:t>
            </a:r>
            <a:r>
              <a:rPr dirty="0" sz="1400" spc="21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u</a:t>
            </a:r>
            <a:r>
              <a:rPr dirty="0" sz="1400" spc="2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otra</a:t>
            </a:r>
            <a:r>
              <a:rPr dirty="0" sz="1400" spc="2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serie</a:t>
            </a:r>
            <a:r>
              <a:rPr dirty="0" sz="1400" spc="21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factores</a:t>
            </a:r>
            <a:r>
              <a:rPr dirty="0" sz="1400" spc="-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no</a:t>
            </a:r>
            <a:r>
              <a:rPr dirty="0" sz="1400" spc="-5">
                <a:latin typeface="Gill Sans MT"/>
                <a:cs typeface="Gill Sans MT"/>
              </a:rPr>
              <a:t> incluidos</a:t>
            </a:r>
            <a:r>
              <a:rPr dirty="0" sz="1400">
                <a:latin typeface="Gill Sans MT"/>
                <a:cs typeface="Gill Sans MT"/>
              </a:rPr>
              <a:t> anteriormente.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9939" y="1482728"/>
            <a:ext cx="118533" cy="1185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9939" y="1838328"/>
            <a:ext cx="118533" cy="11853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68425" y="2493963"/>
            <a:ext cx="6443661" cy="352742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33</a:t>
            </a:fld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Herramientas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para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mejorar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los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resultados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 de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la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 negociación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2486028"/>
            <a:ext cx="118533" cy="11853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3209928"/>
            <a:ext cx="118533" cy="11853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83540" y="946450"/>
            <a:ext cx="7925434" cy="2430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48800"/>
              </a:lnSpc>
              <a:spcBef>
                <a:spcPts val="100"/>
              </a:spcBef>
            </a:pPr>
            <a:r>
              <a:rPr dirty="0" sz="1400">
                <a:latin typeface="Gill Sans MT"/>
                <a:cs typeface="Gill Sans MT"/>
              </a:rPr>
              <a:t>Existen </a:t>
            </a:r>
            <a:r>
              <a:rPr dirty="0" sz="1400" spc="-5">
                <a:latin typeface="Gill Sans MT"/>
                <a:cs typeface="Gill Sans MT"/>
              </a:rPr>
              <a:t>muchas herramientas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cara </a:t>
            </a:r>
            <a:r>
              <a:rPr dirty="0" sz="1400">
                <a:latin typeface="Gill Sans MT"/>
                <a:cs typeface="Gill Sans MT"/>
              </a:rPr>
              <a:t>a </a:t>
            </a:r>
            <a:r>
              <a:rPr dirty="0" sz="1400" spc="-5">
                <a:latin typeface="Gill Sans MT"/>
                <a:cs typeface="Gill Sans MT"/>
              </a:rPr>
              <a:t>la </a:t>
            </a:r>
            <a:r>
              <a:rPr dirty="0" sz="1400">
                <a:latin typeface="Gill Sans MT"/>
                <a:cs typeface="Gill Sans MT"/>
              </a:rPr>
              <a:t>mejora de </a:t>
            </a:r>
            <a:r>
              <a:rPr dirty="0" sz="1400" spc="-5">
                <a:latin typeface="Gill Sans MT"/>
                <a:cs typeface="Gill Sans MT"/>
              </a:rPr>
              <a:t>la negociación, durante </a:t>
            </a:r>
            <a:r>
              <a:rPr dirty="0" sz="1400">
                <a:latin typeface="Gill Sans MT"/>
                <a:cs typeface="Gill Sans MT"/>
              </a:rPr>
              <a:t>el </a:t>
            </a:r>
            <a:r>
              <a:rPr dirty="0" sz="1400" spc="-10">
                <a:latin typeface="Gill Sans MT"/>
                <a:cs typeface="Gill Sans MT"/>
              </a:rPr>
              <a:t>propio proceso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la reunión </a:t>
            </a:r>
            <a:r>
              <a:rPr dirty="0" sz="1400">
                <a:latin typeface="Gill Sans MT"/>
                <a:cs typeface="Gill Sans MT"/>
              </a:rPr>
              <a:t> de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negociación, nosotros</a:t>
            </a:r>
            <a:r>
              <a:rPr dirty="0" sz="1400">
                <a:latin typeface="Gill Sans MT"/>
                <a:cs typeface="Gill Sans MT"/>
              </a:rPr>
              <a:t> en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este</a:t>
            </a:r>
            <a:r>
              <a:rPr dirty="0" sz="1400">
                <a:latin typeface="Gill Sans MT"/>
                <a:cs typeface="Gill Sans MT"/>
              </a:rPr>
              <a:t> punto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nos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vamos</a:t>
            </a:r>
            <a:r>
              <a:rPr dirty="0" sz="1400">
                <a:latin typeface="Gill Sans MT"/>
                <a:cs typeface="Gill Sans MT"/>
              </a:rPr>
              <a:t> 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centrar</a:t>
            </a:r>
            <a:r>
              <a:rPr dirty="0" sz="1400">
                <a:latin typeface="Gill Sans MT"/>
                <a:cs typeface="Gill Sans MT"/>
              </a:rPr>
              <a:t> en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herramientas</a:t>
            </a:r>
            <a:r>
              <a:rPr dirty="0" sz="1400">
                <a:latin typeface="Gill Sans MT"/>
                <a:cs typeface="Gill Sans MT"/>
              </a:rPr>
              <a:t> de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preparación</a:t>
            </a:r>
            <a:r>
              <a:rPr dirty="0" sz="1400">
                <a:latin typeface="Gill Sans MT"/>
                <a:cs typeface="Gill Sans MT"/>
              </a:rPr>
              <a:t> de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 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negociación:</a:t>
            </a:r>
            <a:endParaRPr sz="14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</a:pPr>
            <a:endParaRPr sz="16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Gill Sans MT"/>
              <a:cs typeface="Gill Sans MT"/>
            </a:endParaRPr>
          </a:p>
          <a:p>
            <a:pPr marL="755650">
              <a:lnSpc>
                <a:spcPct val="100000"/>
              </a:lnSpc>
            </a:pPr>
            <a:r>
              <a:rPr dirty="0" sz="1400">
                <a:latin typeface="Gill Sans MT"/>
                <a:cs typeface="Gill Sans MT"/>
              </a:rPr>
              <a:t>BALANCE</a:t>
            </a:r>
            <a:r>
              <a:rPr dirty="0" sz="1400" spc="-2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-15">
                <a:latin typeface="Gill Sans MT"/>
                <a:cs typeface="Gill Sans MT"/>
              </a:rPr>
              <a:t> ESCRUTINIO.</a:t>
            </a:r>
            <a:endParaRPr sz="14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</a:pPr>
            <a:endParaRPr sz="16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50">
              <a:latin typeface="Gill Sans MT"/>
              <a:cs typeface="Gill Sans MT"/>
            </a:endParaRPr>
          </a:p>
          <a:p>
            <a:pPr marL="755650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latin typeface="Gill Sans MT"/>
                <a:cs typeface="Gill Sans MT"/>
              </a:rPr>
              <a:t>¿QUÉ</a:t>
            </a:r>
            <a:r>
              <a:rPr dirty="0" sz="1400" spc="-3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NEGOCIAR?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33</a:t>
            </a:fld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Balance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de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 escrutinio</a:t>
            </a:r>
            <a:r>
              <a:rPr dirty="0" sz="1400" spc="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/ </a:t>
            </a:r>
            <a:r>
              <a:rPr dirty="0" sz="1400" spc="-10">
                <a:solidFill>
                  <a:srgbClr val="FFFFFF"/>
                </a:solidFill>
                <a:latin typeface="Gill Sans MT"/>
                <a:cs typeface="Gill Sans MT"/>
              </a:rPr>
              <a:t>Cuadro</a:t>
            </a:r>
            <a:r>
              <a:rPr dirty="0" sz="1400">
                <a:solidFill>
                  <a:srgbClr val="FFFFFF"/>
                </a:solidFill>
                <a:latin typeface="Gill Sans MT"/>
                <a:cs typeface="Gill Sans MT"/>
              </a:rPr>
              <a:t> definiciones </a:t>
            </a:r>
            <a:r>
              <a:rPr dirty="0" sz="1400" spc="-5">
                <a:solidFill>
                  <a:srgbClr val="FFFFFF"/>
                </a:solidFill>
                <a:latin typeface="Gill Sans MT"/>
                <a:cs typeface="Gill Sans MT"/>
              </a:rPr>
              <a:t>Columna </a:t>
            </a:r>
            <a:r>
              <a:rPr dirty="0" sz="1400">
                <a:solidFill>
                  <a:srgbClr val="FFFFFF"/>
                </a:solidFill>
                <a:latin typeface="Gill Sans MT"/>
                <a:cs typeface="Gill Sans MT"/>
              </a:rPr>
              <a:t>2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2155828"/>
            <a:ext cx="118533" cy="11853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2524128"/>
            <a:ext cx="118533" cy="11853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2892428"/>
            <a:ext cx="118533" cy="1185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3248028"/>
            <a:ext cx="118533" cy="11853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3616329"/>
            <a:ext cx="118533" cy="11853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3971928"/>
            <a:ext cx="118533" cy="11853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4340228"/>
            <a:ext cx="118533" cy="11853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4695829"/>
            <a:ext cx="118533" cy="11853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5064128"/>
            <a:ext cx="118533" cy="11853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5432428"/>
            <a:ext cx="118533" cy="118533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83540" y="946450"/>
            <a:ext cx="7462520" cy="4653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8800"/>
              </a:lnSpc>
              <a:spcBef>
                <a:spcPts val="100"/>
              </a:spcBef>
            </a:pPr>
            <a:r>
              <a:rPr dirty="0" sz="1400" spc="-10">
                <a:latin typeface="Gill Sans MT"/>
                <a:cs typeface="Gill Sans MT"/>
              </a:rPr>
              <a:t>Valoración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la </a:t>
            </a:r>
            <a:r>
              <a:rPr dirty="0" sz="1400">
                <a:latin typeface="Gill Sans MT"/>
                <a:cs typeface="Gill Sans MT"/>
              </a:rPr>
              <a:t>importancia de </a:t>
            </a:r>
            <a:r>
              <a:rPr dirty="0" sz="1400" spc="-5">
                <a:latin typeface="Gill Sans MT"/>
                <a:cs typeface="Gill Sans MT"/>
              </a:rPr>
              <a:t>los </a:t>
            </a:r>
            <a:r>
              <a:rPr dirty="0" sz="1400">
                <a:latin typeface="Gill Sans MT"/>
                <a:cs typeface="Gill Sans MT"/>
              </a:rPr>
              <a:t>Criterios de Elección del </a:t>
            </a:r>
            <a:r>
              <a:rPr dirty="0" sz="1400" spc="-10">
                <a:latin typeface="Gill Sans MT"/>
                <a:cs typeface="Gill Sans MT"/>
              </a:rPr>
              <a:t>proveedor </a:t>
            </a:r>
            <a:r>
              <a:rPr dirty="0" sz="1400">
                <a:latin typeface="Gill Sans MT"/>
                <a:cs typeface="Gill Sans MT"/>
              </a:rPr>
              <a:t>definidos en </a:t>
            </a:r>
            <a:r>
              <a:rPr dirty="0" sz="1400" spc="-5">
                <a:latin typeface="Gill Sans MT"/>
                <a:cs typeface="Gill Sans MT"/>
              </a:rPr>
              <a:t>los objetivos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la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empresa </a:t>
            </a:r>
            <a:r>
              <a:rPr dirty="0" sz="1400">
                <a:latin typeface="Gill Sans MT"/>
                <a:cs typeface="Gill Sans MT"/>
              </a:rPr>
              <a:t>y en</a:t>
            </a:r>
            <a:r>
              <a:rPr dirty="0" sz="1400" spc="-5">
                <a:latin typeface="Gill Sans MT"/>
                <a:cs typeface="Gill Sans MT"/>
              </a:rPr>
              <a:t> nuestra política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-5">
                <a:latin typeface="Gill Sans MT"/>
                <a:cs typeface="Gill Sans MT"/>
              </a:rPr>
              <a:t> compras</a:t>
            </a:r>
            <a:endParaRPr sz="14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Gill Sans MT"/>
              <a:cs typeface="Gill Sans MT"/>
            </a:endParaRPr>
          </a:p>
          <a:p>
            <a:pPr marL="755650" marR="4997450">
              <a:lnSpc>
                <a:spcPct val="172600"/>
              </a:lnSpc>
            </a:pPr>
            <a:r>
              <a:rPr dirty="0" sz="1400">
                <a:latin typeface="Gill Sans MT"/>
                <a:cs typeface="Gill Sans MT"/>
              </a:rPr>
              <a:t>Prim</a:t>
            </a:r>
            <a:r>
              <a:rPr dirty="0" sz="1400" spc="-5">
                <a:latin typeface="Gill Sans MT"/>
                <a:cs typeface="Gill Sans MT"/>
              </a:rPr>
              <a:t>o</a:t>
            </a:r>
            <a:r>
              <a:rPr dirty="0" sz="1400" spc="-25">
                <a:latin typeface="Gill Sans MT"/>
                <a:cs typeface="Gill Sans MT"/>
              </a:rPr>
              <a:t>r</a:t>
            </a:r>
            <a:r>
              <a:rPr dirty="0" sz="1400">
                <a:latin typeface="Gill Sans MT"/>
                <a:cs typeface="Gill Sans MT"/>
              </a:rPr>
              <a:t>d</a:t>
            </a:r>
            <a:r>
              <a:rPr dirty="0" sz="1400" spc="-5">
                <a:latin typeface="Gill Sans MT"/>
                <a:cs typeface="Gill Sans MT"/>
              </a:rPr>
              <a:t>i</a:t>
            </a:r>
            <a:r>
              <a:rPr dirty="0" sz="1400">
                <a:latin typeface="Gill Sans MT"/>
                <a:cs typeface="Gill Sans MT"/>
              </a:rPr>
              <a:t>a</a:t>
            </a:r>
            <a:r>
              <a:rPr dirty="0" sz="1400" spc="-5">
                <a:latin typeface="Gill Sans MT"/>
                <a:cs typeface="Gill Sans MT"/>
              </a:rPr>
              <a:t>l</a:t>
            </a:r>
            <a:r>
              <a:rPr dirty="0" sz="1400">
                <a:latin typeface="Gill Sans MT"/>
                <a:cs typeface="Gill Sans MT"/>
              </a:rPr>
              <a:t>,</a:t>
            </a:r>
            <a:r>
              <a:rPr dirty="0" sz="1400" spc="-14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</a:t>
            </a:r>
            <a:r>
              <a:rPr dirty="0" sz="1400" spc="-5">
                <a:latin typeface="Gill Sans MT"/>
                <a:cs typeface="Gill Sans MT"/>
              </a:rPr>
              <a:t>s</a:t>
            </a:r>
            <a:r>
              <a:rPr dirty="0" sz="1400">
                <a:latin typeface="Gill Sans MT"/>
                <a:cs typeface="Gill Sans MT"/>
              </a:rPr>
              <a:t>encial</a:t>
            </a:r>
            <a:r>
              <a:rPr dirty="0" sz="1400" spc="-5">
                <a:latin typeface="Gill Sans MT"/>
                <a:cs typeface="Gill Sans MT"/>
              </a:rPr>
              <a:t> .-</a:t>
            </a:r>
            <a:r>
              <a:rPr dirty="0" sz="1400">
                <a:latin typeface="Gill Sans MT"/>
                <a:cs typeface="Gill Sans MT"/>
              </a:rPr>
              <a:t>10  </a:t>
            </a:r>
            <a:r>
              <a:rPr dirty="0" sz="1400">
                <a:latin typeface="Gill Sans MT"/>
                <a:cs typeface="Gill Sans MT"/>
              </a:rPr>
              <a:t>Es </a:t>
            </a:r>
            <a:r>
              <a:rPr dirty="0" sz="1400" spc="-5">
                <a:latin typeface="Gill Sans MT"/>
                <a:cs typeface="Gill Sans MT"/>
              </a:rPr>
              <a:t>muy </a:t>
            </a:r>
            <a:r>
              <a:rPr dirty="0" sz="1400">
                <a:latin typeface="Gill Sans MT"/>
                <a:cs typeface="Gill Sans MT"/>
              </a:rPr>
              <a:t>importante.- 9 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Es</a:t>
            </a:r>
            <a:r>
              <a:rPr dirty="0" sz="1400" spc="-1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importante.-</a:t>
            </a:r>
            <a:r>
              <a:rPr dirty="0" sz="1400" spc="-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8</a:t>
            </a:r>
            <a:endParaRPr sz="1400">
              <a:latin typeface="Gill Sans MT"/>
              <a:cs typeface="Gill Sans MT"/>
            </a:endParaRPr>
          </a:p>
          <a:p>
            <a:pPr marL="755650">
              <a:lnSpc>
                <a:spcPct val="100000"/>
              </a:lnSpc>
              <a:spcBef>
                <a:spcPts val="1120"/>
              </a:spcBef>
            </a:pPr>
            <a:r>
              <a:rPr dirty="0" sz="1400">
                <a:latin typeface="Gill Sans MT"/>
                <a:cs typeface="Gill Sans MT"/>
              </a:rPr>
              <a:t>Es</a:t>
            </a:r>
            <a:r>
              <a:rPr dirty="0" sz="1400" spc="-4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necesario.-</a:t>
            </a:r>
            <a:r>
              <a:rPr dirty="0" sz="1400" spc="-3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7</a:t>
            </a:r>
            <a:endParaRPr sz="1400">
              <a:latin typeface="Gill Sans MT"/>
              <a:cs typeface="Gill Sans MT"/>
            </a:endParaRPr>
          </a:p>
          <a:p>
            <a:pPr marL="755650" marR="5501005">
              <a:lnSpc>
                <a:spcPct val="166700"/>
              </a:lnSpc>
              <a:spcBef>
                <a:spcPts val="100"/>
              </a:spcBef>
            </a:pPr>
            <a:r>
              <a:rPr dirty="0" sz="1400">
                <a:latin typeface="Gill Sans MT"/>
                <a:cs typeface="Gill Sans MT"/>
              </a:rPr>
              <a:t>Es deseable.- 6 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Es</a:t>
            </a:r>
            <a:r>
              <a:rPr dirty="0" sz="1400" spc="-5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interesante.-5</a:t>
            </a:r>
            <a:endParaRPr sz="1400">
              <a:latin typeface="Gill Sans MT"/>
              <a:cs typeface="Gill Sans MT"/>
            </a:endParaRPr>
          </a:p>
          <a:p>
            <a:pPr marL="755650" marR="3818890">
              <a:lnSpc>
                <a:spcPct val="166700"/>
              </a:lnSpc>
              <a:spcBef>
                <a:spcPts val="100"/>
              </a:spcBef>
            </a:pPr>
            <a:r>
              <a:rPr dirty="0" sz="1400">
                <a:latin typeface="Gill Sans MT"/>
                <a:cs typeface="Gill Sans MT"/>
              </a:rPr>
              <a:t>Es </a:t>
            </a:r>
            <a:r>
              <a:rPr dirty="0" sz="1400" spc="-5">
                <a:latin typeface="Gill Sans MT"/>
                <a:cs typeface="Gill Sans MT"/>
              </a:rPr>
              <a:t>verdaderamente poco interesante.- </a:t>
            </a:r>
            <a:r>
              <a:rPr dirty="0" sz="1400">
                <a:latin typeface="Gill Sans MT"/>
                <a:cs typeface="Gill Sans MT"/>
              </a:rPr>
              <a:t>4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No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entra</a:t>
            </a:r>
            <a:r>
              <a:rPr dirty="0" sz="1400" spc="-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casi </a:t>
            </a:r>
            <a:r>
              <a:rPr dirty="0" sz="1400">
                <a:latin typeface="Gill Sans MT"/>
                <a:cs typeface="Gill Sans MT"/>
              </a:rPr>
              <a:t>en</a:t>
            </a:r>
            <a:r>
              <a:rPr dirty="0" sz="1400" spc="-10">
                <a:latin typeface="Gill Sans MT"/>
                <a:cs typeface="Gill Sans MT"/>
              </a:rPr>
              <a:t> juego.- </a:t>
            </a:r>
            <a:r>
              <a:rPr dirty="0" sz="1400">
                <a:latin typeface="Gill Sans MT"/>
                <a:cs typeface="Gill Sans MT"/>
              </a:rPr>
              <a:t>3</a:t>
            </a:r>
            <a:endParaRPr sz="1400">
              <a:latin typeface="Gill Sans MT"/>
              <a:cs typeface="Gill Sans MT"/>
            </a:endParaRPr>
          </a:p>
          <a:p>
            <a:pPr marL="755650">
              <a:lnSpc>
                <a:spcPct val="100000"/>
              </a:lnSpc>
              <a:spcBef>
                <a:spcPts val="1220"/>
              </a:spcBef>
            </a:pPr>
            <a:r>
              <a:rPr dirty="0" sz="1400">
                <a:latin typeface="Gill Sans MT"/>
                <a:cs typeface="Gill Sans MT"/>
              </a:rPr>
              <a:t>No</a:t>
            </a:r>
            <a:r>
              <a:rPr dirty="0" sz="1400" spc="-2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cuenta.-</a:t>
            </a:r>
            <a:r>
              <a:rPr dirty="0" sz="1400" spc="-2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2</a:t>
            </a:r>
            <a:endParaRPr sz="1400">
              <a:latin typeface="Gill Sans MT"/>
              <a:cs typeface="Gill Sans MT"/>
            </a:endParaRPr>
          </a:p>
          <a:p>
            <a:pPr marL="755650">
              <a:lnSpc>
                <a:spcPct val="100000"/>
              </a:lnSpc>
              <a:spcBef>
                <a:spcPts val="1220"/>
              </a:spcBef>
            </a:pPr>
            <a:r>
              <a:rPr dirty="0" sz="1400">
                <a:latin typeface="Gill Sans MT"/>
                <a:cs typeface="Gill Sans MT"/>
              </a:rPr>
              <a:t>Es</a:t>
            </a:r>
            <a:r>
              <a:rPr dirty="0" sz="1400" spc="-3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inútil.-</a:t>
            </a:r>
            <a:r>
              <a:rPr dirty="0" sz="1400" spc="-3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1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33</a:t>
            </a:fld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Balance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de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 escrutinio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 /</a:t>
            </a:r>
            <a:r>
              <a:rPr dirty="0" sz="1400" spc="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Gill Sans MT"/>
                <a:cs typeface="Gill Sans MT"/>
              </a:rPr>
              <a:t>Cuadro</a:t>
            </a:r>
            <a:r>
              <a:rPr dirty="0" sz="1400">
                <a:solidFill>
                  <a:srgbClr val="FFFFFF"/>
                </a:solidFill>
                <a:latin typeface="Gill Sans MT"/>
                <a:cs typeface="Gill Sans MT"/>
              </a:rPr>
              <a:t> definiciones</a:t>
            </a:r>
            <a:r>
              <a:rPr dirty="0" sz="1400" spc="-5">
                <a:solidFill>
                  <a:srgbClr val="FFFFFF"/>
                </a:solidFill>
                <a:latin typeface="Gill Sans MT"/>
                <a:cs typeface="Gill Sans MT"/>
              </a:rPr>
              <a:t> Columna</a:t>
            </a:r>
            <a:r>
              <a:rPr dirty="0" sz="1400" spc="385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>
                <a:solidFill>
                  <a:srgbClr val="FFFFFF"/>
                </a:solidFill>
                <a:latin typeface="Gill Sans MT"/>
                <a:cs typeface="Gill Sans MT"/>
              </a:rPr>
              <a:t>3</a:t>
            </a:r>
            <a:r>
              <a:rPr dirty="0" sz="1400" spc="5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>
                <a:solidFill>
                  <a:srgbClr val="FFFFFF"/>
                </a:solidFill>
                <a:latin typeface="Gill Sans MT"/>
                <a:cs typeface="Gill Sans MT"/>
              </a:rPr>
              <a:t>y 5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1800228"/>
            <a:ext cx="118533" cy="11853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2155828"/>
            <a:ext cx="118533" cy="11853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2524128"/>
            <a:ext cx="118533" cy="1185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2892428"/>
            <a:ext cx="118533" cy="11853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3248028"/>
            <a:ext cx="118533" cy="11853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3616329"/>
            <a:ext cx="118533" cy="11853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3971928"/>
            <a:ext cx="118533" cy="11853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4340228"/>
            <a:ext cx="118533" cy="11853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4695829"/>
            <a:ext cx="118533" cy="11853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5064128"/>
            <a:ext cx="118533" cy="118533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83540" y="946450"/>
            <a:ext cx="7388859" cy="4284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8800"/>
              </a:lnSpc>
              <a:spcBef>
                <a:spcPts val="100"/>
              </a:spcBef>
            </a:pPr>
            <a:r>
              <a:rPr dirty="0" sz="1400" spc="-20">
                <a:latin typeface="Gill Sans MT"/>
                <a:cs typeface="Gill Sans MT"/>
              </a:rPr>
              <a:t>Valor</a:t>
            </a:r>
            <a:r>
              <a:rPr dirty="0" sz="1400">
                <a:latin typeface="Gill Sans MT"/>
                <a:cs typeface="Gill Sans MT"/>
              </a:rPr>
              <a:t> que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se</a:t>
            </a:r>
            <a:r>
              <a:rPr dirty="0" sz="1400" spc="-5">
                <a:latin typeface="Gill Sans MT"/>
                <a:cs typeface="Gill Sans MT"/>
              </a:rPr>
              <a:t> atribuye</a:t>
            </a:r>
            <a:r>
              <a:rPr dirty="0" sz="1400">
                <a:latin typeface="Gill Sans MT"/>
                <a:cs typeface="Gill Sans MT"/>
              </a:rPr>
              <a:t> 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>
                <a:latin typeface="Gill Sans MT"/>
                <a:cs typeface="Gill Sans MT"/>
              </a:rPr>
              <a:t> oferta del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proveedor</a:t>
            </a:r>
            <a:r>
              <a:rPr dirty="0" sz="1400">
                <a:latin typeface="Gill Sans MT"/>
                <a:cs typeface="Gill Sans MT"/>
              </a:rPr>
              <a:t> y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>
                <a:latin typeface="Gill Sans MT"/>
                <a:cs typeface="Gill Sans MT"/>
              </a:rPr>
              <a:t> mejor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condición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presentada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por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los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15">
                <a:latin typeface="Gill Sans MT"/>
                <a:cs typeface="Gill Sans MT"/>
              </a:rPr>
              <a:t>proveedores </a:t>
            </a:r>
            <a:r>
              <a:rPr dirty="0" sz="1400" spc="-37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seleccionados</a:t>
            </a:r>
            <a:endParaRPr sz="1400">
              <a:latin typeface="Gill Sans MT"/>
              <a:cs typeface="Gill Sans MT"/>
            </a:endParaRPr>
          </a:p>
          <a:p>
            <a:pPr marL="755650">
              <a:lnSpc>
                <a:spcPct val="100000"/>
              </a:lnSpc>
              <a:spcBef>
                <a:spcPts val="1155"/>
              </a:spcBef>
            </a:pPr>
            <a:r>
              <a:rPr dirty="0" sz="1400">
                <a:latin typeface="Gill Sans MT"/>
                <a:cs typeface="Gill Sans MT"/>
              </a:rPr>
              <a:t>Excelent</a:t>
            </a:r>
            <a:r>
              <a:rPr dirty="0" sz="1400" spc="25">
                <a:latin typeface="Gill Sans MT"/>
                <a:cs typeface="Gill Sans MT"/>
              </a:rPr>
              <a:t>e</a:t>
            </a:r>
            <a:r>
              <a:rPr dirty="0" sz="1400">
                <a:latin typeface="Gill Sans MT"/>
                <a:cs typeface="Gill Sans MT"/>
              </a:rPr>
              <a:t>,</a:t>
            </a:r>
            <a:r>
              <a:rPr dirty="0" sz="1400" spc="-14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per</a:t>
            </a:r>
            <a:r>
              <a:rPr dirty="0" sz="1400" spc="-15">
                <a:latin typeface="Gill Sans MT"/>
                <a:cs typeface="Gill Sans MT"/>
              </a:rPr>
              <a:t>f</a:t>
            </a:r>
            <a:r>
              <a:rPr dirty="0" sz="1400">
                <a:latin typeface="Gill Sans MT"/>
                <a:cs typeface="Gill Sans MT"/>
              </a:rPr>
              <a:t>ect</a:t>
            </a:r>
            <a:r>
              <a:rPr dirty="0" sz="1400" spc="-5">
                <a:latin typeface="Gill Sans MT"/>
                <a:cs typeface="Gill Sans MT"/>
              </a:rPr>
              <a:t>a.</a:t>
            </a:r>
            <a:r>
              <a:rPr dirty="0" sz="1400">
                <a:latin typeface="Gill Sans MT"/>
                <a:cs typeface="Gill Sans MT"/>
              </a:rPr>
              <a:t>-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10</a:t>
            </a:r>
            <a:endParaRPr sz="1400">
              <a:latin typeface="Gill Sans MT"/>
              <a:cs typeface="Gill Sans MT"/>
            </a:endParaRPr>
          </a:p>
          <a:p>
            <a:pPr marL="755650">
              <a:lnSpc>
                <a:spcPct val="100000"/>
              </a:lnSpc>
              <a:spcBef>
                <a:spcPts val="1120"/>
              </a:spcBef>
            </a:pPr>
            <a:r>
              <a:rPr dirty="0" sz="1400">
                <a:latin typeface="Gill Sans MT"/>
                <a:cs typeface="Gill Sans MT"/>
              </a:rPr>
              <a:t>Muy</a:t>
            </a:r>
            <a:r>
              <a:rPr dirty="0" sz="1400" spc="-2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buena.-</a:t>
            </a:r>
            <a:r>
              <a:rPr dirty="0" sz="1400" spc="-3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9</a:t>
            </a:r>
            <a:endParaRPr sz="1400">
              <a:latin typeface="Gill Sans MT"/>
              <a:cs typeface="Gill Sans MT"/>
            </a:endParaRPr>
          </a:p>
          <a:p>
            <a:pPr marL="755650">
              <a:lnSpc>
                <a:spcPct val="100000"/>
              </a:lnSpc>
              <a:spcBef>
                <a:spcPts val="1220"/>
              </a:spcBef>
            </a:pPr>
            <a:r>
              <a:rPr dirty="0" sz="1400" spc="-5">
                <a:latin typeface="Gill Sans MT"/>
                <a:cs typeface="Gill Sans MT"/>
              </a:rPr>
              <a:t>Buena.-</a:t>
            </a:r>
            <a:r>
              <a:rPr dirty="0" sz="1400" spc="-4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8</a:t>
            </a:r>
            <a:endParaRPr sz="1400">
              <a:latin typeface="Gill Sans MT"/>
              <a:cs typeface="Gill Sans MT"/>
            </a:endParaRPr>
          </a:p>
          <a:p>
            <a:pPr marL="755650">
              <a:lnSpc>
                <a:spcPct val="100000"/>
              </a:lnSpc>
              <a:spcBef>
                <a:spcPts val="1220"/>
              </a:spcBef>
            </a:pPr>
            <a:r>
              <a:rPr dirty="0" sz="1400" spc="-5">
                <a:latin typeface="Gill Sans MT"/>
                <a:cs typeface="Gill Sans MT"/>
              </a:rPr>
              <a:t>Satisfactoria.-</a:t>
            </a:r>
            <a:r>
              <a:rPr dirty="0" sz="1400" spc="-3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7</a:t>
            </a:r>
            <a:endParaRPr sz="1400">
              <a:latin typeface="Gill Sans MT"/>
              <a:cs typeface="Gill Sans MT"/>
            </a:endParaRPr>
          </a:p>
          <a:p>
            <a:pPr marL="755650">
              <a:lnSpc>
                <a:spcPct val="100000"/>
              </a:lnSpc>
              <a:spcBef>
                <a:spcPts val="1120"/>
              </a:spcBef>
            </a:pPr>
            <a:r>
              <a:rPr dirty="0" sz="1400">
                <a:latin typeface="Gill Sans MT"/>
                <a:cs typeface="Gill Sans MT"/>
              </a:rPr>
              <a:t>C</a:t>
            </a:r>
            <a:r>
              <a:rPr dirty="0" sz="1400" spc="-5">
                <a:latin typeface="Gill Sans MT"/>
                <a:cs typeface="Gill Sans MT"/>
              </a:rPr>
              <a:t>o</a:t>
            </a:r>
            <a:r>
              <a:rPr dirty="0" sz="1400">
                <a:latin typeface="Gill Sans MT"/>
                <a:cs typeface="Gill Sans MT"/>
              </a:rPr>
              <a:t>n</a:t>
            </a:r>
            <a:r>
              <a:rPr dirty="0" sz="1400" spc="-15">
                <a:latin typeface="Gill Sans MT"/>
                <a:cs typeface="Gill Sans MT"/>
              </a:rPr>
              <a:t>f</a:t>
            </a:r>
            <a:r>
              <a:rPr dirty="0" sz="1400">
                <a:latin typeface="Gill Sans MT"/>
                <a:cs typeface="Gill Sans MT"/>
              </a:rPr>
              <a:t>orm</a:t>
            </a:r>
            <a:r>
              <a:rPr dirty="0" sz="1400" spc="25">
                <a:latin typeface="Gill Sans MT"/>
                <a:cs typeface="Gill Sans MT"/>
              </a:rPr>
              <a:t>e</a:t>
            </a:r>
            <a:r>
              <a:rPr dirty="0" sz="1400">
                <a:latin typeface="Gill Sans MT"/>
                <a:cs typeface="Gill Sans MT"/>
              </a:rPr>
              <a:t>,</a:t>
            </a:r>
            <a:r>
              <a:rPr dirty="0" sz="1400" spc="-14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v</a:t>
            </a:r>
            <a:r>
              <a:rPr dirty="0" sz="1400" spc="-5">
                <a:latin typeface="Gill Sans MT"/>
                <a:cs typeface="Gill Sans MT"/>
              </a:rPr>
              <a:t>ali</a:t>
            </a:r>
            <a:r>
              <a:rPr dirty="0" sz="1400">
                <a:latin typeface="Gill Sans MT"/>
                <a:cs typeface="Gill Sans MT"/>
              </a:rPr>
              <a:t>da</a:t>
            </a:r>
            <a:r>
              <a:rPr dirty="0" sz="1400" spc="-5">
                <a:latin typeface="Gill Sans MT"/>
                <a:cs typeface="Gill Sans MT"/>
              </a:rPr>
              <a:t>.</a:t>
            </a:r>
            <a:r>
              <a:rPr dirty="0" sz="1400">
                <a:latin typeface="Gill Sans MT"/>
                <a:cs typeface="Gill Sans MT"/>
              </a:rPr>
              <a:t>-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6</a:t>
            </a:r>
            <a:endParaRPr sz="1400">
              <a:latin typeface="Gill Sans MT"/>
              <a:cs typeface="Gill Sans MT"/>
            </a:endParaRPr>
          </a:p>
          <a:p>
            <a:pPr marL="755650" marR="4177029">
              <a:lnSpc>
                <a:spcPct val="166700"/>
              </a:lnSpc>
              <a:spcBef>
                <a:spcPts val="100"/>
              </a:spcBef>
            </a:pPr>
            <a:r>
              <a:rPr dirty="0" sz="1400">
                <a:latin typeface="Gill Sans MT"/>
                <a:cs typeface="Gill Sans MT"/>
              </a:rPr>
              <a:t>Acept</a:t>
            </a:r>
            <a:r>
              <a:rPr dirty="0" sz="1400" spc="-5">
                <a:latin typeface="Gill Sans MT"/>
                <a:cs typeface="Gill Sans MT"/>
              </a:rPr>
              <a:t>a</a:t>
            </a:r>
            <a:r>
              <a:rPr dirty="0" sz="1400">
                <a:latin typeface="Gill Sans MT"/>
                <a:cs typeface="Gill Sans MT"/>
              </a:rPr>
              <a:t>bl</a:t>
            </a:r>
            <a:r>
              <a:rPr dirty="0" sz="1400" spc="25">
                <a:latin typeface="Gill Sans MT"/>
                <a:cs typeface="Gill Sans MT"/>
              </a:rPr>
              <a:t>e</a:t>
            </a:r>
            <a:r>
              <a:rPr dirty="0" sz="1400">
                <a:latin typeface="Gill Sans MT"/>
                <a:cs typeface="Gill Sans MT"/>
              </a:rPr>
              <a:t>,</a:t>
            </a:r>
            <a:r>
              <a:rPr dirty="0" sz="1400" spc="-14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s</a:t>
            </a:r>
            <a:r>
              <a:rPr dirty="0" sz="1400" spc="-5">
                <a:latin typeface="Gill Sans MT"/>
                <a:cs typeface="Gill Sans MT"/>
              </a:rPr>
              <a:t>i</a:t>
            </a:r>
            <a:r>
              <a:rPr dirty="0" sz="1400">
                <a:latin typeface="Gill Sans MT"/>
                <a:cs typeface="Gill Sans MT"/>
              </a:rPr>
              <a:t>n m</a:t>
            </a:r>
            <a:r>
              <a:rPr dirty="0" sz="1400" spc="-5">
                <a:latin typeface="Gill Sans MT"/>
                <a:cs typeface="Gill Sans MT"/>
              </a:rPr>
              <a:t>á</a:t>
            </a:r>
            <a:r>
              <a:rPr dirty="0" sz="1400">
                <a:latin typeface="Gill Sans MT"/>
                <a:cs typeface="Gill Sans MT"/>
              </a:rPr>
              <a:t>s (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me</a:t>
            </a:r>
            <a:r>
              <a:rPr dirty="0" sz="1400" spc="-5">
                <a:latin typeface="Gill Sans MT"/>
                <a:cs typeface="Gill Sans MT"/>
              </a:rPr>
              <a:t>di</a:t>
            </a:r>
            <a:r>
              <a:rPr dirty="0" sz="1400">
                <a:latin typeface="Gill Sans MT"/>
                <a:cs typeface="Gill Sans MT"/>
              </a:rPr>
              <a:t>oc</a:t>
            </a:r>
            <a:r>
              <a:rPr dirty="0" sz="1400" spc="-30">
                <a:latin typeface="Gill Sans MT"/>
                <a:cs typeface="Gill Sans MT"/>
              </a:rPr>
              <a:t>r</a:t>
            </a:r>
            <a:r>
              <a:rPr dirty="0" sz="1400">
                <a:latin typeface="Gill Sans MT"/>
                <a:cs typeface="Gill Sans MT"/>
              </a:rPr>
              <a:t>e)</a:t>
            </a:r>
            <a:r>
              <a:rPr dirty="0" sz="1400" spc="-5">
                <a:latin typeface="Gill Sans MT"/>
                <a:cs typeface="Gill Sans MT"/>
              </a:rPr>
              <a:t>.</a:t>
            </a:r>
            <a:r>
              <a:rPr dirty="0" sz="1400">
                <a:latin typeface="Gill Sans MT"/>
                <a:cs typeface="Gill Sans MT"/>
              </a:rPr>
              <a:t>-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5  </a:t>
            </a:r>
            <a:r>
              <a:rPr dirty="0" sz="1400" spc="-10">
                <a:latin typeface="Gill Sans MT"/>
                <a:cs typeface="Gill Sans MT"/>
              </a:rPr>
              <a:t>Poco </a:t>
            </a:r>
            <a:r>
              <a:rPr dirty="0" sz="1400" spc="-5">
                <a:latin typeface="Gill Sans MT"/>
                <a:cs typeface="Gill Sans MT"/>
              </a:rPr>
              <a:t>satisfactoria.- </a:t>
            </a:r>
            <a:r>
              <a:rPr dirty="0" sz="1400">
                <a:latin typeface="Gill Sans MT"/>
                <a:cs typeface="Gill Sans MT"/>
              </a:rPr>
              <a:t>4</a:t>
            </a:r>
            <a:endParaRPr sz="1400">
              <a:latin typeface="Gill Sans MT"/>
              <a:cs typeface="Gill Sans MT"/>
            </a:endParaRPr>
          </a:p>
          <a:p>
            <a:pPr marL="755650">
              <a:lnSpc>
                <a:spcPct val="100000"/>
              </a:lnSpc>
              <a:spcBef>
                <a:spcPts val="1220"/>
              </a:spcBef>
            </a:pPr>
            <a:r>
              <a:rPr dirty="0" sz="1400" spc="-10">
                <a:latin typeface="Gill Sans MT"/>
                <a:cs typeface="Gill Sans MT"/>
              </a:rPr>
              <a:t>Poco</a:t>
            </a:r>
            <a:r>
              <a:rPr dirty="0" sz="1400" spc="-3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aceptable.-</a:t>
            </a:r>
            <a:r>
              <a:rPr dirty="0" sz="1400" spc="-3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3</a:t>
            </a:r>
            <a:endParaRPr sz="1400">
              <a:latin typeface="Gill Sans MT"/>
              <a:cs typeface="Gill Sans MT"/>
            </a:endParaRPr>
          </a:p>
          <a:p>
            <a:pPr marL="755650" marR="4697095">
              <a:lnSpc>
                <a:spcPts val="2900"/>
              </a:lnSpc>
            </a:pPr>
            <a:r>
              <a:rPr dirty="0" sz="1400">
                <a:latin typeface="Gill Sans MT"/>
                <a:cs typeface="Gill Sans MT"/>
              </a:rPr>
              <a:t>No v</a:t>
            </a:r>
            <a:r>
              <a:rPr dirty="0" sz="1400" spc="-5">
                <a:latin typeface="Gill Sans MT"/>
                <a:cs typeface="Gill Sans MT"/>
              </a:rPr>
              <a:t>áli</a:t>
            </a:r>
            <a:r>
              <a:rPr dirty="0" sz="1400">
                <a:latin typeface="Gill Sans MT"/>
                <a:cs typeface="Gill Sans MT"/>
              </a:rPr>
              <a:t>da,</a:t>
            </a:r>
            <a:r>
              <a:rPr dirty="0" sz="1400" spc="-14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no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c</a:t>
            </a:r>
            <a:r>
              <a:rPr dirty="0" sz="1400" spc="-5">
                <a:latin typeface="Gill Sans MT"/>
                <a:cs typeface="Gill Sans MT"/>
              </a:rPr>
              <a:t>o</a:t>
            </a:r>
            <a:r>
              <a:rPr dirty="0" sz="1400">
                <a:latin typeface="Gill Sans MT"/>
                <a:cs typeface="Gill Sans MT"/>
              </a:rPr>
              <a:t>n</a:t>
            </a:r>
            <a:r>
              <a:rPr dirty="0" sz="1400" spc="-15">
                <a:latin typeface="Gill Sans MT"/>
                <a:cs typeface="Gill Sans MT"/>
              </a:rPr>
              <a:t>f</a:t>
            </a:r>
            <a:r>
              <a:rPr dirty="0" sz="1400">
                <a:latin typeface="Gill Sans MT"/>
                <a:cs typeface="Gill Sans MT"/>
              </a:rPr>
              <a:t>orm</a:t>
            </a:r>
            <a:r>
              <a:rPr dirty="0" sz="1400" spc="25">
                <a:latin typeface="Gill Sans MT"/>
                <a:cs typeface="Gill Sans MT"/>
              </a:rPr>
              <a:t>e</a:t>
            </a:r>
            <a:r>
              <a:rPr dirty="0" sz="1400" spc="-5">
                <a:latin typeface="Gill Sans MT"/>
                <a:cs typeface="Gill Sans MT"/>
              </a:rPr>
              <a:t>.</a:t>
            </a:r>
            <a:r>
              <a:rPr dirty="0" sz="1400">
                <a:latin typeface="Gill Sans MT"/>
                <a:cs typeface="Gill Sans MT"/>
              </a:rPr>
              <a:t>-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2  </a:t>
            </a:r>
            <a:r>
              <a:rPr dirty="0" sz="1400">
                <a:latin typeface="Gill Sans MT"/>
                <a:cs typeface="Gill Sans MT"/>
              </a:rPr>
              <a:t>Inaceptable.-</a:t>
            </a:r>
            <a:r>
              <a:rPr dirty="0" sz="1400" spc="-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1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33</a:t>
            </a:fld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Balance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 de</a:t>
            </a:r>
            <a:r>
              <a:rPr dirty="0" sz="1400" spc="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escrutinio</a:t>
            </a:r>
            <a:r>
              <a:rPr dirty="0" sz="1400" spc="1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/</a:t>
            </a:r>
            <a:r>
              <a:rPr dirty="0" sz="1400" spc="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Gill Sans MT"/>
                <a:cs typeface="Gill Sans MT"/>
              </a:rPr>
              <a:t>Cuadro</a:t>
            </a:r>
            <a:r>
              <a:rPr dirty="0" sz="1400" spc="1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>
                <a:solidFill>
                  <a:srgbClr val="FFFFFF"/>
                </a:solidFill>
                <a:latin typeface="Gill Sans MT"/>
                <a:cs typeface="Gill Sans MT"/>
              </a:rPr>
              <a:t>de</a:t>
            </a:r>
            <a:r>
              <a:rPr dirty="0" sz="1400" spc="5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Gill Sans MT"/>
                <a:cs typeface="Gill Sans MT"/>
              </a:rPr>
              <a:t>codificación</a:t>
            </a:r>
            <a:r>
              <a:rPr dirty="0" sz="1400" spc="1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Gill Sans MT"/>
                <a:cs typeface="Gill Sans MT"/>
              </a:rPr>
              <a:t>Balance</a:t>
            </a:r>
            <a:r>
              <a:rPr dirty="0" sz="1400" spc="5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Gill Sans MT"/>
                <a:cs typeface="Gill Sans MT"/>
              </a:rPr>
              <a:t>final</a:t>
            </a:r>
            <a:r>
              <a:rPr dirty="0" sz="1400" spc="5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>
                <a:solidFill>
                  <a:srgbClr val="FFFFFF"/>
                </a:solidFill>
                <a:latin typeface="Gill Sans MT"/>
                <a:cs typeface="Gill Sans MT"/>
              </a:rPr>
              <a:t>(</a:t>
            </a:r>
            <a:r>
              <a:rPr dirty="0" sz="1400" spc="5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Gill Sans MT"/>
                <a:cs typeface="Gill Sans MT"/>
              </a:rPr>
              <a:t>columna</a:t>
            </a:r>
            <a:r>
              <a:rPr dirty="0" sz="1400">
                <a:solidFill>
                  <a:srgbClr val="FFFFFF"/>
                </a:solidFill>
                <a:latin typeface="Gill Sans MT"/>
                <a:cs typeface="Gill Sans MT"/>
              </a:rPr>
              <a:t> 7)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7812" y="1881188"/>
            <a:ext cx="5795961" cy="252094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33</a:t>
            </a:fld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Balance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de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escrutinio</a:t>
            </a:r>
            <a:r>
              <a:rPr dirty="0" sz="1400" spc="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/</a:t>
            </a:r>
            <a:r>
              <a:rPr dirty="0" sz="1400" spc="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Gill Sans MT"/>
                <a:cs typeface="Gill Sans MT"/>
              </a:rPr>
              <a:t>Cuadro</a:t>
            </a:r>
            <a:r>
              <a:rPr dirty="0" sz="1400" spc="5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>
                <a:solidFill>
                  <a:srgbClr val="FFFFFF"/>
                </a:solidFill>
                <a:latin typeface="Gill Sans MT"/>
                <a:cs typeface="Gill Sans MT"/>
              </a:rPr>
              <a:t>de </a:t>
            </a:r>
            <a:r>
              <a:rPr dirty="0" sz="1400" spc="-5">
                <a:solidFill>
                  <a:srgbClr val="FFFFFF"/>
                </a:solidFill>
                <a:latin typeface="Gill Sans MT"/>
                <a:cs typeface="Gill Sans MT"/>
              </a:rPr>
              <a:t>escrutinio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0112" y="1376363"/>
            <a:ext cx="6696073" cy="379412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33</a:t>
            </a:fld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OBJ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ET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I</a:t>
            </a:r>
            <a:r>
              <a:rPr dirty="0" sz="1400" spc="-95" b="1">
                <a:solidFill>
                  <a:srgbClr val="FFFFFF"/>
                </a:solidFill>
                <a:latin typeface="Gill Sans MT"/>
                <a:cs typeface="Gill Sans MT"/>
              </a:rPr>
              <a:t>V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OS DEL</a:t>
            </a:r>
            <a:r>
              <a:rPr dirty="0" sz="1400" spc="-14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AP</a:t>
            </a:r>
            <a:r>
              <a:rPr dirty="0" sz="1400" spc="-25" b="1">
                <a:solidFill>
                  <a:srgbClr val="FFFFFF"/>
                </a:solidFill>
                <a:latin typeface="Gill Sans MT"/>
                <a:cs typeface="Gill Sans MT"/>
              </a:rPr>
              <a:t>R</a:t>
            </a:r>
            <a:r>
              <a:rPr dirty="0" sz="1400" spc="-95" b="1">
                <a:solidFill>
                  <a:srgbClr val="FFFFFF"/>
                </a:solidFill>
                <a:latin typeface="Gill Sans MT"/>
                <a:cs typeface="Gill Sans MT"/>
              </a:rPr>
              <a:t>O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V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ISIONAMI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EN</a:t>
            </a:r>
            <a:r>
              <a:rPr dirty="0" sz="1400" spc="-95" b="1">
                <a:solidFill>
                  <a:srgbClr val="FFFFFF"/>
                </a:solidFill>
                <a:latin typeface="Gill Sans MT"/>
                <a:cs typeface="Gill Sans MT"/>
              </a:rPr>
              <a:t>T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O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538" y="1039091"/>
            <a:ext cx="2626821" cy="161266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81799" y="1213325"/>
            <a:ext cx="2376805" cy="1191260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algn="ctr" marL="12700" marR="5080">
              <a:lnSpc>
                <a:spcPts val="1500"/>
              </a:lnSpc>
              <a:spcBef>
                <a:spcPts val="300"/>
              </a:spcBef>
            </a:pPr>
            <a:r>
              <a:rPr dirty="0" sz="1400" spc="-5" b="1">
                <a:solidFill>
                  <a:srgbClr val="002060"/>
                </a:solidFill>
                <a:latin typeface="Calibri"/>
                <a:cs typeface="Calibri"/>
              </a:rPr>
              <a:t>Apoyar</a:t>
            </a:r>
            <a:r>
              <a:rPr dirty="0" sz="1400" spc="-15" b="1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en</a:t>
            </a:r>
            <a:r>
              <a:rPr dirty="0" sz="1400" spc="-15" b="1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la</a:t>
            </a:r>
            <a:r>
              <a:rPr dirty="0" sz="1400" spc="-15" b="1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consecución</a:t>
            </a:r>
            <a:r>
              <a:rPr dirty="0" sz="1400" spc="-15" b="1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de</a:t>
            </a:r>
            <a:r>
              <a:rPr dirty="0" sz="1400" spc="-15" b="1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los </a:t>
            </a:r>
            <a:r>
              <a:rPr dirty="0" sz="1400" spc="-305" b="1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002060"/>
                </a:solidFill>
                <a:latin typeface="Calibri"/>
                <a:cs typeface="Calibri"/>
              </a:rPr>
              <a:t>objetivos estratégicos,</a:t>
            </a: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002060"/>
                </a:solidFill>
                <a:latin typeface="Calibri"/>
                <a:cs typeface="Calibri"/>
              </a:rPr>
              <a:t>tales </a:t>
            </a: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002060"/>
                </a:solidFill>
                <a:latin typeface="Calibri"/>
                <a:cs typeface="Calibri"/>
              </a:rPr>
              <a:t>como </a:t>
            </a: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el </a:t>
            </a:r>
            <a:r>
              <a:rPr dirty="0" sz="1400" spc="-5" b="1">
                <a:solidFill>
                  <a:srgbClr val="002060"/>
                </a:solidFill>
                <a:latin typeface="Calibri"/>
                <a:cs typeface="Calibri"/>
              </a:rPr>
              <a:t>plan de negocio, </a:t>
            </a: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002060"/>
                </a:solidFill>
                <a:latin typeface="Calibri"/>
                <a:cs typeface="Calibri"/>
              </a:rPr>
              <a:t>estrategia de producción, </a:t>
            </a: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002060"/>
                </a:solidFill>
                <a:latin typeface="Calibri"/>
                <a:cs typeface="Calibri"/>
              </a:rPr>
              <a:t>creación de valor</a:t>
            </a: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002060"/>
                </a:solidFill>
                <a:latin typeface="Calibri"/>
                <a:cs typeface="Calibri"/>
              </a:rPr>
              <a:t>para</a:t>
            </a:r>
            <a:r>
              <a:rPr dirty="0" sz="1400" spc="-10" b="1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el </a:t>
            </a:r>
            <a:r>
              <a:rPr dirty="0" sz="1400" spc="5" b="1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accionista</a:t>
            </a:r>
            <a:r>
              <a:rPr dirty="0" sz="1400" spc="-5" b="1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,</a:t>
            </a:r>
            <a:r>
              <a:rPr dirty="0" sz="1400" spc="-10" b="1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etc.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9988" y="1039091"/>
            <a:ext cx="2626821" cy="161266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182037" y="1405350"/>
            <a:ext cx="2327275" cy="810260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algn="ctr" marL="12065" marR="5080" indent="1905">
              <a:lnSpc>
                <a:spcPts val="1500"/>
              </a:lnSpc>
              <a:spcBef>
                <a:spcPts val="300"/>
              </a:spcBef>
            </a:pPr>
            <a:r>
              <a:rPr dirty="0" sz="1400" spc="-5" b="1">
                <a:solidFill>
                  <a:srgbClr val="002060"/>
                </a:solidFill>
                <a:latin typeface="Calibri"/>
                <a:cs typeface="Calibri"/>
              </a:rPr>
              <a:t>Minimizar </a:t>
            </a: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el coste total de la </a:t>
            </a:r>
            <a:r>
              <a:rPr dirty="0" sz="1400" spc="5" b="1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002060"/>
                </a:solidFill>
                <a:latin typeface="Calibri"/>
                <a:cs typeface="Calibri"/>
              </a:rPr>
              <a:t>gestión de compras de acuerdo </a:t>
            </a:r>
            <a:r>
              <a:rPr dirty="0" sz="1400" spc="-305" b="1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al plan de </a:t>
            </a:r>
            <a:r>
              <a:rPr dirty="0" sz="1400" spc="-5" b="1">
                <a:solidFill>
                  <a:srgbClr val="002060"/>
                </a:solidFill>
                <a:latin typeface="Calibri"/>
                <a:cs typeface="Calibri"/>
              </a:rPr>
              <a:t>negocio </a:t>
            </a: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de la </a:t>
            </a:r>
            <a:r>
              <a:rPr dirty="0" sz="1400" spc="5" b="1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002060"/>
                </a:solidFill>
                <a:latin typeface="Calibri"/>
                <a:cs typeface="Calibri"/>
              </a:rPr>
              <a:t>compañía </a:t>
            </a: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06440" y="1039091"/>
            <a:ext cx="2626821" cy="161266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991392" y="1597374"/>
            <a:ext cx="2263775" cy="429259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355600" marR="5080" indent="-343535">
              <a:lnSpc>
                <a:spcPts val="1500"/>
              </a:lnSpc>
              <a:spcBef>
                <a:spcPts val="300"/>
              </a:spcBef>
            </a:pP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Mejorar</a:t>
            </a:r>
            <a:r>
              <a:rPr dirty="0" sz="1400" spc="-20" b="1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la</a:t>
            </a:r>
            <a:r>
              <a:rPr dirty="0" sz="1400" spc="-15" b="1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calidad</a:t>
            </a:r>
            <a:r>
              <a:rPr dirty="0" sz="1400" spc="-15" b="1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y</a:t>
            </a:r>
            <a:r>
              <a:rPr dirty="0" sz="1400" spc="-20" b="1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el</a:t>
            </a:r>
            <a:r>
              <a:rPr dirty="0" sz="1400" spc="-15" b="1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ﬂujo</a:t>
            </a:r>
            <a:r>
              <a:rPr dirty="0" sz="1400" spc="-15" b="1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de </a:t>
            </a:r>
            <a:r>
              <a:rPr dirty="0" sz="1400" spc="-305" b="1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los</a:t>
            </a:r>
            <a:r>
              <a:rPr dirty="0" sz="1400" spc="-10" b="1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bienes</a:t>
            </a:r>
            <a:r>
              <a:rPr dirty="0" sz="1400" spc="-5" b="1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y</a:t>
            </a:r>
            <a:r>
              <a:rPr dirty="0" sz="1400" spc="-5" b="1">
                <a:solidFill>
                  <a:srgbClr val="002060"/>
                </a:solidFill>
                <a:latin typeface="Calibri"/>
                <a:cs typeface="Calibri"/>
              </a:rPr>
              <a:t> servicio </a:t>
            </a: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3538" y="2805545"/>
            <a:ext cx="2626821" cy="161266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62483" y="3364261"/>
            <a:ext cx="2417445" cy="429259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12700" marR="5080" indent="276860">
              <a:lnSpc>
                <a:spcPts val="1500"/>
              </a:lnSpc>
              <a:spcBef>
                <a:spcPts val="300"/>
              </a:spcBef>
            </a:pP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Encontrar un a fuente de </a:t>
            </a:r>
            <a:r>
              <a:rPr dirty="0" sz="1400" spc="5" b="1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suministro</a:t>
            </a:r>
            <a:r>
              <a:rPr dirty="0" sz="1400" spc="-25" b="1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competente</a:t>
            </a:r>
            <a:r>
              <a:rPr dirty="0" sz="1400" spc="-25" b="1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y</a:t>
            </a:r>
            <a:r>
              <a:rPr dirty="0" sz="1400" spc="-20" b="1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002060"/>
                </a:solidFill>
                <a:latin typeface="Calibri"/>
                <a:cs typeface="Calibri"/>
              </a:rPr>
              <a:t>ﬁable</a:t>
            </a:r>
            <a:r>
              <a:rPr dirty="0" sz="1400" spc="-25" b="1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29988" y="2805545"/>
            <a:ext cx="2626821" cy="161266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3223492" y="3268249"/>
            <a:ext cx="2245995" cy="619760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algn="ctr" marL="12065" marR="5080" indent="635">
              <a:lnSpc>
                <a:spcPts val="1500"/>
              </a:lnSpc>
              <a:spcBef>
                <a:spcPts val="300"/>
              </a:spcBef>
            </a:pP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Soportar y </a:t>
            </a:r>
            <a:r>
              <a:rPr dirty="0" sz="1400" spc="-5" b="1">
                <a:solidFill>
                  <a:srgbClr val="002060"/>
                </a:solidFill>
                <a:latin typeface="Calibri"/>
                <a:cs typeface="Calibri"/>
              </a:rPr>
              <a:t>responder </a:t>
            </a: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a los </a:t>
            </a:r>
            <a:r>
              <a:rPr dirty="0" sz="1400" spc="5" b="1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002060"/>
                </a:solidFill>
                <a:latin typeface="Calibri"/>
                <a:cs typeface="Calibri"/>
              </a:rPr>
              <a:t>cambios de la demanda de los </a:t>
            </a:r>
            <a:r>
              <a:rPr dirty="0" sz="1400" spc="-305" b="1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002060"/>
                </a:solidFill>
                <a:latin typeface="Calibri"/>
                <a:cs typeface="Calibri"/>
              </a:rPr>
              <a:t>clientes</a:t>
            </a:r>
            <a:r>
              <a:rPr dirty="0" sz="1400" spc="-10" b="1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806440" y="2805545"/>
            <a:ext cx="2626821" cy="1612668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5914516" y="3268249"/>
            <a:ext cx="2419350" cy="619760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algn="ctr" marL="12700" marR="5080" indent="-1905">
              <a:lnSpc>
                <a:spcPts val="1500"/>
              </a:lnSpc>
              <a:spcBef>
                <a:spcPts val="300"/>
              </a:spcBef>
            </a:pPr>
            <a:r>
              <a:rPr dirty="0" sz="1400" spc="-5" b="1">
                <a:solidFill>
                  <a:srgbClr val="002060"/>
                </a:solidFill>
                <a:latin typeface="Calibri"/>
                <a:cs typeface="Calibri"/>
              </a:rPr>
              <a:t>Minimizar </a:t>
            </a: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el riesgo de </a:t>
            </a:r>
            <a:r>
              <a:rPr dirty="0" sz="1400" spc="5" b="1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aprovisionamiento</a:t>
            </a:r>
            <a:r>
              <a:rPr dirty="0" sz="1400" spc="-50" b="1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o</a:t>
            </a:r>
            <a:r>
              <a:rPr dirty="0" sz="1400" spc="-50" b="1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ﬂuctuación </a:t>
            </a:r>
            <a:r>
              <a:rPr dirty="0" sz="1400" spc="-300" b="1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de</a:t>
            </a:r>
            <a:r>
              <a:rPr dirty="0" sz="1400" spc="-5" b="1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los</a:t>
            </a:r>
            <a:r>
              <a:rPr dirty="0" sz="1400" spc="-5" b="1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precios 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53538" y="4572000"/>
            <a:ext cx="2626821" cy="1612668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23905" y="4939124"/>
            <a:ext cx="2294255" cy="810260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algn="ctr" marL="12700" marR="5080" indent="-3810">
              <a:lnSpc>
                <a:spcPts val="1500"/>
              </a:lnSpc>
              <a:spcBef>
                <a:spcPts val="300"/>
              </a:spcBef>
            </a:pPr>
            <a:r>
              <a:rPr dirty="0" sz="1400" spc="-5" b="1">
                <a:solidFill>
                  <a:srgbClr val="002060"/>
                </a:solidFill>
                <a:latin typeface="Calibri"/>
                <a:cs typeface="Calibri"/>
              </a:rPr>
              <a:t>Gestionar </a:t>
            </a: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a </a:t>
            </a:r>
            <a:r>
              <a:rPr dirty="0" sz="1400" spc="-5" b="1">
                <a:solidFill>
                  <a:srgbClr val="002060"/>
                </a:solidFill>
                <a:latin typeface="Calibri"/>
                <a:cs typeface="Calibri"/>
              </a:rPr>
              <a:t>los proveedores </a:t>
            </a: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 para</a:t>
            </a:r>
            <a:r>
              <a:rPr dirty="0" sz="1400" spc="-15" b="1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reducir</a:t>
            </a:r>
            <a:r>
              <a:rPr dirty="0" sz="1400" spc="-15" b="1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el</a:t>
            </a:r>
            <a:r>
              <a:rPr dirty="0" sz="1400" spc="-15" b="1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gasto</a:t>
            </a:r>
            <a:r>
              <a:rPr dirty="0" sz="1400" spc="-15" b="1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y</a:t>
            </a:r>
            <a:r>
              <a:rPr dirty="0" sz="1400" spc="-15" b="1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002060"/>
                </a:solidFill>
                <a:latin typeface="Calibri"/>
                <a:cs typeface="Calibri"/>
              </a:rPr>
              <a:t>mejorar </a:t>
            </a:r>
            <a:r>
              <a:rPr dirty="0" sz="1400" spc="-300" b="1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la calidad de las </a:t>
            </a:r>
            <a:r>
              <a:rPr dirty="0" sz="1400" spc="-5" b="1">
                <a:solidFill>
                  <a:srgbClr val="002060"/>
                </a:solidFill>
                <a:latin typeface="Calibri"/>
                <a:cs typeface="Calibri"/>
              </a:rPr>
              <a:t>mercancías </a:t>
            </a: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y </a:t>
            </a:r>
            <a:r>
              <a:rPr dirty="0" sz="1400" spc="5" b="1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002060"/>
                </a:solidFill>
                <a:latin typeface="Calibri"/>
                <a:cs typeface="Calibri"/>
              </a:rPr>
              <a:t>servicios </a:t>
            </a: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29988" y="4572000"/>
            <a:ext cx="2626821" cy="1612668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3443007" y="5035136"/>
            <a:ext cx="1808480" cy="619760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algn="ctr" marL="12700" marR="5080">
              <a:lnSpc>
                <a:spcPts val="1500"/>
              </a:lnSpc>
              <a:spcBef>
                <a:spcPts val="300"/>
              </a:spcBef>
            </a:pP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Establecer</a:t>
            </a:r>
            <a:r>
              <a:rPr dirty="0" sz="1400" spc="-50" b="1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relaciones</a:t>
            </a:r>
            <a:r>
              <a:rPr dirty="0" sz="1400" spc="-55" b="1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de </a:t>
            </a:r>
            <a:r>
              <a:rPr dirty="0" sz="1400" spc="-300" b="1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002060"/>
                </a:solidFill>
                <a:latin typeface="Calibri"/>
                <a:cs typeface="Calibri"/>
              </a:rPr>
              <a:t>partenariado </a:t>
            </a: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con l o s </a:t>
            </a:r>
            <a:r>
              <a:rPr dirty="0" sz="1400" spc="5" b="1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proveedores</a:t>
            </a:r>
            <a:r>
              <a:rPr dirty="0" sz="1400" spc="-10" b="1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clave</a:t>
            </a:r>
            <a:r>
              <a:rPr dirty="0" sz="1400" spc="-10" b="1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06440" y="4572000"/>
            <a:ext cx="2626821" cy="1612668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6023340" y="5035136"/>
            <a:ext cx="2200910" cy="619760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algn="ctr" marL="12065" marR="5080" indent="-3175">
              <a:lnSpc>
                <a:spcPts val="1500"/>
              </a:lnSpc>
              <a:spcBef>
                <a:spcPts val="300"/>
              </a:spcBef>
            </a:pPr>
            <a:r>
              <a:rPr dirty="0" sz="1400" spc="-5" b="1">
                <a:solidFill>
                  <a:srgbClr val="002060"/>
                </a:solidFill>
                <a:latin typeface="Calibri"/>
                <a:cs typeface="Calibri"/>
              </a:rPr>
              <a:t>Optimizar el coste del </a:t>
            </a: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 aprovisionamiento</a:t>
            </a:r>
            <a:r>
              <a:rPr dirty="0" sz="1400" spc="-35" b="1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en</a:t>
            </a:r>
            <a:r>
              <a:rPr dirty="0" sz="1400" spc="-30" b="1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base</a:t>
            </a:r>
            <a:r>
              <a:rPr dirty="0" sz="1400" spc="-35" b="1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al </a:t>
            </a:r>
            <a:r>
              <a:rPr dirty="0" sz="1400" spc="-300" b="1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002060"/>
                </a:solidFill>
                <a:latin typeface="Calibri"/>
                <a:cs typeface="Calibri"/>
              </a:rPr>
              <a:t>riesgo</a:t>
            </a:r>
            <a:r>
              <a:rPr dirty="0" sz="1400" spc="-10" b="1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002060"/>
                </a:solidFill>
                <a:latin typeface="Calibri"/>
                <a:cs typeface="Calibri"/>
              </a:rPr>
              <a:t>a</a:t>
            </a:r>
            <a:r>
              <a:rPr dirty="0" sz="1400" spc="310" b="1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002060"/>
                </a:solidFill>
                <a:latin typeface="Calibri"/>
                <a:cs typeface="Calibri"/>
              </a:rPr>
              <a:t>asumir.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8745729" y="414021"/>
            <a:ext cx="242570" cy="2575560"/>
          </a:xfrm>
          <a:prstGeom prst="rect">
            <a:avLst/>
          </a:prstGeom>
        </p:spPr>
        <p:txBody>
          <a:bodyPr wrap="square" lIns="0" tIns="381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OBJETIVOS</a:t>
            </a:r>
            <a:r>
              <a:rPr dirty="0" sz="1400" spc="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1400" spc="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RESPONSABILIDADES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10598" y="1"/>
            <a:ext cx="533400" cy="6858000"/>
          </a:xfrm>
          <a:custGeom>
            <a:avLst/>
            <a:gdLst/>
            <a:ahLst/>
            <a:cxnLst/>
            <a:rect l="l" t="t" r="r" b="b"/>
            <a:pathLst>
              <a:path w="533400" h="6858000">
                <a:moveTo>
                  <a:pt x="533400" y="0"/>
                </a:moveTo>
                <a:lnTo>
                  <a:pt x="0" y="0"/>
                </a:lnTo>
                <a:lnTo>
                  <a:pt x="0" y="6857998"/>
                </a:lnTo>
                <a:lnTo>
                  <a:pt x="533400" y="6857998"/>
                </a:lnTo>
                <a:lnTo>
                  <a:pt x="533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Fundamentos</a:t>
            </a: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de</a:t>
            </a:r>
            <a:r>
              <a:rPr dirty="0" sz="1400" spc="-1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la</a:t>
            </a:r>
            <a:r>
              <a:rPr dirty="0" sz="1400" spc="-1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negociación</a:t>
            </a:r>
            <a:endParaRPr sz="1400">
              <a:latin typeface="Gill Sans MT"/>
              <a:cs typeface="Gill Sans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93086" y="915988"/>
            <a:ext cx="2589530" cy="5345430"/>
            <a:chOff x="293086" y="915988"/>
            <a:chExt cx="2589530" cy="5345430"/>
          </a:xfrm>
        </p:grpSpPr>
        <p:sp>
          <p:nvSpPr>
            <p:cNvPr id="5" name="object 5"/>
            <p:cNvSpPr/>
            <p:nvPr/>
          </p:nvSpPr>
          <p:spPr>
            <a:xfrm>
              <a:off x="305786" y="928688"/>
              <a:ext cx="2564130" cy="5320030"/>
            </a:xfrm>
            <a:custGeom>
              <a:avLst/>
              <a:gdLst/>
              <a:ahLst/>
              <a:cxnLst/>
              <a:rect l="l" t="t" r="r" b="b"/>
              <a:pathLst>
                <a:path w="2564130" h="5320030">
                  <a:moveTo>
                    <a:pt x="0" y="5319710"/>
                  </a:moveTo>
                  <a:lnTo>
                    <a:pt x="0" y="0"/>
                  </a:lnTo>
                  <a:lnTo>
                    <a:pt x="2563563" y="1063941"/>
                  </a:lnTo>
                  <a:lnTo>
                    <a:pt x="2563563" y="4255768"/>
                  </a:lnTo>
                  <a:lnTo>
                    <a:pt x="0" y="5319710"/>
                  </a:lnTo>
                  <a:close/>
                </a:path>
              </a:pathLst>
            </a:custGeom>
            <a:ln w="25399">
              <a:solidFill>
                <a:srgbClr val="BE5D5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2385" y="2285999"/>
              <a:ext cx="1637606" cy="31588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2385" y="2514599"/>
              <a:ext cx="1891145" cy="31588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2385" y="2743199"/>
              <a:ext cx="2107276" cy="303414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07386" y="1957070"/>
            <a:ext cx="848994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0">
                <a:solidFill>
                  <a:srgbClr val="000000"/>
                </a:solidFill>
                <a:latin typeface="Calibri"/>
                <a:cs typeface="Calibri"/>
              </a:rPr>
              <a:t>TÉCNICO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7386" y="2277110"/>
            <a:ext cx="2039620" cy="71120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dirty="0" sz="1400">
                <a:latin typeface="Calibri"/>
                <a:cs typeface="Calibri"/>
              </a:rPr>
              <a:t>•</a:t>
            </a:r>
            <a:r>
              <a:rPr dirty="0" sz="1400" spc="-114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Ha</a:t>
            </a:r>
            <a:r>
              <a:rPr dirty="0" sz="1400">
                <a:latin typeface="Calibri"/>
                <a:cs typeface="Calibri"/>
              </a:rPr>
              <a:t>y</a:t>
            </a:r>
            <a:r>
              <a:rPr dirty="0" sz="1400" spc="-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que inf</a:t>
            </a:r>
            <a:r>
              <a:rPr dirty="0" sz="1400" spc="-5">
                <a:latin typeface="Calibri"/>
                <a:cs typeface="Calibri"/>
              </a:rPr>
              <a:t>o</a:t>
            </a:r>
            <a:r>
              <a:rPr dirty="0" sz="1400">
                <a:latin typeface="Calibri"/>
                <a:cs typeface="Calibri"/>
              </a:rPr>
              <a:t>rma</a:t>
            </a:r>
            <a:r>
              <a:rPr dirty="0" sz="1400" spc="-5">
                <a:latin typeface="Calibri"/>
                <a:cs typeface="Calibri"/>
              </a:rPr>
              <a:t>r</a:t>
            </a:r>
            <a:r>
              <a:rPr dirty="0" sz="1400">
                <a:latin typeface="Calibri"/>
                <a:cs typeface="Calibri"/>
              </a:rPr>
              <a:t>se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400">
                <a:latin typeface="Calibri"/>
                <a:cs typeface="Calibri"/>
              </a:rPr>
              <a:t>•</a:t>
            </a:r>
            <a:r>
              <a:rPr dirty="0" sz="1400" spc="-114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Ha</a:t>
            </a:r>
            <a:r>
              <a:rPr dirty="0" sz="1400">
                <a:latin typeface="Calibri"/>
                <a:cs typeface="Calibri"/>
              </a:rPr>
              <a:t>y</a:t>
            </a:r>
            <a:r>
              <a:rPr dirty="0" sz="1400" spc="-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que d</a:t>
            </a:r>
            <a:r>
              <a:rPr dirty="0" sz="1400" spc="-5">
                <a:latin typeface="Calibri"/>
                <a:cs typeface="Calibri"/>
              </a:rPr>
              <a:t>o</a:t>
            </a:r>
            <a:r>
              <a:rPr dirty="0" sz="1400">
                <a:latin typeface="Calibri"/>
                <a:cs typeface="Calibri"/>
              </a:rPr>
              <a:t>cumenta</a:t>
            </a:r>
            <a:r>
              <a:rPr dirty="0" sz="1400" spc="-5">
                <a:latin typeface="Calibri"/>
                <a:cs typeface="Calibri"/>
              </a:rPr>
              <a:t>r</a:t>
            </a:r>
            <a:r>
              <a:rPr dirty="0" sz="1400">
                <a:latin typeface="Calibri"/>
                <a:cs typeface="Calibri"/>
              </a:rPr>
              <a:t>se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400">
                <a:latin typeface="Calibri"/>
                <a:cs typeface="Calibri"/>
              </a:rPr>
              <a:t>•</a:t>
            </a:r>
            <a:r>
              <a:rPr dirty="0" sz="1400" spc="-114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Ha</a:t>
            </a:r>
            <a:r>
              <a:rPr dirty="0" sz="1400">
                <a:latin typeface="Calibri"/>
                <a:cs typeface="Calibri"/>
              </a:rPr>
              <a:t>y</a:t>
            </a:r>
            <a:r>
              <a:rPr dirty="0" sz="1400" spc="-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que c</a:t>
            </a:r>
            <a:r>
              <a:rPr dirty="0" sz="1400" spc="-5">
                <a:latin typeface="Calibri"/>
                <a:cs typeface="Calibri"/>
              </a:rPr>
              <a:t>o</a:t>
            </a:r>
            <a:r>
              <a:rPr dirty="0" sz="1400">
                <a:latin typeface="Calibri"/>
                <a:cs typeface="Calibri"/>
              </a:rPr>
              <a:t>n</a:t>
            </a:r>
            <a:r>
              <a:rPr dirty="0" sz="1400" spc="-5">
                <a:latin typeface="Calibri"/>
                <a:cs typeface="Calibri"/>
              </a:rPr>
              <a:t>o</a:t>
            </a:r>
            <a:r>
              <a:rPr dirty="0" sz="1400">
                <a:latin typeface="Calibri"/>
                <a:cs typeface="Calibri"/>
              </a:rPr>
              <a:t>cer l</a:t>
            </a:r>
            <a:r>
              <a:rPr dirty="0" sz="1400" spc="-5">
                <a:latin typeface="Calibri"/>
                <a:cs typeface="Calibri"/>
              </a:rPr>
              <a:t>o</a:t>
            </a:r>
            <a:r>
              <a:rPr dirty="0" sz="1400">
                <a:latin typeface="Calibri"/>
                <a:cs typeface="Calibri"/>
              </a:rPr>
              <a:t>s datos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048916" y="915988"/>
            <a:ext cx="2589530" cy="5345430"/>
            <a:chOff x="3048916" y="915988"/>
            <a:chExt cx="2589530" cy="5345430"/>
          </a:xfrm>
        </p:grpSpPr>
        <p:sp>
          <p:nvSpPr>
            <p:cNvPr id="12" name="object 12"/>
            <p:cNvSpPr/>
            <p:nvPr/>
          </p:nvSpPr>
          <p:spPr>
            <a:xfrm>
              <a:off x="3061616" y="928688"/>
              <a:ext cx="2564130" cy="5320030"/>
            </a:xfrm>
            <a:custGeom>
              <a:avLst/>
              <a:gdLst/>
              <a:ahLst/>
              <a:cxnLst/>
              <a:rect l="l" t="t" r="r" b="b"/>
              <a:pathLst>
                <a:path w="2564129" h="5320030">
                  <a:moveTo>
                    <a:pt x="0" y="5319710"/>
                  </a:moveTo>
                  <a:lnTo>
                    <a:pt x="0" y="0"/>
                  </a:lnTo>
                  <a:lnTo>
                    <a:pt x="2563563" y="1063941"/>
                  </a:lnTo>
                  <a:lnTo>
                    <a:pt x="2563563" y="4255768"/>
                  </a:lnTo>
                  <a:lnTo>
                    <a:pt x="0" y="5319710"/>
                  </a:lnTo>
                  <a:close/>
                </a:path>
              </a:pathLst>
            </a:custGeom>
            <a:ln w="25399">
              <a:solidFill>
                <a:srgbClr val="BE5D5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38054" y="2285999"/>
              <a:ext cx="1662545" cy="31588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38054" y="2514599"/>
              <a:ext cx="1637606" cy="30341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50276" y="2701635"/>
              <a:ext cx="939338" cy="30757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3163216" y="1878693"/>
            <a:ext cx="1591310" cy="1071880"/>
          </a:xfrm>
          <a:prstGeom prst="rect">
            <a:avLst/>
          </a:prstGeom>
        </p:spPr>
        <p:txBody>
          <a:bodyPr wrap="square" lIns="0" tIns="908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dirty="0" sz="1800">
                <a:latin typeface="Calibri"/>
                <a:cs typeface="Calibri"/>
              </a:rPr>
              <a:t>ECONÓMICO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400">
                <a:latin typeface="Calibri"/>
                <a:cs typeface="Calibri"/>
              </a:rPr>
              <a:t>•</a:t>
            </a:r>
            <a:r>
              <a:rPr dirty="0" sz="1400" spc="-114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</a:t>
            </a:r>
            <a:r>
              <a:rPr dirty="0" sz="1400" spc="-5">
                <a:latin typeface="Calibri"/>
                <a:cs typeface="Calibri"/>
              </a:rPr>
              <a:t>o</a:t>
            </a:r>
            <a:r>
              <a:rPr dirty="0" sz="1400">
                <a:latin typeface="Calibri"/>
                <a:cs typeface="Calibri"/>
              </a:rPr>
              <a:t>n</a:t>
            </a:r>
            <a:r>
              <a:rPr dirty="0" sz="1400" spc="-5">
                <a:latin typeface="Calibri"/>
                <a:cs typeface="Calibri"/>
              </a:rPr>
              <a:t>o</a:t>
            </a:r>
            <a:r>
              <a:rPr dirty="0" sz="1400">
                <a:latin typeface="Calibri"/>
                <a:cs typeface="Calibri"/>
              </a:rPr>
              <a:t>cer el mercado</a:t>
            </a:r>
            <a:endParaRPr sz="1400">
              <a:latin typeface="Calibri"/>
              <a:cs typeface="Calibri"/>
            </a:endParaRPr>
          </a:p>
          <a:p>
            <a:pPr marL="127000" marR="19050" indent="-114300">
              <a:lnSpc>
                <a:spcPts val="1500"/>
              </a:lnSpc>
              <a:spcBef>
                <a:spcPts val="320"/>
              </a:spcBef>
            </a:pPr>
            <a:r>
              <a:rPr dirty="0" sz="1400">
                <a:latin typeface="Calibri"/>
                <a:cs typeface="Calibri"/>
              </a:rPr>
              <a:t>•</a:t>
            </a:r>
            <a:r>
              <a:rPr dirty="0" sz="1400" spc="-114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</a:t>
            </a:r>
            <a:r>
              <a:rPr dirty="0" sz="1400" spc="-5">
                <a:latin typeface="Calibri"/>
                <a:cs typeface="Calibri"/>
              </a:rPr>
              <a:t>o</a:t>
            </a:r>
            <a:r>
              <a:rPr dirty="0" sz="1400">
                <a:latin typeface="Calibri"/>
                <a:cs typeface="Calibri"/>
              </a:rPr>
              <a:t>n</a:t>
            </a:r>
            <a:r>
              <a:rPr dirty="0" sz="1400" spc="-5">
                <a:latin typeface="Calibri"/>
                <a:cs typeface="Calibri"/>
              </a:rPr>
              <a:t>o</a:t>
            </a:r>
            <a:r>
              <a:rPr dirty="0" sz="1400">
                <a:latin typeface="Calibri"/>
                <a:cs typeface="Calibri"/>
              </a:rPr>
              <a:t>cer la empresa  </a:t>
            </a:r>
            <a:r>
              <a:rPr dirty="0" sz="1400" spc="-5">
                <a:latin typeface="Calibri"/>
                <a:cs typeface="Calibri"/>
              </a:rPr>
              <a:t>proveedora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804748" y="915988"/>
            <a:ext cx="2589530" cy="5345430"/>
            <a:chOff x="5804748" y="915988"/>
            <a:chExt cx="2589530" cy="5345430"/>
          </a:xfrm>
        </p:grpSpPr>
        <p:sp>
          <p:nvSpPr>
            <p:cNvPr id="18" name="object 18"/>
            <p:cNvSpPr/>
            <p:nvPr/>
          </p:nvSpPr>
          <p:spPr>
            <a:xfrm>
              <a:off x="5817448" y="928688"/>
              <a:ext cx="2564130" cy="5320030"/>
            </a:xfrm>
            <a:custGeom>
              <a:avLst/>
              <a:gdLst/>
              <a:ahLst/>
              <a:cxnLst/>
              <a:rect l="l" t="t" r="r" b="b"/>
              <a:pathLst>
                <a:path w="2564129" h="5320030">
                  <a:moveTo>
                    <a:pt x="0" y="5319710"/>
                  </a:moveTo>
                  <a:lnTo>
                    <a:pt x="0" y="0"/>
                  </a:lnTo>
                  <a:lnTo>
                    <a:pt x="2563563" y="1063941"/>
                  </a:lnTo>
                  <a:lnTo>
                    <a:pt x="2563563" y="4255768"/>
                  </a:lnTo>
                  <a:lnTo>
                    <a:pt x="0" y="5319710"/>
                  </a:lnTo>
                  <a:close/>
                </a:path>
              </a:pathLst>
            </a:custGeom>
            <a:ln w="25399">
              <a:solidFill>
                <a:srgbClr val="BE5D5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93723" y="2285999"/>
              <a:ext cx="2310937" cy="30341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05945" y="2489660"/>
              <a:ext cx="1346662" cy="30341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05945" y="2676697"/>
              <a:ext cx="1118061" cy="32003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93723" y="2892828"/>
              <a:ext cx="1853737" cy="30341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05945" y="3096491"/>
              <a:ext cx="1155468" cy="303414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5919048" y="1878693"/>
            <a:ext cx="2245995" cy="1465580"/>
          </a:xfrm>
          <a:prstGeom prst="rect">
            <a:avLst/>
          </a:prstGeom>
        </p:spPr>
        <p:txBody>
          <a:bodyPr wrap="square" lIns="0" tIns="908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dirty="0" sz="1800">
                <a:latin typeface="Calibri"/>
                <a:cs typeface="Calibri"/>
              </a:rPr>
              <a:t>PSICOLÓGICO</a:t>
            </a:r>
            <a:endParaRPr sz="1800">
              <a:latin typeface="Calibri"/>
              <a:cs typeface="Calibri"/>
            </a:endParaRPr>
          </a:p>
          <a:p>
            <a:pPr marL="127000" marR="5080" indent="-114300">
              <a:lnSpc>
                <a:spcPct val="92300"/>
              </a:lnSpc>
              <a:spcBef>
                <a:spcPts val="610"/>
              </a:spcBef>
            </a:pPr>
            <a:r>
              <a:rPr dirty="0" sz="1400">
                <a:latin typeface="Calibri"/>
                <a:cs typeface="Calibri"/>
              </a:rPr>
              <a:t>•</a:t>
            </a:r>
            <a:r>
              <a:rPr dirty="0" sz="1400" spc="-114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Mo</a:t>
            </a:r>
            <a:r>
              <a:rPr dirty="0" sz="1400" spc="-10">
                <a:latin typeface="Calibri"/>
                <a:cs typeface="Calibri"/>
              </a:rPr>
              <a:t>ti</a:t>
            </a:r>
            <a:r>
              <a:rPr dirty="0" sz="1400">
                <a:latin typeface="Calibri"/>
                <a:cs typeface="Calibri"/>
              </a:rPr>
              <a:t>va</a:t>
            </a:r>
            <a:r>
              <a:rPr dirty="0" sz="1400" spc="-5">
                <a:latin typeface="Calibri"/>
                <a:cs typeface="Calibri"/>
              </a:rPr>
              <a:t>c</a:t>
            </a:r>
            <a:r>
              <a:rPr dirty="0" sz="1400">
                <a:latin typeface="Calibri"/>
                <a:cs typeface="Calibri"/>
              </a:rPr>
              <a:t>i</a:t>
            </a:r>
            <a:r>
              <a:rPr dirty="0" sz="1400" spc="-5">
                <a:latin typeface="Calibri"/>
                <a:cs typeface="Calibri"/>
              </a:rPr>
              <a:t>o</a:t>
            </a:r>
            <a:r>
              <a:rPr dirty="0" sz="1400">
                <a:latin typeface="Calibri"/>
                <a:cs typeface="Calibri"/>
              </a:rPr>
              <a:t>nes pr</a:t>
            </a:r>
            <a:r>
              <a:rPr dirty="0" sz="1400" spc="-5">
                <a:latin typeface="Calibri"/>
                <a:cs typeface="Calibri"/>
              </a:rPr>
              <a:t>o</a:t>
            </a:r>
            <a:r>
              <a:rPr dirty="0" sz="1400">
                <a:latin typeface="Calibri"/>
                <a:cs typeface="Calibri"/>
              </a:rPr>
              <a:t>fesi</a:t>
            </a:r>
            <a:r>
              <a:rPr dirty="0" sz="1400" spc="-5">
                <a:latin typeface="Calibri"/>
                <a:cs typeface="Calibri"/>
              </a:rPr>
              <a:t>o</a:t>
            </a:r>
            <a:r>
              <a:rPr dirty="0" sz="1400">
                <a:latin typeface="Calibri"/>
                <a:cs typeface="Calibri"/>
              </a:rPr>
              <a:t>nales y  </a:t>
            </a:r>
            <a:r>
              <a:rPr dirty="0" sz="1400" spc="-5">
                <a:latin typeface="Calibri"/>
                <a:cs typeface="Calibri"/>
              </a:rPr>
              <a:t>personales </a:t>
            </a:r>
            <a:r>
              <a:rPr dirty="0" sz="1400">
                <a:latin typeface="Calibri"/>
                <a:cs typeface="Calibri"/>
              </a:rPr>
              <a:t>de </a:t>
            </a:r>
            <a:r>
              <a:rPr dirty="0" sz="1400" spc="-5">
                <a:latin typeface="Calibri"/>
                <a:cs typeface="Calibri"/>
              </a:rPr>
              <a:t>los </a:t>
            </a:r>
            <a:r>
              <a:rPr dirty="0" sz="140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interlocutores</a:t>
            </a:r>
            <a:endParaRPr sz="1400">
              <a:latin typeface="Calibri"/>
              <a:cs typeface="Calibri"/>
            </a:endParaRPr>
          </a:p>
          <a:p>
            <a:pPr marL="127000" marR="470534" indent="-114300">
              <a:lnSpc>
                <a:spcPts val="1600"/>
              </a:lnSpc>
              <a:spcBef>
                <a:spcPts val="140"/>
              </a:spcBef>
            </a:pPr>
            <a:r>
              <a:rPr dirty="0" sz="1400">
                <a:latin typeface="Calibri"/>
                <a:cs typeface="Calibri"/>
              </a:rPr>
              <a:t>•</a:t>
            </a:r>
            <a:r>
              <a:rPr dirty="0" sz="1400" spc="-114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Es</a:t>
            </a:r>
            <a:r>
              <a:rPr dirty="0" sz="1400" spc="-10">
                <a:latin typeface="Calibri"/>
                <a:cs typeface="Calibri"/>
              </a:rPr>
              <a:t>ti</a:t>
            </a:r>
            <a:r>
              <a:rPr dirty="0" sz="1400">
                <a:latin typeface="Calibri"/>
                <a:cs typeface="Calibri"/>
              </a:rPr>
              <a:t>lo de t</a:t>
            </a:r>
            <a:r>
              <a:rPr dirty="0" sz="1400" spc="-5">
                <a:latin typeface="Calibri"/>
                <a:cs typeface="Calibri"/>
              </a:rPr>
              <a:t>r</a:t>
            </a:r>
            <a:r>
              <a:rPr dirty="0" sz="1400">
                <a:latin typeface="Calibri"/>
                <a:cs typeface="Calibri"/>
              </a:rPr>
              <a:t>abajo de l</a:t>
            </a:r>
            <a:r>
              <a:rPr dirty="0" sz="1400" spc="-5">
                <a:latin typeface="Calibri"/>
                <a:cs typeface="Calibri"/>
              </a:rPr>
              <a:t>o</a:t>
            </a:r>
            <a:r>
              <a:rPr dirty="0" sz="1400">
                <a:latin typeface="Calibri"/>
                <a:cs typeface="Calibri"/>
              </a:rPr>
              <a:t>s  </a:t>
            </a:r>
            <a:r>
              <a:rPr dirty="0" sz="1400" spc="-5">
                <a:latin typeface="Calibri"/>
                <a:cs typeface="Calibri"/>
              </a:rPr>
              <a:t>interlocutores.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33</a:t>
            </a:fld>
          </a:p>
        </p:txBody>
      </p:sp>
      <p:sp>
        <p:nvSpPr>
          <p:cNvPr id="26" name="object 2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Qué</a:t>
            </a:r>
            <a:r>
              <a:rPr dirty="0" sz="1400" spc="-5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Negociar?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381" y="889462"/>
            <a:ext cx="1442257" cy="202414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21476" y="1686905"/>
            <a:ext cx="902335" cy="36068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12700" marR="5080" indent="119380">
              <a:lnSpc>
                <a:spcPts val="1200"/>
              </a:lnSpc>
              <a:spcBef>
                <a:spcPts val="340"/>
              </a:spcBef>
            </a:pP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ASPECTOS </a:t>
            </a:r>
            <a:r>
              <a:rPr dirty="0" sz="12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ECONÓMICOS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83574" y="906087"/>
            <a:ext cx="6849745" cy="1334770"/>
            <a:chOff x="1583574" y="906087"/>
            <a:chExt cx="6849745" cy="133477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3574" y="906087"/>
              <a:ext cx="6849687" cy="133419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0076" y="1238595"/>
              <a:ext cx="6517177" cy="66086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633947" y="931571"/>
              <a:ext cx="6748145" cy="1234440"/>
            </a:xfrm>
            <a:custGeom>
              <a:avLst/>
              <a:gdLst/>
              <a:ahLst/>
              <a:cxnLst/>
              <a:rect l="l" t="t" r="r" b="b"/>
              <a:pathLst>
                <a:path w="6748145" h="1234439">
                  <a:moveTo>
                    <a:pt x="6542344" y="0"/>
                  </a:moveTo>
                  <a:lnTo>
                    <a:pt x="0" y="0"/>
                  </a:lnTo>
                  <a:lnTo>
                    <a:pt x="0" y="1234208"/>
                  </a:lnTo>
                  <a:lnTo>
                    <a:pt x="6542344" y="1234208"/>
                  </a:lnTo>
                  <a:lnTo>
                    <a:pt x="6589510" y="1228776"/>
                  </a:lnTo>
                  <a:lnTo>
                    <a:pt x="6632808" y="1213300"/>
                  </a:lnTo>
                  <a:lnTo>
                    <a:pt x="6671002" y="1189017"/>
                  </a:lnTo>
                  <a:lnTo>
                    <a:pt x="6702858" y="1157161"/>
                  </a:lnTo>
                  <a:lnTo>
                    <a:pt x="6727141" y="1118967"/>
                  </a:lnTo>
                  <a:lnTo>
                    <a:pt x="6742616" y="1075669"/>
                  </a:lnTo>
                  <a:lnTo>
                    <a:pt x="6748049" y="1028503"/>
                  </a:lnTo>
                  <a:lnTo>
                    <a:pt x="6748049" y="205705"/>
                  </a:lnTo>
                  <a:lnTo>
                    <a:pt x="6742616" y="158539"/>
                  </a:lnTo>
                  <a:lnTo>
                    <a:pt x="6727141" y="115241"/>
                  </a:lnTo>
                  <a:lnTo>
                    <a:pt x="6702858" y="77047"/>
                  </a:lnTo>
                  <a:lnTo>
                    <a:pt x="6671002" y="45191"/>
                  </a:lnTo>
                  <a:lnTo>
                    <a:pt x="6632808" y="20908"/>
                  </a:lnTo>
                  <a:lnTo>
                    <a:pt x="6589510" y="5432"/>
                  </a:lnTo>
                  <a:lnTo>
                    <a:pt x="6542344" y="0"/>
                  </a:lnTo>
                  <a:close/>
                </a:path>
              </a:pathLst>
            </a:custGeom>
            <a:solidFill>
              <a:srgbClr val="FFFFFF">
                <a:alpha val="9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33948" y="931571"/>
              <a:ext cx="6748145" cy="1234440"/>
            </a:xfrm>
            <a:custGeom>
              <a:avLst/>
              <a:gdLst/>
              <a:ahLst/>
              <a:cxnLst/>
              <a:rect l="l" t="t" r="r" b="b"/>
              <a:pathLst>
                <a:path w="6748145" h="1234439">
                  <a:moveTo>
                    <a:pt x="6748049" y="205706"/>
                  </a:moveTo>
                  <a:lnTo>
                    <a:pt x="6748049" y="1028502"/>
                  </a:lnTo>
                  <a:lnTo>
                    <a:pt x="6742616" y="1075669"/>
                  </a:lnTo>
                  <a:lnTo>
                    <a:pt x="6727141" y="1118966"/>
                  </a:lnTo>
                  <a:lnTo>
                    <a:pt x="6702857" y="1157161"/>
                  </a:lnTo>
                  <a:lnTo>
                    <a:pt x="6671001" y="1189017"/>
                  </a:lnTo>
                  <a:lnTo>
                    <a:pt x="6632807" y="1213300"/>
                  </a:lnTo>
                  <a:lnTo>
                    <a:pt x="6589509" y="1228775"/>
                  </a:lnTo>
                  <a:lnTo>
                    <a:pt x="6542343" y="1234208"/>
                  </a:lnTo>
                  <a:lnTo>
                    <a:pt x="0" y="1234208"/>
                  </a:lnTo>
                  <a:lnTo>
                    <a:pt x="0" y="0"/>
                  </a:lnTo>
                  <a:lnTo>
                    <a:pt x="6542343" y="0"/>
                  </a:lnTo>
                  <a:lnTo>
                    <a:pt x="6589509" y="5432"/>
                  </a:lnTo>
                  <a:lnTo>
                    <a:pt x="6632807" y="20908"/>
                  </a:lnTo>
                  <a:lnTo>
                    <a:pt x="6671001" y="45191"/>
                  </a:lnTo>
                  <a:lnTo>
                    <a:pt x="6702857" y="77047"/>
                  </a:lnTo>
                  <a:lnTo>
                    <a:pt x="6727141" y="115241"/>
                  </a:lnTo>
                  <a:lnTo>
                    <a:pt x="6742616" y="158539"/>
                  </a:lnTo>
                  <a:lnTo>
                    <a:pt x="6748049" y="205706"/>
                  </a:lnTo>
                  <a:close/>
                </a:path>
              </a:pathLst>
            </a:custGeom>
            <a:ln w="9524">
              <a:solidFill>
                <a:srgbClr val="FAA75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706592" y="1258606"/>
            <a:ext cx="6396355" cy="563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</a:rPr>
              <a:t>•</a:t>
            </a:r>
            <a:r>
              <a:rPr dirty="0" sz="1200" spc="40">
                <a:latin typeface="Calibri"/>
                <a:cs typeface="Calibri"/>
              </a:rPr>
              <a:t> </a:t>
            </a:r>
            <a:r>
              <a:rPr dirty="0" sz="1200" spc="-5" b="1">
                <a:latin typeface="Calibri"/>
                <a:cs typeface="Calibri"/>
              </a:rPr>
              <a:t>OBJETIVOS.</a:t>
            </a:r>
            <a:r>
              <a:rPr dirty="0" sz="1200" spc="10" b="1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Precio./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Condiciones</a:t>
            </a:r>
            <a:r>
              <a:rPr dirty="0" sz="1200" spc="3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pago./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Financiación</a:t>
            </a:r>
            <a:endParaRPr sz="1200">
              <a:latin typeface="Calibri"/>
              <a:cs typeface="Calibri"/>
            </a:endParaRPr>
          </a:p>
          <a:p>
            <a:pPr marL="127000" marR="5080" indent="-114300">
              <a:lnSpc>
                <a:spcPts val="1300"/>
              </a:lnSpc>
              <a:spcBef>
                <a:spcPts val="220"/>
              </a:spcBef>
            </a:pPr>
            <a:r>
              <a:rPr dirty="0" sz="1200">
                <a:latin typeface="Calibri"/>
                <a:cs typeface="Calibri"/>
              </a:rPr>
              <a:t>•</a:t>
            </a:r>
            <a:r>
              <a:rPr dirty="0" sz="1200" spc="40">
                <a:latin typeface="Calibri"/>
                <a:cs typeface="Calibri"/>
              </a:rPr>
              <a:t> </a:t>
            </a:r>
            <a:r>
              <a:rPr dirty="0" sz="1200" spc="-5" b="1">
                <a:latin typeface="Calibri"/>
                <a:cs typeface="Calibri"/>
              </a:rPr>
              <a:t>VARIABLES.</a:t>
            </a:r>
            <a:r>
              <a:rPr dirty="0" sz="1200" spc="15" b="1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Precio,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Descuentos,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Bonificaciones,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Rebajas,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Concesiones,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Muestras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gratuitas,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Derecho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 </a:t>
            </a:r>
            <a:r>
              <a:rPr dirty="0" sz="1200" spc="-26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reposición </a:t>
            </a:r>
            <a:r>
              <a:rPr dirty="0" sz="1200">
                <a:latin typeface="Calibri"/>
                <a:cs typeface="Calibri"/>
              </a:rPr>
              <a:t>y </a:t>
            </a:r>
            <a:r>
              <a:rPr dirty="0" sz="1200" spc="-5">
                <a:latin typeface="Calibri"/>
                <a:cs typeface="Calibri"/>
              </a:rPr>
              <a:t>devolución</a:t>
            </a:r>
            <a:r>
              <a:rPr dirty="0" sz="1200" spc="-5" b="1">
                <a:latin typeface="Calibri"/>
                <a:cs typeface="Calibri"/>
              </a:rPr>
              <a:t>.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49381" y="2597727"/>
            <a:ext cx="8183880" cy="2024380"/>
            <a:chOff x="249381" y="2597727"/>
            <a:chExt cx="8183880" cy="202438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9381" y="2597727"/>
              <a:ext cx="1442257" cy="202414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3574" y="2610196"/>
              <a:ext cx="6849687" cy="133834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0076" y="2946861"/>
              <a:ext cx="6554585" cy="66086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633947" y="2639152"/>
              <a:ext cx="6748145" cy="1234440"/>
            </a:xfrm>
            <a:custGeom>
              <a:avLst/>
              <a:gdLst/>
              <a:ahLst/>
              <a:cxnLst/>
              <a:rect l="l" t="t" r="r" b="b"/>
              <a:pathLst>
                <a:path w="6748145" h="1234439">
                  <a:moveTo>
                    <a:pt x="6542344" y="0"/>
                  </a:moveTo>
                  <a:lnTo>
                    <a:pt x="0" y="0"/>
                  </a:lnTo>
                  <a:lnTo>
                    <a:pt x="0" y="1234208"/>
                  </a:lnTo>
                  <a:lnTo>
                    <a:pt x="6542344" y="1234208"/>
                  </a:lnTo>
                  <a:lnTo>
                    <a:pt x="6589510" y="1228776"/>
                  </a:lnTo>
                  <a:lnTo>
                    <a:pt x="6632808" y="1213300"/>
                  </a:lnTo>
                  <a:lnTo>
                    <a:pt x="6671002" y="1189017"/>
                  </a:lnTo>
                  <a:lnTo>
                    <a:pt x="6702858" y="1157161"/>
                  </a:lnTo>
                  <a:lnTo>
                    <a:pt x="6727141" y="1118967"/>
                  </a:lnTo>
                  <a:lnTo>
                    <a:pt x="6742616" y="1075669"/>
                  </a:lnTo>
                  <a:lnTo>
                    <a:pt x="6748049" y="1028503"/>
                  </a:lnTo>
                  <a:lnTo>
                    <a:pt x="6748049" y="205706"/>
                  </a:lnTo>
                  <a:lnTo>
                    <a:pt x="6742616" y="158540"/>
                  </a:lnTo>
                  <a:lnTo>
                    <a:pt x="6727141" y="115242"/>
                  </a:lnTo>
                  <a:lnTo>
                    <a:pt x="6702858" y="77047"/>
                  </a:lnTo>
                  <a:lnTo>
                    <a:pt x="6671002" y="45191"/>
                  </a:lnTo>
                  <a:lnTo>
                    <a:pt x="6632808" y="20908"/>
                  </a:lnTo>
                  <a:lnTo>
                    <a:pt x="6589510" y="5432"/>
                  </a:lnTo>
                  <a:lnTo>
                    <a:pt x="6542344" y="0"/>
                  </a:lnTo>
                  <a:close/>
                </a:path>
              </a:pathLst>
            </a:custGeom>
            <a:solidFill>
              <a:srgbClr val="FFFFFF">
                <a:alpha val="9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633948" y="2639152"/>
              <a:ext cx="6748145" cy="1234440"/>
            </a:xfrm>
            <a:custGeom>
              <a:avLst/>
              <a:gdLst/>
              <a:ahLst/>
              <a:cxnLst/>
              <a:rect l="l" t="t" r="r" b="b"/>
              <a:pathLst>
                <a:path w="6748145" h="1234439">
                  <a:moveTo>
                    <a:pt x="6748049" y="205706"/>
                  </a:moveTo>
                  <a:lnTo>
                    <a:pt x="6748049" y="1028502"/>
                  </a:lnTo>
                  <a:lnTo>
                    <a:pt x="6742616" y="1075669"/>
                  </a:lnTo>
                  <a:lnTo>
                    <a:pt x="6727141" y="1118966"/>
                  </a:lnTo>
                  <a:lnTo>
                    <a:pt x="6702857" y="1157161"/>
                  </a:lnTo>
                  <a:lnTo>
                    <a:pt x="6671001" y="1189017"/>
                  </a:lnTo>
                  <a:lnTo>
                    <a:pt x="6632807" y="1213300"/>
                  </a:lnTo>
                  <a:lnTo>
                    <a:pt x="6589509" y="1228775"/>
                  </a:lnTo>
                  <a:lnTo>
                    <a:pt x="6542343" y="1234208"/>
                  </a:lnTo>
                  <a:lnTo>
                    <a:pt x="0" y="1234208"/>
                  </a:lnTo>
                  <a:lnTo>
                    <a:pt x="0" y="0"/>
                  </a:lnTo>
                  <a:lnTo>
                    <a:pt x="6542343" y="0"/>
                  </a:lnTo>
                  <a:lnTo>
                    <a:pt x="6589509" y="5432"/>
                  </a:lnTo>
                  <a:lnTo>
                    <a:pt x="6632807" y="20908"/>
                  </a:lnTo>
                  <a:lnTo>
                    <a:pt x="6671001" y="45191"/>
                  </a:lnTo>
                  <a:lnTo>
                    <a:pt x="6702857" y="77047"/>
                  </a:lnTo>
                  <a:lnTo>
                    <a:pt x="6727141" y="115241"/>
                  </a:lnTo>
                  <a:lnTo>
                    <a:pt x="6742616" y="158539"/>
                  </a:lnTo>
                  <a:lnTo>
                    <a:pt x="6748049" y="205706"/>
                  </a:lnTo>
                  <a:close/>
                </a:path>
              </a:pathLst>
            </a:custGeom>
            <a:ln w="9524">
              <a:solidFill>
                <a:srgbClr val="FAA75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349915" y="2966189"/>
            <a:ext cx="7788275" cy="719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6906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</a:rPr>
              <a:t>•</a:t>
            </a:r>
            <a:r>
              <a:rPr dirty="0" sz="1200" spc="40">
                <a:latin typeface="Calibri"/>
                <a:cs typeface="Calibri"/>
              </a:rPr>
              <a:t> </a:t>
            </a:r>
            <a:r>
              <a:rPr dirty="0" sz="1200" spc="-5" b="1">
                <a:latin typeface="Calibri"/>
                <a:cs typeface="Calibri"/>
              </a:rPr>
              <a:t>OBJETIVOS</a:t>
            </a:r>
            <a:r>
              <a:rPr dirty="0" sz="1200" b="1">
                <a:latin typeface="Calibri"/>
                <a:cs typeface="Calibri"/>
              </a:rPr>
              <a:t> </a:t>
            </a:r>
            <a:r>
              <a:rPr dirty="0" sz="1200" spc="-5" b="1">
                <a:latin typeface="Calibri"/>
                <a:cs typeface="Calibri"/>
              </a:rPr>
              <a:t>.</a:t>
            </a:r>
            <a:r>
              <a:rPr dirty="0" sz="1200" spc="-5">
                <a:latin typeface="Calibri"/>
                <a:cs typeface="Calibri"/>
              </a:rPr>
              <a:t>Características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técnicas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del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producto.</a:t>
            </a:r>
            <a:endParaRPr sz="1200">
              <a:latin typeface="Calibri"/>
              <a:cs typeface="Calibri"/>
            </a:endParaRPr>
          </a:p>
          <a:p>
            <a:pPr marL="1483360" marR="5080" indent="-114300">
              <a:lnSpc>
                <a:spcPts val="1300"/>
              </a:lnSpc>
              <a:spcBef>
                <a:spcPts val="220"/>
              </a:spcBef>
            </a:pPr>
            <a:r>
              <a:rPr dirty="0" sz="1200">
                <a:latin typeface="Calibri"/>
                <a:cs typeface="Calibri"/>
              </a:rPr>
              <a:t>•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sz="1200" spc="-60" b="1">
                <a:latin typeface="Calibri"/>
                <a:cs typeface="Calibri"/>
              </a:rPr>
              <a:t>VARIABLES.-­‐</a:t>
            </a:r>
            <a:r>
              <a:rPr dirty="0" sz="1200" spc="15" b="1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Productos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sin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fallos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errores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averías.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En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conformidad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con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las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especificaciones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técnicas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y </a:t>
            </a:r>
            <a:r>
              <a:rPr dirty="0" sz="1200" spc="-254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constancia </a:t>
            </a:r>
            <a:r>
              <a:rPr dirty="0" sz="1200">
                <a:latin typeface="Calibri"/>
                <a:cs typeface="Calibri"/>
              </a:rPr>
              <a:t>en la calidad de </a:t>
            </a:r>
            <a:r>
              <a:rPr dirty="0" sz="1200" spc="-5">
                <a:latin typeface="Calibri"/>
                <a:cs typeface="Calibri"/>
              </a:rPr>
              <a:t>los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lotes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200"/>
              </a:lnSpc>
            </a:pP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ASPECTOS</a:t>
            </a:r>
            <a:r>
              <a:rPr dirty="0" sz="12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CALIDAD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36912" y="4305993"/>
            <a:ext cx="8196580" cy="2020570"/>
            <a:chOff x="236912" y="4305993"/>
            <a:chExt cx="8196580" cy="2020570"/>
          </a:xfrm>
        </p:grpSpPr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6912" y="4305993"/>
              <a:ext cx="1471352" cy="201999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3574" y="4318462"/>
              <a:ext cx="6849687" cy="133419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50076" y="4655127"/>
              <a:ext cx="6745777" cy="66086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633947" y="4346733"/>
              <a:ext cx="6748145" cy="1234440"/>
            </a:xfrm>
            <a:custGeom>
              <a:avLst/>
              <a:gdLst/>
              <a:ahLst/>
              <a:cxnLst/>
              <a:rect l="l" t="t" r="r" b="b"/>
              <a:pathLst>
                <a:path w="6748145" h="1234439">
                  <a:moveTo>
                    <a:pt x="6542344" y="0"/>
                  </a:moveTo>
                  <a:lnTo>
                    <a:pt x="0" y="0"/>
                  </a:lnTo>
                  <a:lnTo>
                    <a:pt x="0" y="1234207"/>
                  </a:lnTo>
                  <a:lnTo>
                    <a:pt x="6542344" y="1234207"/>
                  </a:lnTo>
                  <a:lnTo>
                    <a:pt x="6589510" y="1228774"/>
                  </a:lnTo>
                  <a:lnTo>
                    <a:pt x="6632808" y="1213299"/>
                  </a:lnTo>
                  <a:lnTo>
                    <a:pt x="6671002" y="1189016"/>
                  </a:lnTo>
                  <a:lnTo>
                    <a:pt x="6702858" y="1157160"/>
                  </a:lnTo>
                  <a:lnTo>
                    <a:pt x="6727141" y="1118966"/>
                  </a:lnTo>
                  <a:lnTo>
                    <a:pt x="6742616" y="1075668"/>
                  </a:lnTo>
                  <a:lnTo>
                    <a:pt x="6748049" y="1028501"/>
                  </a:lnTo>
                  <a:lnTo>
                    <a:pt x="6748049" y="205705"/>
                  </a:lnTo>
                  <a:lnTo>
                    <a:pt x="6742616" y="158538"/>
                  </a:lnTo>
                  <a:lnTo>
                    <a:pt x="6727141" y="115241"/>
                  </a:lnTo>
                  <a:lnTo>
                    <a:pt x="6702858" y="77046"/>
                  </a:lnTo>
                  <a:lnTo>
                    <a:pt x="6671002" y="45190"/>
                  </a:lnTo>
                  <a:lnTo>
                    <a:pt x="6632808" y="20907"/>
                  </a:lnTo>
                  <a:lnTo>
                    <a:pt x="6589510" y="5432"/>
                  </a:lnTo>
                  <a:lnTo>
                    <a:pt x="6542344" y="0"/>
                  </a:lnTo>
                  <a:close/>
                </a:path>
              </a:pathLst>
            </a:custGeom>
            <a:solidFill>
              <a:srgbClr val="FFFFFF">
                <a:alpha val="9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633948" y="4346733"/>
              <a:ext cx="6748145" cy="1234440"/>
            </a:xfrm>
            <a:custGeom>
              <a:avLst/>
              <a:gdLst/>
              <a:ahLst/>
              <a:cxnLst/>
              <a:rect l="l" t="t" r="r" b="b"/>
              <a:pathLst>
                <a:path w="6748145" h="1234439">
                  <a:moveTo>
                    <a:pt x="6748049" y="205706"/>
                  </a:moveTo>
                  <a:lnTo>
                    <a:pt x="6748049" y="1028502"/>
                  </a:lnTo>
                  <a:lnTo>
                    <a:pt x="6742616" y="1075669"/>
                  </a:lnTo>
                  <a:lnTo>
                    <a:pt x="6727141" y="1118966"/>
                  </a:lnTo>
                  <a:lnTo>
                    <a:pt x="6702857" y="1157161"/>
                  </a:lnTo>
                  <a:lnTo>
                    <a:pt x="6671001" y="1189017"/>
                  </a:lnTo>
                  <a:lnTo>
                    <a:pt x="6632807" y="1213300"/>
                  </a:lnTo>
                  <a:lnTo>
                    <a:pt x="6589509" y="1228775"/>
                  </a:lnTo>
                  <a:lnTo>
                    <a:pt x="6542343" y="1234208"/>
                  </a:lnTo>
                  <a:lnTo>
                    <a:pt x="0" y="1234208"/>
                  </a:lnTo>
                  <a:lnTo>
                    <a:pt x="0" y="0"/>
                  </a:lnTo>
                  <a:lnTo>
                    <a:pt x="6542343" y="0"/>
                  </a:lnTo>
                  <a:lnTo>
                    <a:pt x="6589509" y="5432"/>
                  </a:lnTo>
                  <a:lnTo>
                    <a:pt x="6632807" y="20908"/>
                  </a:lnTo>
                  <a:lnTo>
                    <a:pt x="6671001" y="45191"/>
                  </a:lnTo>
                  <a:lnTo>
                    <a:pt x="6702857" y="77047"/>
                  </a:lnTo>
                  <a:lnTo>
                    <a:pt x="6727141" y="115241"/>
                  </a:lnTo>
                  <a:lnTo>
                    <a:pt x="6742616" y="158539"/>
                  </a:lnTo>
                  <a:lnTo>
                    <a:pt x="6748049" y="205706"/>
                  </a:lnTo>
                  <a:close/>
                </a:path>
              </a:pathLst>
            </a:custGeom>
            <a:ln w="9524">
              <a:solidFill>
                <a:srgbClr val="FAA75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300950" y="4673768"/>
            <a:ext cx="8028940" cy="719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17955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</a:rPr>
              <a:t>•</a:t>
            </a:r>
            <a:r>
              <a:rPr dirty="0" sz="1200" spc="30">
                <a:latin typeface="Calibri"/>
                <a:cs typeface="Calibri"/>
              </a:rPr>
              <a:t> </a:t>
            </a:r>
            <a:r>
              <a:rPr dirty="0" sz="1200" spc="-5" b="1">
                <a:latin typeface="Calibri"/>
                <a:cs typeface="Calibri"/>
              </a:rPr>
              <a:t>OBJETIVOS</a:t>
            </a:r>
            <a:r>
              <a:rPr dirty="0" sz="1200" spc="-5">
                <a:latin typeface="Calibri"/>
                <a:cs typeface="Calibri"/>
              </a:rPr>
              <a:t>.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Entrega</a:t>
            </a:r>
            <a:r>
              <a:rPr dirty="0" sz="1200">
                <a:latin typeface="Calibri"/>
                <a:cs typeface="Calibri"/>
              </a:rPr>
              <a:t> de la mercancía./ </a:t>
            </a:r>
            <a:r>
              <a:rPr dirty="0" sz="1200" spc="-5">
                <a:latin typeface="Calibri"/>
                <a:cs typeface="Calibri"/>
              </a:rPr>
              <a:t>Postventa</a:t>
            </a:r>
            <a:endParaRPr sz="1200">
              <a:latin typeface="Calibri"/>
              <a:cs typeface="Calibri"/>
            </a:endParaRPr>
          </a:p>
          <a:p>
            <a:pPr marL="1532255" marR="5080" indent="-114300">
              <a:lnSpc>
                <a:spcPts val="1300"/>
              </a:lnSpc>
              <a:spcBef>
                <a:spcPts val="219"/>
              </a:spcBef>
            </a:pPr>
            <a:r>
              <a:rPr dirty="0" sz="1200">
                <a:latin typeface="Calibri"/>
                <a:cs typeface="Calibri"/>
              </a:rPr>
              <a:t>•</a:t>
            </a:r>
            <a:r>
              <a:rPr dirty="0" sz="1200" spc="40">
                <a:latin typeface="Calibri"/>
                <a:cs typeface="Calibri"/>
              </a:rPr>
              <a:t> </a:t>
            </a:r>
            <a:r>
              <a:rPr dirty="0" sz="1200" spc="-5" b="1">
                <a:latin typeface="Calibri"/>
                <a:cs typeface="Calibri"/>
              </a:rPr>
              <a:t>VARIABLES</a:t>
            </a:r>
            <a:r>
              <a:rPr dirty="0" sz="1200" spc="5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.</a:t>
            </a:r>
            <a:r>
              <a:rPr dirty="0" sz="1200" spc="10" b="1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Plazo,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frecuencia,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stock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en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proveedor,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Apoyo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técnico,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Recambios,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Garantias,</a:t>
            </a:r>
            <a:r>
              <a:rPr dirty="0" sz="1200" spc="3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Realización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de </a:t>
            </a:r>
            <a:r>
              <a:rPr dirty="0" sz="1200" spc="-26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pruebas, </a:t>
            </a:r>
            <a:r>
              <a:rPr dirty="0" sz="1200" spc="-5">
                <a:latin typeface="Calibri"/>
                <a:cs typeface="Calibri"/>
              </a:rPr>
              <a:t>Formación,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Información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sobre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mdo.,</a:t>
            </a:r>
            <a:r>
              <a:rPr dirty="0" sz="120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innovación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tecnológica,</a:t>
            </a:r>
            <a:r>
              <a:rPr dirty="0" sz="1200">
                <a:latin typeface="Calibri"/>
                <a:cs typeface="Calibri"/>
              </a:rPr>
              <a:t> Ofertas,</a:t>
            </a:r>
            <a:r>
              <a:rPr dirty="0" sz="1200" spc="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Publicidad </a:t>
            </a:r>
            <a:r>
              <a:rPr dirty="0" sz="1200" spc="-5">
                <a:latin typeface="Calibri"/>
                <a:cs typeface="Calibri"/>
              </a:rPr>
              <a:t>etc.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200"/>
              </a:lnSpc>
            </a:pP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ASPECTOS</a:t>
            </a:r>
            <a:r>
              <a:rPr dirty="0" sz="1200" spc="2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SERVICIO.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33</a:t>
            </a:fld>
          </a:p>
        </p:txBody>
      </p:sp>
      <p:sp>
        <p:nvSpPr>
          <p:cNvPr id="27" name="object 2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8745729" y="414021"/>
            <a:ext cx="242570" cy="107950"/>
          </a:xfrm>
          <a:prstGeom prst="rect">
            <a:avLst/>
          </a:prstGeom>
        </p:spPr>
        <p:txBody>
          <a:bodyPr wrap="square" lIns="0" tIns="381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¿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571876"/>
            <a:ext cx="9144000" cy="670560"/>
            <a:chOff x="0" y="3571876"/>
            <a:chExt cx="9144000" cy="670560"/>
          </a:xfrm>
        </p:grpSpPr>
        <p:sp>
          <p:nvSpPr>
            <p:cNvPr id="3" name="object 3"/>
            <p:cNvSpPr/>
            <p:nvPr/>
          </p:nvSpPr>
          <p:spPr>
            <a:xfrm>
              <a:off x="0" y="3571876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3998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3998" y="609600"/>
                  </a:lnTo>
                  <a:lnTo>
                    <a:pt x="9143998" y="0"/>
                  </a:lnTo>
                  <a:close/>
                </a:path>
              </a:pathLst>
            </a:custGeom>
            <a:solidFill>
              <a:srgbClr val="1332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421481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>
                  <a:moveTo>
                    <a:pt x="9143998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9143998" y="27432"/>
                  </a:lnTo>
                  <a:lnTo>
                    <a:pt x="9143998" y="0"/>
                  </a:lnTo>
                  <a:close/>
                </a:path>
              </a:pathLst>
            </a:custGeom>
            <a:solidFill>
              <a:srgbClr val="937AB2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86578" y="285729"/>
            <a:ext cx="2224087" cy="96442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86578" y="1357298"/>
            <a:ext cx="2286015" cy="97055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57684" y="285729"/>
            <a:ext cx="2363500" cy="98107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89767" y="3643000"/>
            <a:ext cx="636968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75" b="1">
                <a:solidFill>
                  <a:srgbClr val="FFFFFF"/>
                </a:solidFill>
                <a:latin typeface="Gill Sans MT"/>
                <a:cs typeface="Gill Sans MT"/>
              </a:rPr>
              <a:t>EL</a:t>
            </a:r>
            <a:r>
              <a:rPr dirty="0" sz="1600" spc="29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600" spc="105" b="1">
                <a:solidFill>
                  <a:srgbClr val="FFFFFF"/>
                </a:solidFill>
                <a:latin typeface="Gill Sans MT"/>
                <a:cs typeface="Gill Sans MT"/>
              </a:rPr>
              <a:t>INVENTARIO.</a:t>
            </a:r>
            <a:r>
              <a:rPr dirty="0" sz="1600" spc="130" b="1">
                <a:solidFill>
                  <a:srgbClr val="FFFFFF"/>
                </a:solidFill>
                <a:latin typeface="Gill Sans MT"/>
                <a:cs typeface="Gill Sans MT"/>
              </a:rPr>
              <a:t> INCIDENCIA</a:t>
            </a:r>
            <a:r>
              <a:rPr dirty="0" sz="1600" spc="29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600" spc="75" b="1">
                <a:solidFill>
                  <a:srgbClr val="FFFFFF"/>
                </a:solidFill>
                <a:latin typeface="Gill Sans MT"/>
                <a:cs typeface="Gill Sans MT"/>
              </a:rPr>
              <a:t>EN</a:t>
            </a:r>
            <a:r>
              <a:rPr dirty="0" sz="1600" spc="5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600" spc="125" b="1">
                <a:solidFill>
                  <a:srgbClr val="FFFFFF"/>
                </a:solidFill>
                <a:latin typeface="Gill Sans MT"/>
                <a:cs typeface="Gill Sans MT"/>
              </a:rPr>
              <a:t>TIEMPOS</a:t>
            </a:r>
            <a:r>
              <a:rPr dirty="0" sz="1600" spc="29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600" spc="75" b="1">
                <a:solidFill>
                  <a:srgbClr val="FFFFFF"/>
                </a:solidFill>
                <a:latin typeface="Gill Sans MT"/>
                <a:cs typeface="Gill Sans MT"/>
              </a:rPr>
              <a:t>DE</a:t>
            </a:r>
            <a:r>
              <a:rPr dirty="0" sz="1600" spc="29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600" spc="120" b="1">
                <a:solidFill>
                  <a:srgbClr val="FFFFFF"/>
                </a:solidFill>
                <a:latin typeface="Gill Sans MT"/>
                <a:cs typeface="Gill Sans MT"/>
              </a:rPr>
              <a:t>CRISIS</a:t>
            </a:r>
            <a:r>
              <a:rPr dirty="0" sz="1600" spc="-29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endParaRPr sz="1600">
              <a:latin typeface="Gill Sans MT"/>
              <a:cs typeface="Gill Sans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7158" y="5500701"/>
            <a:ext cx="2486025" cy="41910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793351" y="6542845"/>
            <a:ext cx="4155440" cy="17272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000" spc="-5" b="1">
                <a:latin typeface="Gill Sans MT"/>
                <a:cs typeface="Gill Sans MT"/>
              </a:rPr>
              <a:t>SEMINARIO</a:t>
            </a:r>
            <a:r>
              <a:rPr dirty="0" sz="1000" spc="5" b="1">
                <a:latin typeface="Gill Sans MT"/>
                <a:cs typeface="Gill Sans MT"/>
              </a:rPr>
              <a:t> </a:t>
            </a:r>
            <a:r>
              <a:rPr dirty="0" sz="1000" b="1">
                <a:latin typeface="Gill Sans MT"/>
                <a:cs typeface="Gill Sans MT"/>
              </a:rPr>
              <a:t>"</a:t>
            </a:r>
            <a:r>
              <a:rPr dirty="0" sz="1000" spc="5" b="1">
                <a:latin typeface="Gill Sans MT"/>
                <a:cs typeface="Gill Sans MT"/>
              </a:rPr>
              <a:t> </a:t>
            </a:r>
            <a:r>
              <a:rPr dirty="0" sz="1000" b="1">
                <a:latin typeface="Gill Sans MT"/>
                <a:cs typeface="Gill Sans MT"/>
              </a:rPr>
              <a:t>LA</a:t>
            </a:r>
            <a:r>
              <a:rPr dirty="0" sz="1000" spc="5" b="1">
                <a:latin typeface="Gill Sans MT"/>
                <a:cs typeface="Gill Sans MT"/>
              </a:rPr>
              <a:t> </a:t>
            </a:r>
            <a:r>
              <a:rPr dirty="0" sz="1000" spc="-5" b="1">
                <a:latin typeface="Gill Sans MT"/>
                <a:cs typeface="Gill Sans MT"/>
              </a:rPr>
              <a:t>GESTIÓN</a:t>
            </a:r>
            <a:r>
              <a:rPr dirty="0" sz="1000" spc="5" b="1">
                <a:latin typeface="Gill Sans MT"/>
                <a:cs typeface="Gill Sans MT"/>
              </a:rPr>
              <a:t> </a:t>
            </a:r>
            <a:r>
              <a:rPr dirty="0" sz="1000" b="1">
                <a:latin typeface="Gill Sans MT"/>
                <a:cs typeface="Gill Sans MT"/>
              </a:rPr>
              <a:t>DE</a:t>
            </a:r>
            <a:r>
              <a:rPr dirty="0" sz="1000" spc="10" b="1">
                <a:latin typeface="Gill Sans MT"/>
                <a:cs typeface="Gill Sans MT"/>
              </a:rPr>
              <a:t> </a:t>
            </a:r>
            <a:r>
              <a:rPr dirty="0" sz="1000" spc="-5" b="1">
                <a:latin typeface="Gill Sans MT"/>
                <a:cs typeface="Gill Sans MT"/>
              </a:rPr>
              <a:t>COMPRAS</a:t>
            </a:r>
            <a:r>
              <a:rPr dirty="0" sz="1000" spc="5" b="1">
                <a:latin typeface="Gill Sans MT"/>
                <a:cs typeface="Gill Sans MT"/>
              </a:rPr>
              <a:t> </a:t>
            </a:r>
            <a:r>
              <a:rPr dirty="0" sz="1000" b="1">
                <a:latin typeface="Gill Sans MT"/>
                <a:cs typeface="Gill Sans MT"/>
              </a:rPr>
              <a:t>EN</a:t>
            </a:r>
            <a:r>
              <a:rPr dirty="0" sz="1000" spc="-150" b="1">
                <a:latin typeface="Gill Sans MT"/>
                <a:cs typeface="Gill Sans MT"/>
              </a:rPr>
              <a:t> </a:t>
            </a:r>
            <a:r>
              <a:rPr dirty="0" sz="1000" spc="-5" b="1">
                <a:latin typeface="Gill Sans MT"/>
                <a:cs typeface="Gill Sans MT"/>
              </a:rPr>
              <a:t>TIEMPO</a:t>
            </a:r>
            <a:r>
              <a:rPr dirty="0" sz="1000" spc="10" b="1">
                <a:latin typeface="Gill Sans MT"/>
                <a:cs typeface="Gill Sans MT"/>
              </a:rPr>
              <a:t> </a:t>
            </a:r>
            <a:r>
              <a:rPr dirty="0" sz="1000" b="1">
                <a:latin typeface="Gill Sans MT"/>
                <a:cs typeface="Gill Sans MT"/>
              </a:rPr>
              <a:t>DE</a:t>
            </a:r>
            <a:r>
              <a:rPr dirty="0" sz="1000" spc="5" b="1">
                <a:latin typeface="Gill Sans MT"/>
                <a:cs typeface="Gill Sans MT"/>
              </a:rPr>
              <a:t> </a:t>
            </a:r>
            <a:r>
              <a:rPr dirty="0" sz="1000" spc="-5" b="1">
                <a:latin typeface="Gill Sans MT"/>
                <a:cs typeface="Gill Sans MT"/>
              </a:rPr>
              <a:t>CRISIS"</a:t>
            </a:r>
            <a:endParaRPr sz="10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67165" y="6554277"/>
            <a:ext cx="152400" cy="17272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000">
                <a:latin typeface="Gill Sans MT"/>
                <a:cs typeface="Gill Sans MT"/>
              </a:rPr>
              <a:t>52</a:t>
            </a:r>
            <a:endParaRPr sz="10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13462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1060"/>
              </a:spcBef>
              <a:tabLst>
                <a:tab pos="1238885" algn="l"/>
              </a:tabLst>
            </a:pP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FILOSOFIA	EN</a:t>
            </a:r>
            <a:r>
              <a:rPr dirty="0" sz="1400" spc="-1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LA</a:t>
            </a:r>
            <a:r>
              <a:rPr dirty="0" sz="1400" spc="37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GESTIÓN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DEL</a:t>
            </a:r>
            <a:r>
              <a:rPr dirty="0" sz="1400" spc="-1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20" b="1">
                <a:solidFill>
                  <a:srgbClr val="FFFFFF"/>
                </a:solidFill>
                <a:latin typeface="Gill Sans MT"/>
                <a:cs typeface="Gill Sans MT"/>
              </a:rPr>
              <a:t>INVENTARIO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83383" y="1050590"/>
            <a:ext cx="43853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latin typeface="Gill Sans MT"/>
                <a:cs typeface="Gill Sans MT"/>
              </a:rPr>
              <a:t>Los</a:t>
            </a:r>
            <a:r>
              <a:rPr dirty="0" sz="1400" b="1">
                <a:latin typeface="Gill Sans MT"/>
                <a:cs typeface="Gill Sans MT"/>
              </a:rPr>
              <a:t> </a:t>
            </a:r>
            <a:r>
              <a:rPr dirty="0" sz="1400" spc="-5" b="1">
                <a:latin typeface="Gill Sans MT"/>
                <a:cs typeface="Gill Sans MT"/>
              </a:rPr>
              <a:t>stocks</a:t>
            </a:r>
            <a:r>
              <a:rPr dirty="0" sz="1400" b="1">
                <a:latin typeface="Gill Sans MT"/>
                <a:cs typeface="Gill Sans MT"/>
              </a:rPr>
              <a:t> </a:t>
            </a:r>
            <a:r>
              <a:rPr dirty="0" sz="1400" spc="-5" b="1">
                <a:latin typeface="Gill Sans MT"/>
                <a:cs typeface="Gill Sans MT"/>
              </a:rPr>
              <a:t>disimulan </a:t>
            </a:r>
            <a:r>
              <a:rPr dirty="0" sz="1400" b="1">
                <a:latin typeface="Gill Sans MT"/>
                <a:cs typeface="Gill Sans MT"/>
              </a:rPr>
              <a:t>los </a:t>
            </a:r>
            <a:r>
              <a:rPr dirty="0" sz="1400" spc="-10" b="1">
                <a:latin typeface="Gill Sans MT"/>
                <a:cs typeface="Gill Sans MT"/>
              </a:rPr>
              <a:t>problemas</a:t>
            </a:r>
            <a:r>
              <a:rPr dirty="0" sz="1400" b="1">
                <a:latin typeface="Gill Sans MT"/>
                <a:cs typeface="Gill Sans MT"/>
              </a:rPr>
              <a:t> y </a:t>
            </a:r>
            <a:r>
              <a:rPr dirty="0" sz="1400" spc="-5" b="1">
                <a:latin typeface="Gill Sans MT"/>
                <a:cs typeface="Gill Sans MT"/>
              </a:rPr>
              <a:t>causas</a:t>
            </a:r>
            <a:r>
              <a:rPr dirty="0" sz="1400" b="1">
                <a:latin typeface="Gill Sans MT"/>
                <a:cs typeface="Gill Sans MT"/>
              </a:rPr>
              <a:t> de</a:t>
            </a:r>
            <a:r>
              <a:rPr dirty="0" sz="1400" spc="-5" b="1">
                <a:latin typeface="Gill Sans MT"/>
                <a:cs typeface="Gill Sans MT"/>
              </a:rPr>
              <a:t> </a:t>
            </a:r>
            <a:r>
              <a:rPr dirty="0" sz="1400" spc="-10" b="1">
                <a:latin typeface="Gill Sans MT"/>
                <a:cs typeface="Gill Sans MT"/>
              </a:rPr>
              <a:t>otros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36317" y="1263950"/>
            <a:ext cx="4634865" cy="660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81505" marR="5080" indent="-1869439">
              <a:lnSpc>
                <a:spcPct val="148800"/>
              </a:lnSpc>
              <a:spcBef>
                <a:spcPts val="100"/>
              </a:spcBef>
            </a:pPr>
            <a:r>
              <a:rPr dirty="0" sz="1400" b="1">
                <a:latin typeface="Gill Sans MT"/>
                <a:cs typeface="Gill Sans MT"/>
              </a:rPr>
              <a:t>d</a:t>
            </a:r>
            <a:r>
              <a:rPr dirty="0" sz="1400" spc="-5" b="1">
                <a:latin typeface="Gill Sans MT"/>
                <a:cs typeface="Gill Sans MT"/>
              </a:rPr>
              <a:t>e</a:t>
            </a:r>
            <a:r>
              <a:rPr dirty="0" sz="1400" b="1">
                <a:latin typeface="Gill Sans MT"/>
                <a:cs typeface="Gill Sans MT"/>
              </a:rPr>
              <a:t>spil</a:t>
            </a:r>
            <a:r>
              <a:rPr dirty="0" sz="1400" spc="-5" b="1">
                <a:latin typeface="Gill Sans MT"/>
                <a:cs typeface="Gill Sans MT"/>
              </a:rPr>
              <a:t>f</a:t>
            </a:r>
            <a:r>
              <a:rPr dirty="0" sz="1400" b="1">
                <a:latin typeface="Gill Sans MT"/>
                <a:cs typeface="Gill Sans MT"/>
              </a:rPr>
              <a:t>a</a:t>
            </a:r>
            <a:r>
              <a:rPr dirty="0" sz="1400" spc="-15" b="1">
                <a:latin typeface="Gill Sans MT"/>
                <a:cs typeface="Gill Sans MT"/>
              </a:rPr>
              <a:t>r</a:t>
            </a:r>
            <a:r>
              <a:rPr dirty="0" sz="1400" spc="-35" b="1">
                <a:latin typeface="Gill Sans MT"/>
                <a:cs typeface="Gill Sans MT"/>
              </a:rPr>
              <a:t>r</a:t>
            </a:r>
            <a:r>
              <a:rPr dirty="0" sz="1400" spc="-5" b="1">
                <a:latin typeface="Gill Sans MT"/>
                <a:cs typeface="Gill Sans MT"/>
              </a:rPr>
              <a:t>o</a:t>
            </a:r>
            <a:r>
              <a:rPr dirty="0" sz="1400" b="1">
                <a:latin typeface="Gill Sans MT"/>
                <a:cs typeface="Gill Sans MT"/>
              </a:rPr>
              <a:t>s,</a:t>
            </a:r>
            <a:r>
              <a:rPr dirty="0" sz="1400" spc="-145" b="1">
                <a:latin typeface="Gill Sans MT"/>
                <a:cs typeface="Gill Sans MT"/>
              </a:rPr>
              <a:t> </a:t>
            </a:r>
            <a:r>
              <a:rPr dirty="0" sz="1400" spc="-25" b="1">
                <a:latin typeface="Gill Sans MT"/>
                <a:cs typeface="Gill Sans MT"/>
              </a:rPr>
              <a:t>g</a:t>
            </a:r>
            <a:r>
              <a:rPr dirty="0" sz="1400" b="1">
                <a:latin typeface="Gill Sans MT"/>
                <a:cs typeface="Gill Sans MT"/>
              </a:rPr>
              <a:t>en</a:t>
            </a:r>
            <a:r>
              <a:rPr dirty="0" sz="1400" spc="-5" b="1">
                <a:latin typeface="Gill Sans MT"/>
                <a:cs typeface="Gill Sans MT"/>
              </a:rPr>
              <a:t>er</a:t>
            </a:r>
            <a:r>
              <a:rPr dirty="0" sz="1400" b="1">
                <a:latin typeface="Gill Sans MT"/>
                <a:cs typeface="Gill Sans MT"/>
              </a:rPr>
              <a:t>ando costes fin</a:t>
            </a:r>
            <a:r>
              <a:rPr dirty="0" sz="1400" spc="-5" b="1">
                <a:latin typeface="Gill Sans MT"/>
                <a:cs typeface="Gill Sans MT"/>
              </a:rPr>
              <a:t>a</a:t>
            </a:r>
            <a:r>
              <a:rPr dirty="0" sz="1400" b="1">
                <a:latin typeface="Gill Sans MT"/>
                <a:cs typeface="Gill Sans MT"/>
              </a:rPr>
              <a:t>nci</a:t>
            </a:r>
            <a:r>
              <a:rPr dirty="0" sz="1400" spc="-5" b="1">
                <a:latin typeface="Gill Sans MT"/>
                <a:cs typeface="Gill Sans MT"/>
              </a:rPr>
              <a:t>e</a:t>
            </a:r>
            <a:r>
              <a:rPr dirty="0" sz="1400" spc="-35" b="1">
                <a:latin typeface="Gill Sans MT"/>
                <a:cs typeface="Gill Sans MT"/>
              </a:rPr>
              <a:t>r</a:t>
            </a:r>
            <a:r>
              <a:rPr dirty="0" sz="1400" spc="-5" b="1">
                <a:latin typeface="Gill Sans MT"/>
                <a:cs typeface="Gill Sans MT"/>
              </a:rPr>
              <a:t>o</a:t>
            </a:r>
            <a:r>
              <a:rPr dirty="0" sz="1400" b="1">
                <a:latin typeface="Gill Sans MT"/>
                <a:cs typeface="Gill Sans MT"/>
              </a:rPr>
              <a:t>s y n</a:t>
            </a:r>
            <a:r>
              <a:rPr dirty="0" sz="1400" spc="-5" b="1">
                <a:latin typeface="Gill Sans MT"/>
                <a:cs typeface="Gill Sans MT"/>
              </a:rPr>
              <a:t>e</a:t>
            </a:r>
            <a:r>
              <a:rPr dirty="0" sz="1400" b="1">
                <a:latin typeface="Gill Sans MT"/>
                <a:cs typeface="Gill Sans MT"/>
              </a:rPr>
              <a:t>c</a:t>
            </a:r>
            <a:r>
              <a:rPr dirty="0" sz="1400" spc="-5" b="1">
                <a:latin typeface="Gill Sans MT"/>
                <a:cs typeface="Gill Sans MT"/>
              </a:rPr>
              <a:t>e</a:t>
            </a:r>
            <a:r>
              <a:rPr dirty="0" sz="1400" b="1">
                <a:latin typeface="Gill Sans MT"/>
                <a:cs typeface="Gill Sans MT"/>
              </a:rPr>
              <a:t>sid</a:t>
            </a:r>
            <a:r>
              <a:rPr dirty="0" sz="1400" spc="-5" b="1">
                <a:latin typeface="Gill Sans MT"/>
                <a:cs typeface="Gill Sans MT"/>
              </a:rPr>
              <a:t>a</a:t>
            </a:r>
            <a:r>
              <a:rPr dirty="0" sz="1400" b="1">
                <a:latin typeface="Gill Sans MT"/>
                <a:cs typeface="Gill Sans MT"/>
              </a:rPr>
              <a:t>d</a:t>
            </a:r>
            <a:r>
              <a:rPr dirty="0" sz="1400" spc="-5" b="1">
                <a:latin typeface="Gill Sans MT"/>
                <a:cs typeface="Gill Sans MT"/>
              </a:rPr>
              <a:t>e</a:t>
            </a:r>
            <a:r>
              <a:rPr dirty="0" sz="1400" b="1">
                <a:latin typeface="Gill Sans MT"/>
                <a:cs typeface="Gill Sans MT"/>
              </a:rPr>
              <a:t>s  </a:t>
            </a:r>
            <a:r>
              <a:rPr dirty="0" sz="1400" b="1">
                <a:latin typeface="Gill Sans MT"/>
                <a:cs typeface="Gill Sans MT"/>
              </a:rPr>
              <a:t>de</a:t>
            </a:r>
            <a:r>
              <a:rPr dirty="0" sz="1400" spc="-10" b="1">
                <a:latin typeface="Gill Sans MT"/>
                <a:cs typeface="Gill Sans MT"/>
              </a:rPr>
              <a:t> espacio.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93417" y="2203750"/>
            <a:ext cx="5015230" cy="1003300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algn="just" marL="12700" marR="5080">
              <a:lnSpc>
                <a:spcPct val="151800"/>
              </a:lnSpc>
              <a:spcBef>
                <a:spcPts val="150"/>
              </a:spcBef>
            </a:pPr>
            <a:r>
              <a:rPr dirty="0" sz="1400">
                <a:latin typeface="Gill Sans MT"/>
                <a:cs typeface="Gill Sans MT"/>
              </a:rPr>
              <a:t>En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actualidad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empresas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necesitan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acercar</a:t>
            </a:r>
            <a:r>
              <a:rPr dirty="0" sz="1400" spc="-5">
                <a:latin typeface="Gill Sans MT"/>
                <a:cs typeface="Gill Sans MT"/>
              </a:rPr>
              <a:t> cada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día</a:t>
            </a:r>
            <a:r>
              <a:rPr dirty="0" sz="1400">
                <a:latin typeface="Gill Sans MT"/>
                <a:cs typeface="Gill Sans MT"/>
              </a:rPr>
              <a:t> de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una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manera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mas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urgente</a:t>
            </a:r>
            <a:r>
              <a:rPr dirty="0" sz="1400">
                <a:latin typeface="Gill Sans MT"/>
                <a:cs typeface="Gill Sans MT"/>
              </a:rPr>
              <a:t> sus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stocks</a:t>
            </a:r>
            <a:r>
              <a:rPr dirty="0" sz="1400">
                <a:latin typeface="Gill Sans MT"/>
                <a:cs typeface="Gill Sans MT"/>
              </a:rPr>
              <a:t> 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unos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mínimos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niveles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por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los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siguientes</a:t>
            </a:r>
            <a:r>
              <a:rPr dirty="0" sz="1400" spc="-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factores: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63317" y="3675257"/>
            <a:ext cx="118533" cy="11853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030017" y="3499150"/>
            <a:ext cx="4282440" cy="2260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050" marR="567055">
              <a:lnSpc>
                <a:spcPct val="148800"/>
              </a:lnSpc>
              <a:spcBef>
                <a:spcPts val="100"/>
              </a:spcBef>
            </a:pPr>
            <a:r>
              <a:rPr dirty="0" sz="1400" spc="-5">
                <a:latin typeface="Gill Sans MT"/>
                <a:cs typeface="Gill Sans MT"/>
              </a:rPr>
              <a:t>Disminución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los </a:t>
            </a:r>
            <a:r>
              <a:rPr dirty="0" sz="1400">
                <a:latin typeface="Gill Sans MT"/>
                <a:cs typeface="Gill Sans MT"/>
              </a:rPr>
              <a:t>ciclos de vida de </a:t>
            </a:r>
            <a:r>
              <a:rPr dirty="0" sz="1400" spc="-5">
                <a:latin typeface="Gill Sans MT"/>
                <a:cs typeface="Gill Sans MT"/>
              </a:rPr>
              <a:t>los materiales.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Competencia mas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elevada.</a:t>
            </a:r>
            <a:endParaRPr sz="1400">
              <a:latin typeface="Gill Sans MT"/>
              <a:cs typeface="Gill Sans MT"/>
            </a:endParaRPr>
          </a:p>
          <a:p>
            <a:pPr marL="19050">
              <a:lnSpc>
                <a:spcPct val="100000"/>
              </a:lnSpc>
              <a:spcBef>
                <a:spcPts val="919"/>
              </a:spcBef>
            </a:pPr>
            <a:r>
              <a:rPr dirty="0" sz="1400">
                <a:latin typeface="Gill Sans MT"/>
                <a:cs typeface="Gill Sans MT"/>
              </a:rPr>
              <a:t>Incidencia</a:t>
            </a:r>
            <a:r>
              <a:rPr dirty="0" sz="1400" spc="-1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-2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los</a:t>
            </a:r>
            <a:r>
              <a:rPr dirty="0" sz="1400" spc="-1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factores</a:t>
            </a:r>
            <a:r>
              <a:rPr dirty="0" sz="1400" spc="-2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promocionales</a:t>
            </a:r>
            <a:endParaRPr sz="1400">
              <a:latin typeface="Gill Sans MT"/>
              <a:cs typeface="Gill Sans MT"/>
            </a:endParaRPr>
          </a:p>
          <a:p>
            <a:pPr marL="12700" marR="8890" indent="6350">
              <a:lnSpc>
                <a:spcPct val="148800"/>
              </a:lnSpc>
            </a:pPr>
            <a:r>
              <a:rPr dirty="0" sz="1400" spc="-5">
                <a:latin typeface="Gill Sans MT"/>
                <a:cs typeface="Gill Sans MT"/>
              </a:rPr>
              <a:t>Inmovilización</a:t>
            </a:r>
            <a:r>
              <a:rPr dirty="0" sz="1400" spc="24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24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capital,</a:t>
            </a:r>
            <a:r>
              <a:rPr dirty="0" sz="1400" spc="10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que</a:t>
            </a:r>
            <a:r>
              <a:rPr dirty="0" sz="1400" spc="24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genera</a:t>
            </a:r>
            <a:r>
              <a:rPr dirty="0" sz="1400" spc="24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un</a:t>
            </a:r>
            <a:r>
              <a:rPr dirty="0" sz="1400" spc="24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coste</a:t>
            </a:r>
            <a:r>
              <a:rPr dirty="0" sz="1400" spc="24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financiero </a:t>
            </a:r>
            <a:r>
              <a:rPr dirty="0" sz="1400" spc="-37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importante.</a:t>
            </a:r>
            <a:endParaRPr sz="1400">
              <a:latin typeface="Gill Sans MT"/>
              <a:cs typeface="Gill Sans MT"/>
            </a:endParaRPr>
          </a:p>
          <a:p>
            <a:pPr marL="12700" marR="5080" indent="7620">
              <a:lnSpc>
                <a:spcPct val="148800"/>
              </a:lnSpc>
              <a:tabLst>
                <a:tab pos="1026794" algn="l"/>
                <a:tab pos="1348740" algn="l"/>
                <a:tab pos="1680845" algn="l"/>
                <a:tab pos="2714625" algn="l"/>
                <a:tab pos="3035935" algn="l"/>
                <a:tab pos="3733165" algn="l"/>
                <a:tab pos="4052570" algn="l"/>
              </a:tabLst>
            </a:pPr>
            <a:r>
              <a:rPr dirty="0" sz="1400" spc="25">
                <a:latin typeface="Gill Sans MT"/>
                <a:cs typeface="Gill Sans MT"/>
              </a:rPr>
              <a:t>Inc</a:t>
            </a:r>
            <a:r>
              <a:rPr dirty="0" sz="1400">
                <a:latin typeface="Gill Sans MT"/>
                <a:cs typeface="Gill Sans MT"/>
              </a:rPr>
              <a:t>r</a:t>
            </a:r>
            <a:r>
              <a:rPr dirty="0" sz="1400" spc="25">
                <a:latin typeface="Gill Sans MT"/>
                <a:cs typeface="Gill Sans MT"/>
              </a:rPr>
              <a:t>ement</a:t>
            </a:r>
            <a:r>
              <a:rPr dirty="0" sz="1400">
                <a:latin typeface="Gill Sans MT"/>
                <a:cs typeface="Gill Sans MT"/>
              </a:rPr>
              <a:t>o	</a:t>
            </a:r>
            <a:r>
              <a:rPr dirty="0" sz="1400" spc="25">
                <a:latin typeface="Gill Sans MT"/>
                <a:cs typeface="Gill Sans MT"/>
              </a:rPr>
              <a:t>d</a:t>
            </a:r>
            <a:r>
              <a:rPr dirty="0" sz="1400">
                <a:latin typeface="Gill Sans MT"/>
                <a:cs typeface="Gill Sans MT"/>
              </a:rPr>
              <a:t>e	</a:t>
            </a:r>
            <a:r>
              <a:rPr dirty="0" sz="1400" spc="25">
                <a:latin typeface="Gill Sans MT"/>
                <a:cs typeface="Gill Sans MT"/>
              </a:rPr>
              <a:t>la</a:t>
            </a:r>
            <a:r>
              <a:rPr dirty="0" sz="1400">
                <a:latin typeface="Gill Sans MT"/>
                <a:cs typeface="Gill Sans MT"/>
              </a:rPr>
              <a:t>s	</a:t>
            </a:r>
            <a:r>
              <a:rPr dirty="0" sz="1400" spc="25">
                <a:latin typeface="Gill Sans MT"/>
                <a:cs typeface="Gill Sans MT"/>
              </a:rPr>
              <a:t>necesidade</a:t>
            </a:r>
            <a:r>
              <a:rPr dirty="0" sz="1400">
                <a:latin typeface="Gill Sans MT"/>
                <a:cs typeface="Gill Sans MT"/>
              </a:rPr>
              <a:t>s	</a:t>
            </a:r>
            <a:r>
              <a:rPr dirty="0" sz="1400" spc="25">
                <a:latin typeface="Gill Sans MT"/>
                <a:cs typeface="Gill Sans MT"/>
              </a:rPr>
              <a:t>d</a:t>
            </a:r>
            <a:r>
              <a:rPr dirty="0" sz="1400">
                <a:latin typeface="Gill Sans MT"/>
                <a:cs typeface="Gill Sans MT"/>
              </a:rPr>
              <a:t>e	</a:t>
            </a:r>
            <a:r>
              <a:rPr dirty="0" sz="1400" spc="25">
                <a:latin typeface="Gill Sans MT"/>
                <a:cs typeface="Gill Sans MT"/>
              </a:rPr>
              <a:t>espaci</a:t>
            </a:r>
            <a:r>
              <a:rPr dirty="0" sz="1400">
                <a:latin typeface="Gill Sans MT"/>
                <a:cs typeface="Gill Sans MT"/>
              </a:rPr>
              <a:t>o	</a:t>
            </a:r>
            <a:r>
              <a:rPr dirty="0" sz="1400" spc="25">
                <a:latin typeface="Gill Sans MT"/>
                <a:cs typeface="Gill Sans MT"/>
              </a:rPr>
              <a:t>e</a:t>
            </a:r>
            <a:r>
              <a:rPr dirty="0" sz="1400">
                <a:latin typeface="Gill Sans MT"/>
                <a:cs typeface="Gill Sans MT"/>
              </a:rPr>
              <a:t>n	</a:t>
            </a:r>
            <a:r>
              <a:rPr dirty="0" sz="1400" spc="25">
                <a:latin typeface="Gill Sans MT"/>
                <a:cs typeface="Gill Sans MT"/>
              </a:rPr>
              <a:t>los  </a:t>
            </a:r>
            <a:r>
              <a:rPr dirty="0" sz="1400" spc="-5">
                <a:latin typeface="Gill Sans MT"/>
                <a:cs typeface="Gill Sans MT"/>
              </a:rPr>
              <a:t>almacenes.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63317" y="3992757"/>
            <a:ext cx="118533" cy="11853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63317" y="4322956"/>
            <a:ext cx="118533" cy="11853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63317" y="4640456"/>
            <a:ext cx="118533" cy="11853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63317" y="5275456"/>
            <a:ext cx="118533" cy="11853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5759" y="1313411"/>
            <a:ext cx="1492134" cy="45720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19124" y="1517651"/>
            <a:ext cx="11468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FFFFFF"/>
                </a:solidFill>
                <a:latin typeface="Gill Sans MT"/>
                <a:cs typeface="Gill Sans MT"/>
              </a:rPr>
              <a:t>A</a:t>
            </a:r>
            <a:r>
              <a:rPr dirty="0" sz="1200" spc="-2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200" spc="-5" b="1">
                <a:solidFill>
                  <a:srgbClr val="FFFFFF"/>
                </a:solidFill>
                <a:latin typeface="Gill Sans MT"/>
                <a:cs typeface="Gill Sans MT"/>
              </a:rPr>
              <a:t>menos</a:t>
            </a:r>
            <a:r>
              <a:rPr dirty="0" sz="1200" spc="-2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200" spc="-5" b="1">
                <a:solidFill>
                  <a:srgbClr val="FFFFFF"/>
                </a:solidFill>
                <a:latin typeface="Gill Sans MT"/>
                <a:cs typeface="Gill Sans MT"/>
              </a:rPr>
              <a:t>stocks</a:t>
            </a:r>
            <a:endParaRPr sz="1200">
              <a:latin typeface="Gill Sans MT"/>
              <a:cs typeface="Gill Sans M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4443" y="2119745"/>
            <a:ext cx="1853737" cy="45720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474662" y="2324101"/>
            <a:ext cx="15036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FFFFFF"/>
                </a:solidFill>
                <a:latin typeface="Gill Sans MT"/>
                <a:cs typeface="Gill Sans MT"/>
              </a:rPr>
              <a:t>Aparecen</a:t>
            </a:r>
            <a:r>
              <a:rPr dirty="0" sz="1200" spc="-5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200" spc="-10" b="1">
                <a:solidFill>
                  <a:srgbClr val="FFFFFF"/>
                </a:solidFill>
                <a:latin typeface="Gill Sans MT"/>
                <a:cs typeface="Gill Sans MT"/>
              </a:rPr>
              <a:t>problemas</a:t>
            </a:r>
            <a:endParaRPr sz="1200">
              <a:latin typeface="Gill Sans MT"/>
              <a:cs typeface="Gill Sans MT"/>
            </a:endParaRPr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970" y="2826327"/>
            <a:ext cx="2385752" cy="45720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330200" y="3030538"/>
            <a:ext cx="20358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FFFFFF"/>
                </a:solidFill>
                <a:latin typeface="Gill Sans MT"/>
                <a:cs typeface="Gill Sans MT"/>
              </a:rPr>
              <a:t>Si</a:t>
            </a:r>
            <a:r>
              <a:rPr dirty="0" sz="1200" spc="-1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200" b="1">
                <a:solidFill>
                  <a:srgbClr val="FFFFFF"/>
                </a:solidFill>
                <a:latin typeface="Gill Sans MT"/>
                <a:cs typeface="Gill Sans MT"/>
              </a:rPr>
              <a:t>se</a:t>
            </a:r>
            <a:r>
              <a:rPr dirty="0" sz="1200" spc="-5" b="1">
                <a:solidFill>
                  <a:srgbClr val="FFFFFF"/>
                </a:solidFill>
                <a:latin typeface="Gill Sans MT"/>
                <a:cs typeface="Gill Sans MT"/>
              </a:rPr>
              <a:t> eliminan</a:t>
            </a:r>
            <a:r>
              <a:rPr dirty="0" sz="1200" spc="-1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200" b="1">
                <a:solidFill>
                  <a:srgbClr val="FFFFFF"/>
                </a:solidFill>
                <a:latin typeface="Gill Sans MT"/>
                <a:cs typeface="Gill Sans MT"/>
              </a:rPr>
              <a:t>los</a:t>
            </a:r>
            <a:r>
              <a:rPr dirty="0" sz="1200" spc="-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200" spc="-10" b="1">
                <a:solidFill>
                  <a:srgbClr val="FFFFFF"/>
                </a:solidFill>
                <a:latin typeface="Gill Sans MT"/>
                <a:cs typeface="Gill Sans MT"/>
              </a:rPr>
              <a:t>problemas</a:t>
            </a:r>
            <a:endParaRPr sz="1200">
              <a:latin typeface="Gill Sans MT"/>
              <a:cs typeface="Gill Sans MT"/>
            </a:endParaRPr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12" y="3557847"/>
            <a:ext cx="2310937" cy="457200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258762" y="3763964"/>
            <a:ext cx="19665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FFFFFF"/>
                </a:solidFill>
                <a:latin typeface="Gill Sans MT"/>
                <a:cs typeface="Gill Sans MT"/>
              </a:rPr>
              <a:t>Mejor</a:t>
            </a:r>
            <a:r>
              <a:rPr dirty="0" sz="1200" spc="-2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200" spc="-5" b="1">
                <a:solidFill>
                  <a:srgbClr val="FFFFFF"/>
                </a:solidFill>
                <a:latin typeface="Gill Sans MT"/>
                <a:cs typeface="Gill Sans MT"/>
              </a:rPr>
              <a:t>utilización</a:t>
            </a:r>
            <a:r>
              <a:rPr dirty="0" sz="1200" spc="-2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200" b="1">
                <a:solidFill>
                  <a:srgbClr val="FFFFFF"/>
                </a:solidFill>
                <a:latin typeface="Gill Sans MT"/>
                <a:cs typeface="Gill Sans MT"/>
              </a:rPr>
              <a:t>de</a:t>
            </a:r>
            <a:r>
              <a:rPr dirty="0" sz="1200" spc="-2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200" spc="-5" b="1">
                <a:solidFill>
                  <a:srgbClr val="FFFFFF"/>
                </a:solidFill>
                <a:latin typeface="Gill Sans MT"/>
                <a:cs typeface="Gill Sans MT"/>
              </a:rPr>
              <a:t>activos</a:t>
            </a:r>
            <a:endParaRPr sz="1200">
              <a:latin typeface="Gill Sans MT"/>
              <a:cs typeface="Gill Sans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48145" y="1691640"/>
            <a:ext cx="2107565" cy="3766185"/>
            <a:chOff x="748145" y="1691640"/>
            <a:chExt cx="2107565" cy="3766185"/>
          </a:xfrm>
        </p:grpSpPr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8145" y="1691640"/>
              <a:ext cx="727363" cy="36991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827087" y="1773238"/>
              <a:ext cx="720725" cy="360680"/>
            </a:xfrm>
            <a:custGeom>
              <a:avLst/>
              <a:gdLst/>
              <a:ahLst/>
              <a:cxnLst/>
              <a:rect l="l" t="t" r="r" b="b"/>
              <a:pathLst>
                <a:path w="720725" h="360680">
                  <a:moveTo>
                    <a:pt x="540543" y="0"/>
                  </a:moveTo>
                  <a:lnTo>
                    <a:pt x="180180" y="0"/>
                  </a:lnTo>
                  <a:lnTo>
                    <a:pt x="180180" y="270271"/>
                  </a:lnTo>
                  <a:lnTo>
                    <a:pt x="0" y="270271"/>
                  </a:lnTo>
                  <a:lnTo>
                    <a:pt x="360363" y="360362"/>
                  </a:lnTo>
                  <a:lnTo>
                    <a:pt x="720724" y="270271"/>
                  </a:lnTo>
                  <a:lnTo>
                    <a:pt x="540543" y="270271"/>
                  </a:lnTo>
                  <a:lnTo>
                    <a:pt x="540543" y="0"/>
                  </a:lnTo>
                  <a:close/>
                </a:path>
              </a:pathLst>
            </a:custGeom>
            <a:solidFill>
              <a:srgbClr val="A7A7A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8145" y="2485505"/>
              <a:ext cx="727363" cy="36991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27087" y="2565400"/>
              <a:ext cx="720725" cy="360680"/>
            </a:xfrm>
            <a:custGeom>
              <a:avLst/>
              <a:gdLst/>
              <a:ahLst/>
              <a:cxnLst/>
              <a:rect l="l" t="t" r="r" b="b"/>
              <a:pathLst>
                <a:path w="720725" h="360680">
                  <a:moveTo>
                    <a:pt x="540543" y="0"/>
                  </a:moveTo>
                  <a:lnTo>
                    <a:pt x="180180" y="0"/>
                  </a:lnTo>
                  <a:lnTo>
                    <a:pt x="180180" y="270272"/>
                  </a:lnTo>
                  <a:lnTo>
                    <a:pt x="0" y="270272"/>
                  </a:lnTo>
                  <a:lnTo>
                    <a:pt x="360363" y="360363"/>
                  </a:lnTo>
                  <a:lnTo>
                    <a:pt x="720724" y="270272"/>
                  </a:lnTo>
                  <a:lnTo>
                    <a:pt x="540543" y="270272"/>
                  </a:lnTo>
                  <a:lnTo>
                    <a:pt x="540543" y="0"/>
                  </a:lnTo>
                  <a:close/>
                </a:path>
              </a:pathLst>
            </a:custGeom>
            <a:solidFill>
              <a:srgbClr val="A7A7A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8145" y="3204555"/>
              <a:ext cx="727363" cy="36991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827087" y="3284538"/>
              <a:ext cx="720725" cy="360680"/>
            </a:xfrm>
            <a:custGeom>
              <a:avLst/>
              <a:gdLst/>
              <a:ahLst/>
              <a:cxnLst/>
              <a:rect l="l" t="t" r="r" b="b"/>
              <a:pathLst>
                <a:path w="720725" h="360679">
                  <a:moveTo>
                    <a:pt x="540543" y="0"/>
                  </a:moveTo>
                  <a:lnTo>
                    <a:pt x="180180" y="0"/>
                  </a:lnTo>
                  <a:lnTo>
                    <a:pt x="180180" y="270271"/>
                  </a:lnTo>
                  <a:lnTo>
                    <a:pt x="0" y="270271"/>
                  </a:lnTo>
                  <a:lnTo>
                    <a:pt x="360363" y="360361"/>
                  </a:lnTo>
                  <a:lnTo>
                    <a:pt x="720724" y="270271"/>
                  </a:lnTo>
                  <a:lnTo>
                    <a:pt x="540543" y="270271"/>
                  </a:lnTo>
                  <a:lnTo>
                    <a:pt x="540543" y="0"/>
                  </a:lnTo>
                  <a:close/>
                </a:path>
              </a:pathLst>
            </a:custGeom>
            <a:solidFill>
              <a:srgbClr val="A7A7A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12174" y="5000105"/>
              <a:ext cx="1043247" cy="45719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08017" y="4725785"/>
              <a:ext cx="1047403" cy="45304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08017" y="4422371"/>
              <a:ext cx="1047403" cy="4572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12174" y="4160519"/>
              <a:ext cx="1043247" cy="457200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2058987" y="4289742"/>
            <a:ext cx="60642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5720" indent="3175">
              <a:lnSpc>
                <a:spcPct val="1424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FFFFFF"/>
                </a:solidFill>
                <a:latin typeface="Gill Sans MT"/>
                <a:cs typeface="Gill Sans MT"/>
              </a:rPr>
              <a:t>Stocks </a:t>
            </a:r>
            <a:r>
              <a:rPr dirty="0" sz="1200" b="1">
                <a:solidFill>
                  <a:srgbClr val="FFFFFF"/>
                </a:solidFill>
                <a:latin typeface="Gill Sans MT"/>
                <a:cs typeface="Gill Sans MT"/>
              </a:rPr>
              <a:t> Esp</a:t>
            </a:r>
            <a:r>
              <a:rPr dirty="0" sz="1200" spc="-5" b="1">
                <a:solidFill>
                  <a:srgbClr val="FFFFFF"/>
                </a:solidFill>
                <a:latin typeface="Gill Sans MT"/>
                <a:cs typeface="Gill Sans MT"/>
              </a:rPr>
              <a:t>a</a:t>
            </a:r>
            <a:r>
              <a:rPr dirty="0" sz="1200" b="1">
                <a:solidFill>
                  <a:srgbClr val="FFFFFF"/>
                </a:solidFill>
                <a:latin typeface="Gill Sans MT"/>
                <a:cs typeface="Gill Sans MT"/>
              </a:rPr>
              <a:t>cio</a:t>
            </a:r>
            <a:endParaRPr sz="1200">
              <a:latin typeface="Gill Sans MT"/>
              <a:cs typeface="Gill Sans MT"/>
            </a:endParaRPr>
          </a:p>
          <a:p>
            <a:pPr marL="15875" marR="5080" indent="-3175">
              <a:lnSpc>
                <a:spcPct val="150200"/>
              </a:lnSpc>
              <a:spcBef>
                <a:spcPts val="210"/>
              </a:spcBef>
            </a:pPr>
            <a:r>
              <a:rPr dirty="0" sz="1200" spc="-5" b="1">
                <a:solidFill>
                  <a:srgbClr val="FFFFFF"/>
                </a:solidFill>
                <a:latin typeface="Gill Sans MT"/>
                <a:cs typeface="Gill Sans MT"/>
              </a:rPr>
              <a:t>Capital </a:t>
            </a:r>
            <a:r>
              <a:rPr dirty="0" sz="1200" b="1">
                <a:solidFill>
                  <a:srgbClr val="FFFFFF"/>
                </a:solidFill>
                <a:latin typeface="Gill Sans MT"/>
                <a:cs typeface="Gill Sans MT"/>
              </a:rPr>
              <a:t> Pl</a:t>
            </a:r>
            <a:r>
              <a:rPr dirty="0" sz="1200" spc="-5" b="1">
                <a:solidFill>
                  <a:srgbClr val="FFFFFF"/>
                </a:solidFill>
                <a:latin typeface="Gill Sans MT"/>
                <a:cs typeface="Gill Sans MT"/>
              </a:rPr>
              <a:t>a</a:t>
            </a:r>
            <a:r>
              <a:rPr dirty="0" sz="1200" b="1">
                <a:solidFill>
                  <a:srgbClr val="FFFFFF"/>
                </a:solidFill>
                <a:latin typeface="Gill Sans MT"/>
                <a:cs typeface="Gill Sans MT"/>
              </a:rPr>
              <a:t>n</a:t>
            </a:r>
            <a:r>
              <a:rPr dirty="0" sz="1200" spc="-5" b="1">
                <a:solidFill>
                  <a:srgbClr val="FFFFFF"/>
                </a:solidFill>
                <a:latin typeface="Gill Sans MT"/>
                <a:cs typeface="Gill Sans MT"/>
              </a:rPr>
              <a:t>t</a:t>
            </a:r>
            <a:r>
              <a:rPr dirty="0" sz="1200" b="1">
                <a:solidFill>
                  <a:srgbClr val="FFFFFF"/>
                </a:solidFill>
                <a:latin typeface="Gill Sans MT"/>
                <a:cs typeface="Gill Sans MT"/>
              </a:rPr>
              <a:t>illa</a:t>
            </a:r>
            <a:endParaRPr sz="1200">
              <a:latin typeface="Gill Sans MT"/>
              <a:cs typeface="Gill Sans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964276" y="3998422"/>
            <a:ext cx="871219" cy="1015365"/>
            <a:chOff x="964276" y="3998422"/>
            <a:chExt cx="871219" cy="1015365"/>
          </a:xfrm>
        </p:grpSpPr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4276" y="3998422"/>
              <a:ext cx="798021" cy="94349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042987" y="4076700"/>
              <a:ext cx="792480" cy="936625"/>
            </a:xfrm>
            <a:custGeom>
              <a:avLst/>
              <a:gdLst/>
              <a:ahLst/>
              <a:cxnLst/>
              <a:rect l="l" t="t" r="r" b="b"/>
              <a:pathLst>
                <a:path w="792480" h="936625">
                  <a:moveTo>
                    <a:pt x="237428" y="0"/>
                  </a:moveTo>
                  <a:lnTo>
                    <a:pt x="0" y="0"/>
                  </a:lnTo>
                  <a:lnTo>
                    <a:pt x="0" y="409426"/>
                  </a:lnTo>
                  <a:lnTo>
                    <a:pt x="2674" y="453108"/>
                  </a:lnTo>
                  <a:lnTo>
                    <a:pt x="10512" y="495429"/>
                  </a:lnTo>
                  <a:lnTo>
                    <a:pt x="23235" y="536143"/>
                  </a:lnTo>
                  <a:lnTo>
                    <a:pt x="40565" y="575006"/>
                  </a:lnTo>
                  <a:lnTo>
                    <a:pt x="62225" y="611774"/>
                  </a:lnTo>
                  <a:lnTo>
                    <a:pt x="87935" y="646201"/>
                  </a:lnTo>
                  <a:lnTo>
                    <a:pt x="117419" y="678043"/>
                  </a:lnTo>
                  <a:lnTo>
                    <a:pt x="150398" y="707055"/>
                  </a:lnTo>
                  <a:lnTo>
                    <a:pt x="186593" y="732992"/>
                  </a:lnTo>
                  <a:lnTo>
                    <a:pt x="225727" y="755611"/>
                  </a:lnTo>
                  <a:lnTo>
                    <a:pt x="267522" y="774666"/>
                  </a:lnTo>
                  <a:lnTo>
                    <a:pt x="311700" y="789912"/>
                  </a:lnTo>
                  <a:lnTo>
                    <a:pt x="357983" y="801105"/>
                  </a:lnTo>
                  <a:lnTo>
                    <a:pt x="406091" y="808001"/>
                  </a:lnTo>
                  <a:lnTo>
                    <a:pt x="455749" y="810353"/>
                  </a:lnTo>
                  <a:lnTo>
                    <a:pt x="554733" y="810353"/>
                  </a:lnTo>
                  <a:lnTo>
                    <a:pt x="554733" y="936625"/>
                  </a:lnTo>
                  <a:lnTo>
                    <a:pt x="792162" y="673026"/>
                  </a:lnTo>
                  <a:lnTo>
                    <a:pt x="554733" y="409426"/>
                  </a:lnTo>
                  <a:lnTo>
                    <a:pt x="554733" y="535697"/>
                  </a:lnTo>
                  <a:lnTo>
                    <a:pt x="455749" y="535697"/>
                  </a:lnTo>
                  <a:lnTo>
                    <a:pt x="397707" y="531186"/>
                  </a:lnTo>
                  <a:lnTo>
                    <a:pt x="345554" y="518455"/>
                  </a:lnTo>
                  <a:lnTo>
                    <a:pt x="301369" y="498709"/>
                  </a:lnTo>
                  <a:lnTo>
                    <a:pt x="267233" y="473153"/>
                  </a:lnTo>
                  <a:lnTo>
                    <a:pt x="237428" y="409426"/>
                  </a:lnTo>
                  <a:lnTo>
                    <a:pt x="237428" y="0"/>
                  </a:lnTo>
                  <a:close/>
                </a:path>
              </a:pathLst>
            </a:custGeom>
            <a:solidFill>
              <a:srgbClr val="A7A7A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53</a:t>
            </a:fld>
          </a:p>
        </p:txBody>
      </p:sp>
      <p:sp>
        <p:nvSpPr>
          <p:cNvPr id="36" name="object 3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Medidas para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la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 reducción</a:t>
            </a: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de</a:t>
            </a: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stocks.</a:t>
            </a:r>
            <a:endParaRPr sz="1400">
              <a:latin typeface="Gill Sans MT"/>
              <a:cs typeface="Gill Sans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59486" y="885305"/>
            <a:ext cx="5168265" cy="5339080"/>
            <a:chOff x="1759486" y="885305"/>
            <a:chExt cx="5168265" cy="5339080"/>
          </a:xfrm>
        </p:grpSpPr>
        <p:sp>
          <p:nvSpPr>
            <p:cNvPr id="4" name="object 4"/>
            <p:cNvSpPr/>
            <p:nvPr/>
          </p:nvSpPr>
          <p:spPr>
            <a:xfrm>
              <a:off x="1759486" y="1119295"/>
              <a:ext cx="5168265" cy="5104765"/>
            </a:xfrm>
            <a:custGeom>
              <a:avLst/>
              <a:gdLst/>
              <a:ahLst/>
              <a:cxnLst/>
              <a:rect l="l" t="t" r="r" b="b"/>
              <a:pathLst>
                <a:path w="5168265" h="5104765">
                  <a:moveTo>
                    <a:pt x="3149028" y="0"/>
                  </a:moveTo>
                  <a:lnTo>
                    <a:pt x="3082390" y="297251"/>
                  </a:lnTo>
                  <a:lnTo>
                    <a:pt x="3131401" y="308807"/>
                  </a:lnTo>
                  <a:lnTo>
                    <a:pt x="3180032" y="321412"/>
                  </a:lnTo>
                  <a:lnTo>
                    <a:pt x="3228270" y="335055"/>
                  </a:lnTo>
                  <a:lnTo>
                    <a:pt x="3276099" y="349725"/>
                  </a:lnTo>
                  <a:lnTo>
                    <a:pt x="3323506" y="365411"/>
                  </a:lnTo>
                  <a:lnTo>
                    <a:pt x="3370477" y="382102"/>
                  </a:lnTo>
                  <a:lnTo>
                    <a:pt x="3416998" y="399789"/>
                  </a:lnTo>
                  <a:lnTo>
                    <a:pt x="3463053" y="418461"/>
                  </a:lnTo>
                  <a:lnTo>
                    <a:pt x="3508630" y="438106"/>
                  </a:lnTo>
                  <a:lnTo>
                    <a:pt x="3553715" y="458714"/>
                  </a:lnTo>
                  <a:lnTo>
                    <a:pt x="3598292" y="480275"/>
                  </a:lnTo>
                  <a:lnTo>
                    <a:pt x="3642348" y="502778"/>
                  </a:lnTo>
                  <a:lnTo>
                    <a:pt x="3685869" y="526212"/>
                  </a:lnTo>
                  <a:lnTo>
                    <a:pt x="3728840" y="550567"/>
                  </a:lnTo>
                  <a:lnTo>
                    <a:pt x="3771248" y="575832"/>
                  </a:lnTo>
                  <a:lnTo>
                    <a:pt x="3813078" y="601996"/>
                  </a:lnTo>
                  <a:lnTo>
                    <a:pt x="3854317" y="629049"/>
                  </a:lnTo>
                  <a:lnTo>
                    <a:pt x="3894949" y="656980"/>
                  </a:lnTo>
                  <a:lnTo>
                    <a:pt x="3934962" y="685778"/>
                  </a:lnTo>
                  <a:lnTo>
                    <a:pt x="3974340" y="715433"/>
                  </a:lnTo>
                  <a:lnTo>
                    <a:pt x="4013071" y="745934"/>
                  </a:lnTo>
                  <a:lnTo>
                    <a:pt x="4051138" y="777271"/>
                  </a:lnTo>
                  <a:lnTo>
                    <a:pt x="4088530" y="809432"/>
                  </a:lnTo>
                  <a:lnTo>
                    <a:pt x="4125230" y="842408"/>
                  </a:lnTo>
                  <a:lnTo>
                    <a:pt x="4161226" y="876188"/>
                  </a:lnTo>
                  <a:lnTo>
                    <a:pt x="4196503" y="910760"/>
                  </a:lnTo>
                  <a:lnTo>
                    <a:pt x="4231046" y="946114"/>
                  </a:lnTo>
                  <a:lnTo>
                    <a:pt x="4264843" y="982241"/>
                  </a:lnTo>
                  <a:lnTo>
                    <a:pt x="4297878" y="1019128"/>
                  </a:lnTo>
                  <a:lnTo>
                    <a:pt x="4330138" y="1056766"/>
                  </a:lnTo>
                  <a:lnTo>
                    <a:pt x="4361608" y="1095143"/>
                  </a:lnTo>
                  <a:lnTo>
                    <a:pt x="4392275" y="1134250"/>
                  </a:lnTo>
                  <a:lnTo>
                    <a:pt x="4422124" y="1174075"/>
                  </a:lnTo>
                  <a:lnTo>
                    <a:pt x="4451140" y="1214607"/>
                  </a:lnTo>
                  <a:lnTo>
                    <a:pt x="4479311" y="1255837"/>
                  </a:lnTo>
                  <a:lnTo>
                    <a:pt x="4506622" y="1297754"/>
                  </a:lnTo>
                  <a:lnTo>
                    <a:pt x="4533058" y="1340346"/>
                  </a:lnTo>
                  <a:lnTo>
                    <a:pt x="4558605" y="1383604"/>
                  </a:lnTo>
                  <a:lnTo>
                    <a:pt x="4583250" y="1427516"/>
                  </a:lnTo>
                  <a:lnTo>
                    <a:pt x="4605976" y="1470122"/>
                  </a:lnTo>
                  <a:lnTo>
                    <a:pt x="4627710" y="1512990"/>
                  </a:lnTo>
                  <a:lnTo>
                    <a:pt x="4648457" y="1556109"/>
                  </a:lnTo>
                  <a:lnTo>
                    <a:pt x="4668220" y="1599463"/>
                  </a:lnTo>
                  <a:lnTo>
                    <a:pt x="4687003" y="1643040"/>
                  </a:lnTo>
                  <a:lnTo>
                    <a:pt x="4704810" y="1686827"/>
                  </a:lnTo>
                  <a:lnTo>
                    <a:pt x="4721646" y="1730810"/>
                  </a:lnTo>
                  <a:lnTo>
                    <a:pt x="4737513" y="1774976"/>
                  </a:lnTo>
                  <a:lnTo>
                    <a:pt x="4752416" y="1819310"/>
                  </a:lnTo>
                  <a:lnTo>
                    <a:pt x="4766359" y="1863801"/>
                  </a:lnTo>
                  <a:lnTo>
                    <a:pt x="4779346" y="1908433"/>
                  </a:lnTo>
                  <a:lnTo>
                    <a:pt x="4791381" y="1953195"/>
                  </a:lnTo>
                  <a:lnTo>
                    <a:pt x="4802467" y="1998072"/>
                  </a:lnTo>
                  <a:lnTo>
                    <a:pt x="4812609" y="2043052"/>
                  </a:lnTo>
                  <a:lnTo>
                    <a:pt x="4821810" y="2088120"/>
                  </a:lnTo>
                  <a:lnTo>
                    <a:pt x="4830075" y="2133263"/>
                  </a:lnTo>
                  <a:lnTo>
                    <a:pt x="4837407" y="2178468"/>
                  </a:lnTo>
                  <a:lnTo>
                    <a:pt x="4843810" y="2223722"/>
                  </a:lnTo>
                  <a:lnTo>
                    <a:pt x="4849289" y="2269010"/>
                  </a:lnTo>
                  <a:lnTo>
                    <a:pt x="4853847" y="2314321"/>
                  </a:lnTo>
                  <a:lnTo>
                    <a:pt x="4857488" y="2359639"/>
                  </a:lnTo>
                  <a:lnTo>
                    <a:pt x="4860216" y="2404952"/>
                  </a:lnTo>
                  <a:lnTo>
                    <a:pt x="4862035" y="2450247"/>
                  </a:lnTo>
                  <a:lnTo>
                    <a:pt x="4862949" y="2495509"/>
                  </a:lnTo>
                  <a:lnTo>
                    <a:pt x="4862961" y="2540726"/>
                  </a:lnTo>
                  <a:lnTo>
                    <a:pt x="4862077" y="2585884"/>
                  </a:lnTo>
                  <a:lnTo>
                    <a:pt x="4860299" y="2630970"/>
                  </a:lnTo>
                  <a:lnTo>
                    <a:pt x="4857632" y="2675970"/>
                  </a:lnTo>
                  <a:lnTo>
                    <a:pt x="4854079" y="2720871"/>
                  </a:lnTo>
                  <a:lnTo>
                    <a:pt x="4849645" y="2765659"/>
                  </a:lnTo>
                  <a:lnTo>
                    <a:pt x="4844333" y="2810321"/>
                  </a:lnTo>
                  <a:lnTo>
                    <a:pt x="4838148" y="2854844"/>
                  </a:lnTo>
                  <a:lnTo>
                    <a:pt x="4831092" y="2899214"/>
                  </a:lnTo>
                  <a:lnTo>
                    <a:pt x="4823171" y="2943418"/>
                  </a:lnTo>
                  <a:lnTo>
                    <a:pt x="4814388" y="2987442"/>
                  </a:lnTo>
                  <a:lnTo>
                    <a:pt x="4804748" y="3031273"/>
                  </a:lnTo>
                  <a:lnTo>
                    <a:pt x="4794253" y="3074898"/>
                  </a:lnTo>
                  <a:lnTo>
                    <a:pt x="4782908" y="3118302"/>
                  </a:lnTo>
                  <a:lnTo>
                    <a:pt x="4770717" y="3161474"/>
                  </a:lnTo>
                  <a:lnTo>
                    <a:pt x="4757684" y="3204398"/>
                  </a:lnTo>
                  <a:lnTo>
                    <a:pt x="4743812" y="3247063"/>
                  </a:lnTo>
                  <a:lnTo>
                    <a:pt x="4729106" y="3289454"/>
                  </a:lnTo>
                  <a:lnTo>
                    <a:pt x="4713570" y="3331557"/>
                  </a:lnTo>
                  <a:lnTo>
                    <a:pt x="4697207" y="3373361"/>
                  </a:lnTo>
                  <a:lnTo>
                    <a:pt x="4680022" y="3414850"/>
                  </a:lnTo>
                  <a:lnTo>
                    <a:pt x="4662018" y="3456013"/>
                  </a:lnTo>
                  <a:lnTo>
                    <a:pt x="4643200" y="3496834"/>
                  </a:lnTo>
                  <a:lnTo>
                    <a:pt x="4623570" y="3537302"/>
                  </a:lnTo>
                  <a:lnTo>
                    <a:pt x="4603134" y="3577402"/>
                  </a:lnTo>
                  <a:lnTo>
                    <a:pt x="4581895" y="3617121"/>
                  </a:lnTo>
                  <a:lnTo>
                    <a:pt x="4559857" y="3656446"/>
                  </a:lnTo>
                  <a:lnTo>
                    <a:pt x="4537024" y="3695363"/>
                  </a:lnTo>
                  <a:lnTo>
                    <a:pt x="4513399" y="3733858"/>
                  </a:lnTo>
                  <a:lnTo>
                    <a:pt x="4488988" y="3771920"/>
                  </a:lnTo>
                  <a:lnTo>
                    <a:pt x="4463793" y="3809533"/>
                  </a:lnTo>
                  <a:lnTo>
                    <a:pt x="4437819" y="3846685"/>
                  </a:lnTo>
                  <a:lnTo>
                    <a:pt x="4411070" y="3883362"/>
                  </a:lnTo>
                  <a:lnTo>
                    <a:pt x="4383549" y="3919550"/>
                  </a:lnTo>
                  <a:lnTo>
                    <a:pt x="4355261" y="3955237"/>
                  </a:lnTo>
                  <a:lnTo>
                    <a:pt x="4326209" y="3990409"/>
                  </a:lnTo>
                  <a:lnTo>
                    <a:pt x="4296398" y="4025053"/>
                  </a:lnTo>
                  <a:lnTo>
                    <a:pt x="4265830" y="4059154"/>
                  </a:lnTo>
                  <a:lnTo>
                    <a:pt x="4234511" y="4092700"/>
                  </a:lnTo>
                  <a:lnTo>
                    <a:pt x="4202444" y="4125678"/>
                  </a:lnTo>
                  <a:lnTo>
                    <a:pt x="4169633" y="4158073"/>
                  </a:lnTo>
                  <a:lnTo>
                    <a:pt x="4136083" y="4189872"/>
                  </a:lnTo>
                  <a:lnTo>
                    <a:pt x="4101796" y="4221063"/>
                  </a:lnTo>
                  <a:lnTo>
                    <a:pt x="4066776" y="4251631"/>
                  </a:lnTo>
                  <a:lnTo>
                    <a:pt x="4031029" y="4281563"/>
                  </a:lnTo>
                  <a:lnTo>
                    <a:pt x="3994558" y="4310846"/>
                  </a:lnTo>
                  <a:lnTo>
                    <a:pt x="3957366" y="4339466"/>
                  </a:lnTo>
                  <a:lnTo>
                    <a:pt x="3919457" y="4367410"/>
                  </a:lnTo>
                  <a:lnTo>
                    <a:pt x="3880837" y="4394665"/>
                  </a:lnTo>
                  <a:lnTo>
                    <a:pt x="3841507" y="4421217"/>
                  </a:lnTo>
                  <a:lnTo>
                    <a:pt x="3801473" y="4447052"/>
                  </a:lnTo>
                  <a:lnTo>
                    <a:pt x="3760738" y="4472158"/>
                  </a:lnTo>
                  <a:lnTo>
                    <a:pt x="3719307" y="4496520"/>
                  </a:lnTo>
                  <a:lnTo>
                    <a:pt x="3677183" y="4520126"/>
                  </a:lnTo>
                  <a:lnTo>
                    <a:pt x="3634577" y="4542852"/>
                  </a:lnTo>
                  <a:lnTo>
                    <a:pt x="3591709" y="4564586"/>
                  </a:lnTo>
                  <a:lnTo>
                    <a:pt x="3548591" y="4585332"/>
                  </a:lnTo>
                  <a:lnTo>
                    <a:pt x="3505236" y="4605095"/>
                  </a:lnTo>
                  <a:lnTo>
                    <a:pt x="3461659" y="4623878"/>
                  </a:lnTo>
                  <a:lnTo>
                    <a:pt x="3417872" y="4641686"/>
                  </a:lnTo>
                  <a:lnTo>
                    <a:pt x="3373889" y="4658521"/>
                  </a:lnTo>
                  <a:lnTo>
                    <a:pt x="3329724" y="4674388"/>
                  </a:lnTo>
                  <a:lnTo>
                    <a:pt x="3285389" y="4689291"/>
                  </a:lnTo>
                  <a:lnTo>
                    <a:pt x="3240899" y="4703234"/>
                  </a:lnTo>
                  <a:lnTo>
                    <a:pt x="3196266" y="4716221"/>
                  </a:lnTo>
                  <a:lnTo>
                    <a:pt x="3151504" y="4728256"/>
                  </a:lnTo>
                  <a:lnTo>
                    <a:pt x="3106627" y="4739342"/>
                  </a:lnTo>
                  <a:lnTo>
                    <a:pt x="3061647" y="4749484"/>
                  </a:lnTo>
                  <a:lnTo>
                    <a:pt x="3016579" y="4758685"/>
                  </a:lnTo>
                  <a:lnTo>
                    <a:pt x="2971436" y="4766950"/>
                  </a:lnTo>
                  <a:lnTo>
                    <a:pt x="2926231" y="4774282"/>
                  </a:lnTo>
                  <a:lnTo>
                    <a:pt x="2880977" y="4780686"/>
                  </a:lnTo>
                  <a:lnTo>
                    <a:pt x="2835689" y="4786164"/>
                  </a:lnTo>
                  <a:lnTo>
                    <a:pt x="2790379" y="4790722"/>
                  </a:lnTo>
                  <a:lnTo>
                    <a:pt x="2745060" y="4794363"/>
                  </a:lnTo>
                  <a:lnTo>
                    <a:pt x="2699747" y="4797091"/>
                  </a:lnTo>
                  <a:lnTo>
                    <a:pt x="2654453" y="4798910"/>
                  </a:lnTo>
                  <a:lnTo>
                    <a:pt x="2609190" y="4799824"/>
                  </a:lnTo>
                  <a:lnTo>
                    <a:pt x="2563973" y="4799837"/>
                  </a:lnTo>
                  <a:lnTo>
                    <a:pt x="2518815" y="4798952"/>
                  </a:lnTo>
                  <a:lnTo>
                    <a:pt x="2473729" y="4797174"/>
                  </a:lnTo>
                  <a:lnTo>
                    <a:pt x="2428729" y="4794507"/>
                  </a:lnTo>
                  <a:lnTo>
                    <a:pt x="2383829" y="4790954"/>
                  </a:lnTo>
                  <a:lnTo>
                    <a:pt x="2339040" y="4786520"/>
                  </a:lnTo>
                  <a:lnTo>
                    <a:pt x="2294378" y="4781208"/>
                  </a:lnTo>
                  <a:lnTo>
                    <a:pt x="2249855" y="4775023"/>
                  </a:lnTo>
                  <a:lnTo>
                    <a:pt x="2205485" y="4767968"/>
                  </a:lnTo>
                  <a:lnTo>
                    <a:pt x="2161281" y="4760047"/>
                  </a:lnTo>
                  <a:lnTo>
                    <a:pt x="2117257" y="4751264"/>
                  </a:lnTo>
                  <a:lnTo>
                    <a:pt x="2073426" y="4741623"/>
                  </a:lnTo>
                  <a:lnTo>
                    <a:pt x="2029802" y="4731128"/>
                  </a:lnTo>
                  <a:lnTo>
                    <a:pt x="1986397" y="4719784"/>
                  </a:lnTo>
                  <a:lnTo>
                    <a:pt x="1943226" y="4707593"/>
                  </a:lnTo>
                  <a:lnTo>
                    <a:pt x="1900301" y="4694559"/>
                  </a:lnTo>
                  <a:lnTo>
                    <a:pt x="1857637" y="4680688"/>
                  </a:lnTo>
                  <a:lnTo>
                    <a:pt x="1815246" y="4665982"/>
                  </a:lnTo>
                  <a:lnTo>
                    <a:pt x="1773142" y="4650446"/>
                  </a:lnTo>
                  <a:lnTo>
                    <a:pt x="1731339" y="4634083"/>
                  </a:lnTo>
                  <a:lnTo>
                    <a:pt x="1689849" y="4616898"/>
                  </a:lnTo>
                  <a:lnTo>
                    <a:pt x="1648687" y="4598894"/>
                  </a:lnTo>
                  <a:lnTo>
                    <a:pt x="1607866" y="4580075"/>
                  </a:lnTo>
                  <a:lnTo>
                    <a:pt x="1567398" y="4560446"/>
                  </a:lnTo>
                  <a:lnTo>
                    <a:pt x="1527298" y="4540010"/>
                  </a:lnTo>
                  <a:lnTo>
                    <a:pt x="1487579" y="4518771"/>
                  </a:lnTo>
                  <a:lnTo>
                    <a:pt x="1448254" y="4496732"/>
                  </a:lnTo>
                  <a:lnTo>
                    <a:pt x="1409337" y="4473899"/>
                  </a:lnTo>
                  <a:lnTo>
                    <a:pt x="1370841" y="4450275"/>
                  </a:lnTo>
                  <a:lnTo>
                    <a:pt x="1332780" y="4425864"/>
                  </a:lnTo>
                  <a:lnTo>
                    <a:pt x="1295167" y="4400669"/>
                  </a:lnTo>
                  <a:lnTo>
                    <a:pt x="1258015" y="4374695"/>
                  </a:lnTo>
                  <a:lnTo>
                    <a:pt x="1221338" y="4347946"/>
                  </a:lnTo>
                  <a:lnTo>
                    <a:pt x="1185149" y="4320425"/>
                  </a:lnTo>
                  <a:lnTo>
                    <a:pt x="1149462" y="4292137"/>
                  </a:lnTo>
                  <a:lnTo>
                    <a:pt x="1114291" y="4263085"/>
                  </a:lnTo>
                  <a:lnTo>
                    <a:pt x="1079647" y="4233273"/>
                  </a:lnTo>
                  <a:lnTo>
                    <a:pt x="1045546" y="4202706"/>
                  </a:lnTo>
                  <a:lnTo>
                    <a:pt x="1012000" y="4171387"/>
                  </a:lnTo>
                  <a:lnTo>
                    <a:pt x="979022" y="4139320"/>
                  </a:lnTo>
                  <a:lnTo>
                    <a:pt x="946627" y="4106509"/>
                  </a:lnTo>
                  <a:lnTo>
                    <a:pt x="914828" y="4072958"/>
                  </a:lnTo>
                  <a:lnTo>
                    <a:pt x="883637" y="4038672"/>
                  </a:lnTo>
                  <a:lnTo>
                    <a:pt x="853069" y="4003652"/>
                  </a:lnTo>
                  <a:lnTo>
                    <a:pt x="823137" y="3967905"/>
                  </a:lnTo>
                  <a:lnTo>
                    <a:pt x="793854" y="3931434"/>
                  </a:lnTo>
                  <a:lnTo>
                    <a:pt x="765233" y="3894242"/>
                  </a:lnTo>
                  <a:lnTo>
                    <a:pt x="737289" y="3856333"/>
                  </a:lnTo>
                  <a:lnTo>
                    <a:pt x="710035" y="3817713"/>
                  </a:lnTo>
                  <a:lnTo>
                    <a:pt x="683483" y="3778383"/>
                  </a:lnTo>
                  <a:lnTo>
                    <a:pt x="657648" y="3738349"/>
                  </a:lnTo>
                  <a:lnTo>
                    <a:pt x="632542" y="3697615"/>
                  </a:lnTo>
                  <a:lnTo>
                    <a:pt x="608180" y="3656183"/>
                  </a:lnTo>
                  <a:lnTo>
                    <a:pt x="584574" y="3614059"/>
                  </a:lnTo>
                  <a:lnTo>
                    <a:pt x="561848" y="3571453"/>
                  </a:lnTo>
                  <a:lnTo>
                    <a:pt x="540114" y="3528585"/>
                  </a:lnTo>
                  <a:lnTo>
                    <a:pt x="519367" y="3485467"/>
                  </a:lnTo>
                  <a:lnTo>
                    <a:pt x="499604" y="3442112"/>
                  </a:lnTo>
                  <a:lnTo>
                    <a:pt x="480821" y="3398535"/>
                  </a:lnTo>
                  <a:lnTo>
                    <a:pt x="463014" y="3354748"/>
                  </a:lnTo>
                  <a:lnTo>
                    <a:pt x="446179" y="3310765"/>
                  </a:lnTo>
                  <a:lnTo>
                    <a:pt x="430311" y="3266600"/>
                  </a:lnTo>
                  <a:lnTo>
                    <a:pt x="415408" y="3222265"/>
                  </a:lnTo>
                  <a:lnTo>
                    <a:pt x="401465" y="3177775"/>
                  </a:lnTo>
                  <a:lnTo>
                    <a:pt x="388478" y="3133142"/>
                  </a:lnTo>
                  <a:lnTo>
                    <a:pt x="376444" y="3088380"/>
                  </a:lnTo>
                  <a:lnTo>
                    <a:pt x="365357" y="3043503"/>
                  </a:lnTo>
                  <a:lnTo>
                    <a:pt x="355216" y="2998523"/>
                  </a:lnTo>
                  <a:lnTo>
                    <a:pt x="346014" y="2953455"/>
                  </a:lnTo>
                  <a:lnTo>
                    <a:pt x="337749" y="2908312"/>
                  </a:lnTo>
                  <a:lnTo>
                    <a:pt x="330417" y="2863107"/>
                  </a:lnTo>
                  <a:lnTo>
                    <a:pt x="324014" y="2817853"/>
                  </a:lnTo>
                  <a:lnTo>
                    <a:pt x="318535" y="2772565"/>
                  </a:lnTo>
                  <a:lnTo>
                    <a:pt x="313977" y="2727254"/>
                  </a:lnTo>
                  <a:lnTo>
                    <a:pt x="310336" y="2681936"/>
                  </a:lnTo>
                  <a:lnTo>
                    <a:pt x="307608" y="2636623"/>
                  </a:lnTo>
                  <a:lnTo>
                    <a:pt x="305789" y="2591328"/>
                  </a:lnTo>
                  <a:lnTo>
                    <a:pt x="304875" y="2546066"/>
                  </a:lnTo>
                  <a:lnTo>
                    <a:pt x="304863" y="2500849"/>
                  </a:lnTo>
                  <a:lnTo>
                    <a:pt x="305747" y="2455691"/>
                  </a:lnTo>
                  <a:lnTo>
                    <a:pt x="307525" y="2410605"/>
                  </a:lnTo>
                  <a:lnTo>
                    <a:pt x="310192" y="2365605"/>
                  </a:lnTo>
                  <a:lnTo>
                    <a:pt x="313745" y="2320704"/>
                  </a:lnTo>
                  <a:lnTo>
                    <a:pt x="318179" y="2275916"/>
                  </a:lnTo>
                  <a:lnTo>
                    <a:pt x="323491" y="2231254"/>
                  </a:lnTo>
                  <a:lnTo>
                    <a:pt x="329677" y="2186731"/>
                  </a:lnTo>
                  <a:lnTo>
                    <a:pt x="336732" y="2142361"/>
                  </a:lnTo>
                  <a:lnTo>
                    <a:pt x="344653" y="2098157"/>
                  </a:lnTo>
                  <a:lnTo>
                    <a:pt x="353436" y="2054133"/>
                  </a:lnTo>
                  <a:lnTo>
                    <a:pt x="363077" y="2010302"/>
                  </a:lnTo>
                  <a:lnTo>
                    <a:pt x="373571" y="1966677"/>
                  </a:lnTo>
                  <a:lnTo>
                    <a:pt x="384916" y="1923273"/>
                  </a:lnTo>
                  <a:lnTo>
                    <a:pt x="397107" y="1880101"/>
                  </a:lnTo>
                  <a:lnTo>
                    <a:pt x="410140" y="1837177"/>
                  </a:lnTo>
                  <a:lnTo>
                    <a:pt x="424012" y="1794512"/>
                  </a:lnTo>
                  <a:lnTo>
                    <a:pt x="438718" y="1752122"/>
                  </a:lnTo>
                  <a:lnTo>
                    <a:pt x="454254" y="1710018"/>
                  </a:lnTo>
                  <a:lnTo>
                    <a:pt x="470617" y="1668214"/>
                  </a:lnTo>
                  <a:lnTo>
                    <a:pt x="487802" y="1626725"/>
                  </a:lnTo>
                  <a:lnTo>
                    <a:pt x="505806" y="1585562"/>
                  </a:lnTo>
                  <a:lnTo>
                    <a:pt x="524625" y="1544741"/>
                  </a:lnTo>
                  <a:lnTo>
                    <a:pt x="544254" y="1504273"/>
                  </a:lnTo>
                  <a:lnTo>
                    <a:pt x="564690" y="1464173"/>
                  </a:lnTo>
                  <a:lnTo>
                    <a:pt x="585929" y="1424454"/>
                  </a:lnTo>
                  <a:lnTo>
                    <a:pt x="607967" y="1385129"/>
                  </a:lnTo>
                  <a:lnTo>
                    <a:pt x="630801" y="1346212"/>
                  </a:lnTo>
                  <a:lnTo>
                    <a:pt x="654425" y="1307716"/>
                  </a:lnTo>
                  <a:lnTo>
                    <a:pt x="678836" y="1269655"/>
                  </a:lnTo>
                  <a:lnTo>
                    <a:pt x="704031" y="1232042"/>
                  </a:lnTo>
                  <a:lnTo>
                    <a:pt x="730005" y="1194890"/>
                  </a:lnTo>
                  <a:lnTo>
                    <a:pt x="756754" y="1158213"/>
                  </a:lnTo>
                  <a:lnTo>
                    <a:pt x="784275" y="1122024"/>
                  </a:lnTo>
                  <a:lnTo>
                    <a:pt x="812563" y="1086337"/>
                  </a:lnTo>
                  <a:lnTo>
                    <a:pt x="841615" y="1051166"/>
                  </a:lnTo>
                  <a:lnTo>
                    <a:pt x="871427" y="1016522"/>
                  </a:lnTo>
                  <a:lnTo>
                    <a:pt x="901994" y="982421"/>
                  </a:lnTo>
                  <a:lnTo>
                    <a:pt x="933313" y="948875"/>
                  </a:lnTo>
                  <a:lnTo>
                    <a:pt x="965380" y="915897"/>
                  </a:lnTo>
                  <a:lnTo>
                    <a:pt x="998191" y="883502"/>
                  </a:lnTo>
                  <a:lnTo>
                    <a:pt x="1031742" y="851702"/>
                  </a:lnTo>
                  <a:lnTo>
                    <a:pt x="1066029" y="820512"/>
                  </a:lnTo>
                  <a:lnTo>
                    <a:pt x="1101048" y="789944"/>
                  </a:lnTo>
                  <a:lnTo>
                    <a:pt x="1136795" y="760012"/>
                  </a:lnTo>
                  <a:lnTo>
                    <a:pt x="1173267" y="730729"/>
                  </a:lnTo>
                  <a:lnTo>
                    <a:pt x="1210459" y="702108"/>
                  </a:lnTo>
                  <a:lnTo>
                    <a:pt x="1248367" y="674164"/>
                  </a:lnTo>
                  <a:lnTo>
                    <a:pt x="1286988" y="646910"/>
                  </a:lnTo>
                  <a:lnTo>
                    <a:pt x="1326317" y="620358"/>
                  </a:lnTo>
                  <a:lnTo>
                    <a:pt x="1366351" y="594522"/>
                  </a:lnTo>
                  <a:lnTo>
                    <a:pt x="1407086" y="569417"/>
                  </a:lnTo>
                  <a:lnTo>
                    <a:pt x="1448517" y="545055"/>
                  </a:lnTo>
                  <a:lnTo>
                    <a:pt x="1490641" y="521449"/>
                  </a:lnTo>
                  <a:lnTo>
                    <a:pt x="1553881" y="671967"/>
                  </a:lnTo>
                  <a:lnTo>
                    <a:pt x="1642253" y="279528"/>
                  </a:lnTo>
                  <a:lnTo>
                    <a:pt x="1308819" y="88691"/>
                  </a:lnTo>
                  <a:lnTo>
                    <a:pt x="1372093" y="239292"/>
                  </a:lnTo>
                  <a:lnTo>
                    <a:pt x="1327980" y="263274"/>
                  </a:lnTo>
                  <a:lnTo>
                    <a:pt x="1284431" y="288055"/>
                  </a:lnTo>
                  <a:lnTo>
                    <a:pt x="1241455" y="313624"/>
                  </a:lnTo>
                  <a:lnTo>
                    <a:pt x="1199061" y="339971"/>
                  </a:lnTo>
                  <a:lnTo>
                    <a:pt x="1157255" y="367084"/>
                  </a:lnTo>
                  <a:lnTo>
                    <a:pt x="1116047" y="394952"/>
                  </a:lnTo>
                  <a:lnTo>
                    <a:pt x="1075445" y="423565"/>
                  </a:lnTo>
                  <a:lnTo>
                    <a:pt x="1035457" y="452912"/>
                  </a:lnTo>
                  <a:lnTo>
                    <a:pt x="996092" y="482982"/>
                  </a:lnTo>
                  <a:lnTo>
                    <a:pt x="957357" y="513764"/>
                  </a:lnTo>
                  <a:lnTo>
                    <a:pt x="919261" y="545247"/>
                  </a:lnTo>
                  <a:lnTo>
                    <a:pt x="881812" y="577421"/>
                  </a:lnTo>
                  <a:lnTo>
                    <a:pt x="845019" y="610275"/>
                  </a:lnTo>
                  <a:lnTo>
                    <a:pt x="808889" y="643797"/>
                  </a:lnTo>
                  <a:lnTo>
                    <a:pt x="773432" y="677978"/>
                  </a:lnTo>
                  <a:lnTo>
                    <a:pt x="738654" y="712806"/>
                  </a:lnTo>
                  <a:lnTo>
                    <a:pt x="704565" y="748270"/>
                  </a:lnTo>
                  <a:lnTo>
                    <a:pt x="671173" y="784360"/>
                  </a:lnTo>
                  <a:lnTo>
                    <a:pt x="638486" y="821065"/>
                  </a:lnTo>
                  <a:lnTo>
                    <a:pt x="606512" y="858373"/>
                  </a:lnTo>
                  <a:lnTo>
                    <a:pt x="575259" y="896275"/>
                  </a:lnTo>
                  <a:lnTo>
                    <a:pt x="544736" y="934758"/>
                  </a:lnTo>
                  <a:lnTo>
                    <a:pt x="514952" y="973813"/>
                  </a:lnTo>
                  <a:lnTo>
                    <a:pt x="485913" y="1013429"/>
                  </a:lnTo>
                  <a:lnTo>
                    <a:pt x="457629" y="1053595"/>
                  </a:lnTo>
                  <a:lnTo>
                    <a:pt x="430108" y="1094299"/>
                  </a:lnTo>
                  <a:lnTo>
                    <a:pt x="403358" y="1135532"/>
                  </a:lnTo>
                  <a:lnTo>
                    <a:pt x="377387" y="1177281"/>
                  </a:lnTo>
                  <a:lnTo>
                    <a:pt x="352204" y="1219537"/>
                  </a:lnTo>
                  <a:lnTo>
                    <a:pt x="327817" y="1262289"/>
                  </a:lnTo>
                  <a:lnTo>
                    <a:pt x="304234" y="1305526"/>
                  </a:lnTo>
                  <a:lnTo>
                    <a:pt x="281463" y="1349236"/>
                  </a:lnTo>
                  <a:lnTo>
                    <a:pt x="259513" y="1393410"/>
                  </a:lnTo>
                  <a:lnTo>
                    <a:pt x="238391" y="1438036"/>
                  </a:lnTo>
                  <a:lnTo>
                    <a:pt x="218107" y="1483103"/>
                  </a:lnTo>
                  <a:lnTo>
                    <a:pt x="198668" y="1528601"/>
                  </a:lnTo>
                  <a:lnTo>
                    <a:pt x="180083" y="1574519"/>
                  </a:lnTo>
                  <a:lnTo>
                    <a:pt x="162360" y="1620845"/>
                  </a:lnTo>
                  <a:lnTo>
                    <a:pt x="145507" y="1667570"/>
                  </a:lnTo>
                  <a:lnTo>
                    <a:pt x="129532" y="1714682"/>
                  </a:lnTo>
                  <a:lnTo>
                    <a:pt x="114444" y="1762170"/>
                  </a:lnTo>
                  <a:lnTo>
                    <a:pt x="100251" y="1810025"/>
                  </a:lnTo>
                  <a:lnTo>
                    <a:pt x="86961" y="1858234"/>
                  </a:lnTo>
                  <a:lnTo>
                    <a:pt x="74583" y="1906786"/>
                  </a:lnTo>
                  <a:lnTo>
                    <a:pt x="63125" y="1955672"/>
                  </a:lnTo>
                  <a:lnTo>
                    <a:pt x="52944" y="2003128"/>
                  </a:lnTo>
                  <a:lnTo>
                    <a:pt x="43677" y="2050566"/>
                  </a:lnTo>
                  <a:lnTo>
                    <a:pt x="35319" y="2097977"/>
                  </a:lnTo>
                  <a:lnTo>
                    <a:pt x="27864" y="2145352"/>
                  </a:lnTo>
                  <a:lnTo>
                    <a:pt x="21305" y="2192681"/>
                  </a:lnTo>
                  <a:lnTo>
                    <a:pt x="15636" y="2239956"/>
                  </a:lnTo>
                  <a:lnTo>
                    <a:pt x="10853" y="2287166"/>
                  </a:lnTo>
                  <a:lnTo>
                    <a:pt x="6948" y="2334303"/>
                  </a:lnTo>
                  <a:lnTo>
                    <a:pt x="3916" y="2381357"/>
                  </a:lnTo>
                  <a:lnTo>
                    <a:pt x="1752" y="2428319"/>
                  </a:lnTo>
                  <a:lnTo>
                    <a:pt x="448" y="2475180"/>
                  </a:lnTo>
                  <a:lnTo>
                    <a:pt x="0" y="2521930"/>
                  </a:lnTo>
                  <a:lnTo>
                    <a:pt x="400" y="2568560"/>
                  </a:lnTo>
                  <a:lnTo>
                    <a:pt x="1645" y="2615060"/>
                  </a:lnTo>
                  <a:lnTo>
                    <a:pt x="3727" y="2661422"/>
                  </a:lnTo>
                  <a:lnTo>
                    <a:pt x="6640" y="2707635"/>
                  </a:lnTo>
                  <a:lnTo>
                    <a:pt x="10379" y="2753692"/>
                  </a:lnTo>
                  <a:lnTo>
                    <a:pt x="14938" y="2799581"/>
                  </a:lnTo>
                  <a:lnTo>
                    <a:pt x="20310" y="2845295"/>
                  </a:lnTo>
                  <a:lnTo>
                    <a:pt x="26491" y="2890823"/>
                  </a:lnTo>
                  <a:lnTo>
                    <a:pt x="33474" y="2936156"/>
                  </a:lnTo>
                  <a:lnTo>
                    <a:pt x="41253" y="2981286"/>
                  </a:lnTo>
                  <a:lnTo>
                    <a:pt x="49822" y="3026202"/>
                  </a:lnTo>
                  <a:lnTo>
                    <a:pt x="59175" y="3070896"/>
                  </a:lnTo>
                  <a:lnTo>
                    <a:pt x="69307" y="3115357"/>
                  </a:lnTo>
                  <a:lnTo>
                    <a:pt x="80211" y="3159578"/>
                  </a:lnTo>
                  <a:lnTo>
                    <a:pt x="91882" y="3203548"/>
                  </a:lnTo>
                  <a:lnTo>
                    <a:pt x="104314" y="3247257"/>
                  </a:lnTo>
                  <a:lnTo>
                    <a:pt x="117500" y="3290698"/>
                  </a:lnTo>
                  <a:lnTo>
                    <a:pt x="131435" y="3333860"/>
                  </a:lnTo>
                  <a:lnTo>
                    <a:pt x="146113" y="3376734"/>
                  </a:lnTo>
                  <a:lnTo>
                    <a:pt x="161528" y="3419311"/>
                  </a:lnTo>
                  <a:lnTo>
                    <a:pt x="177675" y="3461581"/>
                  </a:lnTo>
                  <a:lnTo>
                    <a:pt x="194546" y="3503536"/>
                  </a:lnTo>
                  <a:lnTo>
                    <a:pt x="212137" y="3545165"/>
                  </a:lnTo>
                  <a:lnTo>
                    <a:pt x="230441" y="3586460"/>
                  </a:lnTo>
                  <a:lnTo>
                    <a:pt x="249453" y="3627411"/>
                  </a:lnTo>
                  <a:lnTo>
                    <a:pt x="269167" y="3668008"/>
                  </a:lnTo>
                  <a:lnTo>
                    <a:pt x="289576" y="3708244"/>
                  </a:lnTo>
                  <a:lnTo>
                    <a:pt x="310675" y="3748107"/>
                  </a:lnTo>
                  <a:lnTo>
                    <a:pt x="332457" y="3787590"/>
                  </a:lnTo>
                  <a:lnTo>
                    <a:pt x="354918" y="3826681"/>
                  </a:lnTo>
                  <a:lnTo>
                    <a:pt x="378051" y="3865374"/>
                  </a:lnTo>
                  <a:lnTo>
                    <a:pt x="401850" y="3903657"/>
                  </a:lnTo>
                  <a:lnTo>
                    <a:pt x="426309" y="3941521"/>
                  </a:lnTo>
                  <a:lnTo>
                    <a:pt x="451423" y="3978958"/>
                  </a:lnTo>
                  <a:lnTo>
                    <a:pt x="477184" y="4015958"/>
                  </a:lnTo>
                  <a:lnTo>
                    <a:pt x="503589" y="4052511"/>
                  </a:lnTo>
                  <a:lnTo>
                    <a:pt x="530630" y="4088609"/>
                  </a:lnTo>
                  <a:lnTo>
                    <a:pt x="558302" y="4124242"/>
                  </a:lnTo>
                  <a:lnTo>
                    <a:pt x="586598" y="4159400"/>
                  </a:lnTo>
                  <a:lnTo>
                    <a:pt x="615514" y="4194074"/>
                  </a:lnTo>
                  <a:lnTo>
                    <a:pt x="645042" y="4228256"/>
                  </a:lnTo>
                  <a:lnTo>
                    <a:pt x="675177" y="4261935"/>
                  </a:lnTo>
                  <a:lnTo>
                    <a:pt x="705914" y="4295103"/>
                  </a:lnTo>
                  <a:lnTo>
                    <a:pt x="737246" y="4327749"/>
                  </a:lnTo>
                  <a:lnTo>
                    <a:pt x="769167" y="4359866"/>
                  </a:lnTo>
                  <a:lnTo>
                    <a:pt x="801672" y="4391442"/>
                  </a:lnTo>
                  <a:lnTo>
                    <a:pt x="834754" y="4422470"/>
                  </a:lnTo>
                  <a:lnTo>
                    <a:pt x="868407" y="4452940"/>
                  </a:lnTo>
                  <a:lnTo>
                    <a:pt x="902627" y="4482842"/>
                  </a:lnTo>
                  <a:lnTo>
                    <a:pt x="937406" y="4512167"/>
                  </a:lnTo>
                  <a:lnTo>
                    <a:pt x="972739" y="4540905"/>
                  </a:lnTo>
                  <a:lnTo>
                    <a:pt x="1008620" y="4569048"/>
                  </a:lnTo>
                  <a:lnTo>
                    <a:pt x="1045043" y="4596587"/>
                  </a:lnTo>
                  <a:lnTo>
                    <a:pt x="1082003" y="4623511"/>
                  </a:lnTo>
                  <a:lnTo>
                    <a:pt x="1119492" y="4649811"/>
                  </a:lnTo>
                  <a:lnTo>
                    <a:pt x="1157506" y="4675479"/>
                  </a:lnTo>
                  <a:lnTo>
                    <a:pt x="1196039" y="4700504"/>
                  </a:lnTo>
                  <a:lnTo>
                    <a:pt x="1235083" y="4724878"/>
                  </a:lnTo>
                  <a:lnTo>
                    <a:pt x="1274635" y="4748592"/>
                  </a:lnTo>
                  <a:lnTo>
                    <a:pt x="1314687" y="4771635"/>
                  </a:lnTo>
                  <a:lnTo>
                    <a:pt x="1355234" y="4793998"/>
                  </a:lnTo>
                  <a:lnTo>
                    <a:pt x="1396270" y="4815673"/>
                  </a:lnTo>
                  <a:lnTo>
                    <a:pt x="1437789" y="4836650"/>
                  </a:lnTo>
                  <a:lnTo>
                    <a:pt x="1479785" y="4856919"/>
                  </a:lnTo>
                  <a:lnTo>
                    <a:pt x="1522252" y="4876471"/>
                  </a:lnTo>
                  <a:lnTo>
                    <a:pt x="1565184" y="4895298"/>
                  </a:lnTo>
                  <a:lnTo>
                    <a:pt x="1608576" y="4913389"/>
                  </a:lnTo>
                  <a:lnTo>
                    <a:pt x="1652421" y="4930735"/>
                  </a:lnTo>
                  <a:lnTo>
                    <a:pt x="1696714" y="4947327"/>
                  </a:lnTo>
                  <a:lnTo>
                    <a:pt x="1741448" y="4963156"/>
                  </a:lnTo>
                  <a:lnTo>
                    <a:pt x="1786618" y="4978212"/>
                  </a:lnTo>
                  <a:lnTo>
                    <a:pt x="1832218" y="4992486"/>
                  </a:lnTo>
                  <a:lnTo>
                    <a:pt x="1878242" y="5005968"/>
                  </a:lnTo>
                  <a:lnTo>
                    <a:pt x="1924684" y="5018650"/>
                  </a:lnTo>
                  <a:lnTo>
                    <a:pt x="1971538" y="5030522"/>
                  </a:lnTo>
                  <a:lnTo>
                    <a:pt x="2018798" y="5041575"/>
                  </a:lnTo>
                  <a:lnTo>
                    <a:pt x="2066253" y="5051756"/>
                  </a:lnTo>
                  <a:lnTo>
                    <a:pt x="2113691" y="5061022"/>
                  </a:lnTo>
                  <a:lnTo>
                    <a:pt x="2161102" y="5069381"/>
                  </a:lnTo>
                  <a:lnTo>
                    <a:pt x="2208477" y="5076836"/>
                  </a:lnTo>
                  <a:lnTo>
                    <a:pt x="2255806" y="5083395"/>
                  </a:lnTo>
                  <a:lnTo>
                    <a:pt x="2303081" y="5089064"/>
                  </a:lnTo>
                  <a:lnTo>
                    <a:pt x="2350291" y="5093847"/>
                  </a:lnTo>
                  <a:lnTo>
                    <a:pt x="2397428" y="5097752"/>
                  </a:lnTo>
                  <a:lnTo>
                    <a:pt x="2444482" y="5100784"/>
                  </a:lnTo>
                  <a:lnTo>
                    <a:pt x="2491445" y="5102948"/>
                  </a:lnTo>
                  <a:lnTo>
                    <a:pt x="2538305" y="5104252"/>
                  </a:lnTo>
                  <a:lnTo>
                    <a:pt x="2585055" y="5104701"/>
                  </a:lnTo>
                  <a:lnTo>
                    <a:pt x="2631685" y="5104300"/>
                  </a:lnTo>
                  <a:lnTo>
                    <a:pt x="2678185" y="5103055"/>
                  </a:lnTo>
                  <a:lnTo>
                    <a:pt x="2724547" y="5100974"/>
                  </a:lnTo>
                  <a:lnTo>
                    <a:pt x="2770761" y="5098060"/>
                  </a:lnTo>
                  <a:lnTo>
                    <a:pt x="2816817" y="5094321"/>
                  </a:lnTo>
                  <a:lnTo>
                    <a:pt x="2862706" y="5089762"/>
                  </a:lnTo>
                  <a:lnTo>
                    <a:pt x="2908420" y="5084390"/>
                  </a:lnTo>
                  <a:lnTo>
                    <a:pt x="2953948" y="5078209"/>
                  </a:lnTo>
                  <a:lnTo>
                    <a:pt x="2999282" y="5071226"/>
                  </a:lnTo>
                  <a:lnTo>
                    <a:pt x="3044411" y="5063447"/>
                  </a:lnTo>
                  <a:lnTo>
                    <a:pt x="3089327" y="5054878"/>
                  </a:lnTo>
                  <a:lnTo>
                    <a:pt x="3134021" y="5045525"/>
                  </a:lnTo>
                  <a:lnTo>
                    <a:pt x="3178483" y="5035393"/>
                  </a:lnTo>
                  <a:lnTo>
                    <a:pt x="3222703" y="5024489"/>
                  </a:lnTo>
                  <a:lnTo>
                    <a:pt x="3266673" y="5012818"/>
                  </a:lnTo>
                  <a:lnTo>
                    <a:pt x="3310383" y="5000387"/>
                  </a:lnTo>
                  <a:lnTo>
                    <a:pt x="3353823" y="4987200"/>
                  </a:lnTo>
                  <a:lnTo>
                    <a:pt x="3396985" y="4973265"/>
                  </a:lnTo>
                  <a:lnTo>
                    <a:pt x="3439859" y="4958587"/>
                  </a:lnTo>
                  <a:lnTo>
                    <a:pt x="3482436" y="4943172"/>
                  </a:lnTo>
                  <a:lnTo>
                    <a:pt x="3524706" y="4927025"/>
                  </a:lnTo>
                  <a:lnTo>
                    <a:pt x="3566661" y="4910154"/>
                  </a:lnTo>
                  <a:lnTo>
                    <a:pt x="3608290" y="4892563"/>
                  </a:lnTo>
                  <a:lnTo>
                    <a:pt x="3649585" y="4874259"/>
                  </a:lnTo>
                  <a:lnTo>
                    <a:pt x="3690536" y="4855247"/>
                  </a:lnTo>
                  <a:lnTo>
                    <a:pt x="3731134" y="4835533"/>
                  </a:lnTo>
                  <a:lnTo>
                    <a:pt x="3771369" y="4815124"/>
                  </a:lnTo>
                  <a:lnTo>
                    <a:pt x="3811232" y="4794025"/>
                  </a:lnTo>
                  <a:lnTo>
                    <a:pt x="3850715" y="4772243"/>
                  </a:lnTo>
                  <a:lnTo>
                    <a:pt x="3889807" y="4749782"/>
                  </a:lnTo>
                  <a:lnTo>
                    <a:pt x="3928499" y="4726649"/>
                  </a:lnTo>
                  <a:lnTo>
                    <a:pt x="3966782" y="4702850"/>
                  </a:lnTo>
                  <a:lnTo>
                    <a:pt x="4004646" y="4678391"/>
                  </a:lnTo>
                  <a:lnTo>
                    <a:pt x="4042083" y="4653278"/>
                  </a:lnTo>
                  <a:lnTo>
                    <a:pt x="4079083" y="4627516"/>
                  </a:lnTo>
                  <a:lnTo>
                    <a:pt x="4115636" y="4601111"/>
                  </a:lnTo>
                  <a:lnTo>
                    <a:pt x="4151734" y="4574070"/>
                  </a:lnTo>
                  <a:lnTo>
                    <a:pt x="4187367" y="4546398"/>
                  </a:lnTo>
                  <a:lnTo>
                    <a:pt x="4222525" y="4518102"/>
                  </a:lnTo>
                  <a:lnTo>
                    <a:pt x="4257200" y="4489187"/>
                  </a:lnTo>
                  <a:lnTo>
                    <a:pt x="4291381" y="4459658"/>
                  </a:lnTo>
                  <a:lnTo>
                    <a:pt x="4325060" y="4429523"/>
                  </a:lnTo>
                  <a:lnTo>
                    <a:pt x="4358228" y="4398786"/>
                  </a:lnTo>
                  <a:lnTo>
                    <a:pt x="4390875" y="4367454"/>
                  </a:lnTo>
                  <a:lnTo>
                    <a:pt x="4422991" y="4335533"/>
                  </a:lnTo>
                  <a:lnTo>
                    <a:pt x="4454568" y="4303029"/>
                  </a:lnTo>
                  <a:lnTo>
                    <a:pt x="4485595" y="4269946"/>
                  </a:lnTo>
                  <a:lnTo>
                    <a:pt x="4516065" y="4236293"/>
                  </a:lnTo>
                  <a:lnTo>
                    <a:pt x="4545967" y="4202073"/>
                  </a:lnTo>
                  <a:lnTo>
                    <a:pt x="4575292" y="4167294"/>
                  </a:lnTo>
                  <a:lnTo>
                    <a:pt x="4604031" y="4131961"/>
                  </a:lnTo>
                  <a:lnTo>
                    <a:pt x="4632174" y="4096080"/>
                  </a:lnTo>
                  <a:lnTo>
                    <a:pt x="4659712" y="4059657"/>
                  </a:lnTo>
                  <a:lnTo>
                    <a:pt x="4686636" y="4022697"/>
                  </a:lnTo>
                  <a:lnTo>
                    <a:pt x="4712937" y="3985208"/>
                  </a:lnTo>
                  <a:lnTo>
                    <a:pt x="4738604" y="3947194"/>
                  </a:lnTo>
                  <a:lnTo>
                    <a:pt x="4763630" y="3908662"/>
                  </a:lnTo>
                  <a:lnTo>
                    <a:pt x="4788004" y="3869617"/>
                  </a:lnTo>
                  <a:lnTo>
                    <a:pt x="4811717" y="3830065"/>
                  </a:lnTo>
                  <a:lnTo>
                    <a:pt x="4834760" y="3790013"/>
                  </a:lnTo>
                  <a:lnTo>
                    <a:pt x="4857124" y="3749466"/>
                  </a:lnTo>
                  <a:lnTo>
                    <a:pt x="4878798" y="3708430"/>
                  </a:lnTo>
                  <a:lnTo>
                    <a:pt x="4899775" y="3666911"/>
                  </a:lnTo>
                  <a:lnTo>
                    <a:pt x="4920044" y="3624915"/>
                  </a:lnTo>
                  <a:lnTo>
                    <a:pt x="4939597" y="3582448"/>
                  </a:lnTo>
                  <a:lnTo>
                    <a:pt x="4958423" y="3539516"/>
                  </a:lnTo>
                  <a:lnTo>
                    <a:pt x="4976514" y="3496124"/>
                  </a:lnTo>
                  <a:lnTo>
                    <a:pt x="4993860" y="3452279"/>
                  </a:lnTo>
                  <a:lnTo>
                    <a:pt x="5010452" y="3407986"/>
                  </a:lnTo>
                  <a:lnTo>
                    <a:pt x="5026281" y="3363252"/>
                  </a:lnTo>
                  <a:lnTo>
                    <a:pt x="5041337" y="3318082"/>
                  </a:lnTo>
                  <a:lnTo>
                    <a:pt x="5055611" y="3272482"/>
                  </a:lnTo>
                  <a:lnTo>
                    <a:pt x="5069094" y="3226458"/>
                  </a:lnTo>
                  <a:lnTo>
                    <a:pt x="5081776" y="3180016"/>
                  </a:lnTo>
                  <a:lnTo>
                    <a:pt x="5093648" y="3133163"/>
                  </a:lnTo>
                  <a:lnTo>
                    <a:pt x="5104701" y="3085903"/>
                  </a:lnTo>
                  <a:lnTo>
                    <a:pt x="5114882" y="3038447"/>
                  </a:lnTo>
                  <a:lnTo>
                    <a:pt x="5124148" y="2991009"/>
                  </a:lnTo>
                  <a:lnTo>
                    <a:pt x="5132506" y="2943598"/>
                  </a:lnTo>
                  <a:lnTo>
                    <a:pt x="5139962" y="2896223"/>
                  </a:lnTo>
                  <a:lnTo>
                    <a:pt x="5146521" y="2848894"/>
                  </a:lnTo>
                  <a:lnTo>
                    <a:pt x="5152189" y="2801619"/>
                  </a:lnTo>
                  <a:lnTo>
                    <a:pt x="5156973" y="2754409"/>
                  </a:lnTo>
                  <a:lnTo>
                    <a:pt x="5160877" y="2707272"/>
                  </a:lnTo>
                  <a:lnTo>
                    <a:pt x="5163909" y="2660217"/>
                  </a:lnTo>
                  <a:lnTo>
                    <a:pt x="5166074" y="2613255"/>
                  </a:lnTo>
                  <a:lnTo>
                    <a:pt x="5167378" y="2566395"/>
                  </a:lnTo>
                  <a:lnTo>
                    <a:pt x="5167826" y="2519645"/>
                  </a:lnTo>
                  <a:lnTo>
                    <a:pt x="5167425" y="2473015"/>
                  </a:lnTo>
                  <a:lnTo>
                    <a:pt x="5166181" y="2426515"/>
                  </a:lnTo>
                  <a:lnTo>
                    <a:pt x="5164099" y="2380153"/>
                  </a:lnTo>
                  <a:lnTo>
                    <a:pt x="5161186" y="2333939"/>
                  </a:lnTo>
                  <a:lnTo>
                    <a:pt x="5157447" y="2287883"/>
                  </a:lnTo>
                  <a:lnTo>
                    <a:pt x="5152888" y="2241993"/>
                  </a:lnTo>
                  <a:lnTo>
                    <a:pt x="5147515" y="2196280"/>
                  </a:lnTo>
                  <a:lnTo>
                    <a:pt x="5141334" y="2150752"/>
                  </a:lnTo>
                  <a:lnTo>
                    <a:pt x="5134352" y="2105418"/>
                  </a:lnTo>
                  <a:lnTo>
                    <a:pt x="5126573" y="2060288"/>
                  </a:lnTo>
                  <a:lnTo>
                    <a:pt x="5118004" y="2015372"/>
                  </a:lnTo>
                  <a:lnTo>
                    <a:pt x="5108650" y="1970679"/>
                  </a:lnTo>
                  <a:lnTo>
                    <a:pt x="5098519" y="1926217"/>
                  </a:lnTo>
                  <a:lnTo>
                    <a:pt x="5087614" y="1881997"/>
                  </a:lnTo>
                  <a:lnTo>
                    <a:pt x="5075944" y="1838027"/>
                  </a:lnTo>
                  <a:lnTo>
                    <a:pt x="5063512" y="1794317"/>
                  </a:lnTo>
                  <a:lnTo>
                    <a:pt x="5050326" y="1750876"/>
                  </a:lnTo>
                  <a:lnTo>
                    <a:pt x="5036390" y="1707714"/>
                  </a:lnTo>
                  <a:lnTo>
                    <a:pt x="5021712" y="1664840"/>
                  </a:lnTo>
                  <a:lnTo>
                    <a:pt x="5006297" y="1622263"/>
                  </a:lnTo>
                  <a:lnTo>
                    <a:pt x="4990151" y="1579993"/>
                  </a:lnTo>
                  <a:lnTo>
                    <a:pt x="4973279" y="1538039"/>
                  </a:lnTo>
                  <a:lnTo>
                    <a:pt x="4955688" y="1496409"/>
                  </a:lnTo>
                  <a:lnTo>
                    <a:pt x="4937384" y="1455114"/>
                  </a:lnTo>
                  <a:lnTo>
                    <a:pt x="4918372" y="1414164"/>
                  </a:lnTo>
                  <a:lnTo>
                    <a:pt x="4898659" y="1373566"/>
                  </a:lnTo>
                  <a:lnTo>
                    <a:pt x="4878250" y="1333330"/>
                  </a:lnTo>
                  <a:lnTo>
                    <a:pt x="4857151" y="1293467"/>
                  </a:lnTo>
                  <a:lnTo>
                    <a:pt x="4835368" y="1253985"/>
                  </a:lnTo>
                  <a:lnTo>
                    <a:pt x="4812907" y="1214893"/>
                  </a:lnTo>
                  <a:lnTo>
                    <a:pt x="4789775" y="1176201"/>
                  </a:lnTo>
                  <a:lnTo>
                    <a:pt x="4765976" y="1137918"/>
                  </a:lnTo>
                  <a:lnTo>
                    <a:pt x="4741516" y="1100053"/>
                  </a:lnTo>
                  <a:lnTo>
                    <a:pt x="4716403" y="1062616"/>
                  </a:lnTo>
                  <a:lnTo>
                    <a:pt x="4690641" y="1025616"/>
                  </a:lnTo>
                  <a:lnTo>
                    <a:pt x="4664237" y="989063"/>
                  </a:lnTo>
                  <a:lnTo>
                    <a:pt x="4637196" y="952965"/>
                  </a:lnTo>
                  <a:lnTo>
                    <a:pt x="4609524" y="917333"/>
                  </a:lnTo>
                  <a:lnTo>
                    <a:pt x="4581227" y="882174"/>
                  </a:lnTo>
                  <a:lnTo>
                    <a:pt x="4552312" y="847500"/>
                  </a:lnTo>
                  <a:lnTo>
                    <a:pt x="4522784" y="813318"/>
                  </a:lnTo>
                  <a:lnTo>
                    <a:pt x="4492648" y="779639"/>
                  </a:lnTo>
                  <a:lnTo>
                    <a:pt x="4461912" y="746471"/>
                  </a:lnTo>
                  <a:lnTo>
                    <a:pt x="4430580" y="713825"/>
                  </a:lnTo>
                  <a:lnTo>
                    <a:pt x="4398659" y="681708"/>
                  </a:lnTo>
                  <a:lnTo>
                    <a:pt x="4366154" y="650132"/>
                  </a:lnTo>
                  <a:lnTo>
                    <a:pt x="4333072" y="619104"/>
                  </a:lnTo>
                  <a:lnTo>
                    <a:pt x="4299418" y="588635"/>
                  </a:lnTo>
                  <a:lnTo>
                    <a:pt x="4265199" y="558733"/>
                  </a:lnTo>
                  <a:lnTo>
                    <a:pt x="4230419" y="529408"/>
                  </a:lnTo>
                  <a:lnTo>
                    <a:pt x="4195086" y="500669"/>
                  </a:lnTo>
                  <a:lnTo>
                    <a:pt x="4159205" y="472526"/>
                  </a:lnTo>
                  <a:lnTo>
                    <a:pt x="4122782" y="444988"/>
                  </a:lnTo>
                  <a:lnTo>
                    <a:pt x="4085823" y="418063"/>
                  </a:lnTo>
                  <a:lnTo>
                    <a:pt x="4048333" y="391763"/>
                  </a:lnTo>
                  <a:lnTo>
                    <a:pt x="4010319" y="366095"/>
                  </a:lnTo>
                  <a:lnTo>
                    <a:pt x="3971787" y="341070"/>
                  </a:lnTo>
                  <a:lnTo>
                    <a:pt x="3932742" y="316696"/>
                  </a:lnTo>
                  <a:lnTo>
                    <a:pt x="3893191" y="292983"/>
                  </a:lnTo>
                  <a:lnTo>
                    <a:pt x="3853138" y="269940"/>
                  </a:lnTo>
                  <a:lnTo>
                    <a:pt x="3812591" y="247576"/>
                  </a:lnTo>
                  <a:lnTo>
                    <a:pt x="3771555" y="225901"/>
                  </a:lnTo>
                  <a:lnTo>
                    <a:pt x="3730037" y="204925"/>
                  </a:lnTo>
                  <a:lnTo>
                    <a:pt x="3688041" y="184656"/>
                  </a:lnTo>
                  <a:lnTo>
                    <a:pt x="3645573" y="165103"/>
                  </a:lnTo>
                  <a:lnTo>
                    <a:pt x="3602641" y="146277"/>
                  </a:lnTo>
                  <a:lnTo>
                    <a:pt x="3559249" y="128186"/>
                  </a:lnTo>
                  <a:lnTo>
                    <a:pt x="3515404" y="110840"/>
                  </a:lnTo>
                  <a:lnTo>
                    <a:pt x="3471111" y="94248"/>
                  </a:lnTo>
                  <a:lnTo>
                    <a:pt x="3426377" y="78419"/>
                  </a:lnTo>
                  <a:lnTo>
                    <a:pt x="3381207" y="63363"/>
                  </a:lnTo>
                  <a:lnTo>
                    <a:pt x="3335607" y="49089"/>
                  </a:lnTo>
                  <a:lnTo>
                    <a:pt x="3289583" y="35606"/>
                  </a:lnTo>
                  <a:lnTo>
                    <a:pt x="3243142" y="22924"/>
                  </a:lnTo>
                  <a:lnTo>
                    <a:pt x="3196288" y="11052"/>
                  </a:lnTo>
                  <a:lnTo>
                    <a:pt x="3149028" y="0"/>
                  </a:lnTo>
                  <a:close/>
                </a:path>
              </a:pathLst>
            </a:custGeom>
            <a:solidFill>
              <a:srgbClr val="E0DCE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6531" y="885305"/>
              <a:ext cx="1853737" cy="99337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479674" y="929519"/>
              <a:ext cx="1727835" cy="864235"/>
            </a:xfrm>
            <a:custGeom>
              <a:avLst/>
              <a:gdLst/>
              <a:ahLst/>
              <a:cxnLst/>
              <a:rect l="l" t="t" r="r" b="b"/>
              <a:pathLst>
                <a:path w="1727835" h="864235">
                  <a:moveTo>
                    <a:pt x="1583490" y="0"/>
                  </a:moveTo>
                  <a:lnTo>
                    <a:pt x="143957" y="0"/>
                  </a:lnTo>
                  <a:lnTo>
                    <a:pt x="98455" y="7339"/>
                  </a:lnTo>
                  <a:lnTo>
                    <a:pt x="58938" y="27775"/>
                  </a:lnTo>
                  <a:lnTo>
                    <a:pt x="27775" y="58938"/>
                  </a:lnTo>
                  <a:lnTo>
                    <a:pt x="7339" y="98455"/>
                  </a:lnTo>
                  <a:lnTo>
                    <a:pt x="0" y="143957"/>
                  </a:lnTo>
                  <a:lnTo>
                    <a:pt x="0" y="719767"/>
                  </a:lnTo>
                  <a:lnTo>
                    <a:pt x="7339" y="765268"/>
                  </a:lnTo>
                  <a:lnTo>
                    <a:pt x="27775" y="804786"/>
                  </a:lnTo>
                  <a:lnTo>
                    <a:pt x="58938" y="835948"/>
                  </a:lnTo>
                  <a:lnTo>
                    <a:pt x="98455" y="856385"/>
                  </a:lnTo>
                  <a:lnTo>
                    <a:pt x="143957" y="863724"/>
                  </a:lnTo>
                  <a:lnTo>
                    <a:pt x="1583490" y="863724"/>
                  </a:lnTo>
                  <a:lnTo>
                    <a:pt x="1628992" y="856385"/>
                  </a:lnTo>
                  <a:lnTo>
                    <a:pt x="1668509" y="835948"/>
                  </a:lnTo>
                  <a:lnTo>
                    <a:pt x="1699672" y="804786"/>
                  </a:lnTo>
                  <a:lnTo>
                    <a:pt x="1720108" y="765268"/>
                  </a:lnTo>
                  <a:lnTo>
                    <a:pt x="1727447" y="719767"/>
                  </a:lnTo>
                  <a:lnTo>
                    <a:pt x="1727447" y="143957"/>
                  </a:lnTo>
                  <a:lnTo>
                    <a:pt x="1720108" y="98455"/>
                  </a:lnTo>
                  <a:lnTo>
                    <a:pt x="1699672" y="58938"/>
                  </a:lnTo>
                  <a:lnTo>
                    <a:pt x="1668509" y="27775"/>
                  </a:lnTo>
                  <a:lnTo>
                    <a:pt x="1628992" y="7339"/>
                  </a:lnTo>
                  <a:lnTo>
                    <a:pt x="1583490" y="0"/>
                  </a:lnTo>
                  <a:close/>
                </a:path>
              </a:pathLst>
            </a:custGeom>
            <a:solidFill>
              <a:srgbClr val="937A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479674" y="929519"/>
              <a:ext cx="1727835" cy="864235"/>
            </a:xfrm>
            <a:custGeom>
              <a:avLst/>
              <a:gdLst/>
              <a:ahLst/>
              <a:cxnLst/>
              <a:rect l="l" t="t" r="r" b="b"/>
              <a:pathLst>
                <a:path w="1727835" h="864235">
                  <a:moveTo>
                    <a:pt x="0" y="143957"/>
                  </a:moveTo>
                  <a:lnTo>
                    <a:pt x="7339" y="98455"/>
                  </a:lnTo>
                  <a:lnTo>
                    <a:pt x="27775" y="58937"/>
                  </a:lnTo>
                  <a:lnTo>
                    <a:pt x="58937" y="27775"/>
                  </a:lnTo>
                  <a:lnTo>
                    <a:pt x="98455" y="7339"/>
                  </a:lnTo>
                  <a:lnTo>
                    <a:pt x="143957" y="0"/>
                  </a:lnTo>
                  <a:lnTo>
                    <a:pt x="1583490" y="0"/>
                  </a:lnTo>
                  <a:lnTo>
                    <a:pt x="1628992" y="7339"/>
                  </a:lnTo>
                  <a:lnTo>
                    <a:pt x="1668509" y="27775"/>
                  </a:lnTo>
                  <a:lnTo>
                    <a:pt x="1699672" y="58937"/>
                  </a:lnTo>
                  <a:lnTo>
                    <a:pt x="1720108" y="98455"/>
                  </a:lnTo>
                  <a:lnTo>
                    <a:pt x="1727447" y="143957"/>
                  </a:lnTo>
                  <a:lnTo>
                    <a:pt x="1727447" y="719766"/>
                  </a:lnTo>
                  <a:lnTo>
                    <a:pt x="1720108" y="765268"/>
                  </a:lnTo>
                  <a:lnTo>
                    <a:pt x="1699672" y="804786"/>
                  </a:lnTo>
                  <a:lnTo>
                    <a:pt x="1668509" y="835948"/>
                  </a:lnTo>
                  <a:lnTo>
                    <a:pt x="1628992" y="856384"/>
                  </a:lnTo>
                  <a:lnTo>
                    <a:pt x="1583490" y="863723"/>
                  </a:lnTo>
                  <a:lnTo>
                    <a:pt x="143957" y="863723"/>
                  </a:lnTo>
                  <a:lnTo>
                    <a:pt x="98455" y="856384"/>
                  </a:lnTo>
                  <a:lnTo>
                    <a:pt x="58937" y="835948"/>
                  </a:lnTo>
                  <a:lnTo>
                    <a:pt x="27775" y="804786"/>
                  </a:lnTo>
                  <a:lnTo>
                    <a:pt x="7339" y="765268"/>
                  </a:lnTo>
                  <a:lnTo>
                    <a:pt x="0" y="719766"/>
                  </a:lnTo>
                  <a:lnTo>
                    <a:pt x="0" y="143957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3807952" y="1121986"/>
            <a:ext cx="1077595" cy="45720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53340" marR="5080" indent="-41275">
              <a:lnSpc>
                <a:spcPts val="1600"/>
              </a:lnSpc>
              <a:spcBef>
                <a:spcPts val="320"/>
              </a:spcBef>
            </a:pP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Mejora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las </a:t>
            </a:r>
            <a:r>
              <a:rPr dirty="0" sz="1500" spc="-3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previsiones</a:t>
            </a:r>
            <a:r>
              <a:rPr dirty="0" sz="15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245330" y="1766454"/>
            <a:ext cx="1858010" cy="993775"/>
            <a:chOff x="5245330" y="1766454"/>
            <a:chExt cx="1858010" cy="99377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45330" y="1766454"/>
              <a:ext cx="1857894" cy="99337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311644" y="1811749"/>
              <a:ext cx="1727835" cy="864235"/>
            </a:xfrm>
            <a:custGeom>
              <a:avLst/>
              <a:gdLst/>
              <a:ahLst/>
              <a:cxnLst/>
              <a:rect l="l" t="t" r="r" b="b"/>
              <a:pathLst>
                <a:path w="1727834" h="864235">
                  <a:moveTo>
                    <a:pt x="1583490" y="0"/>
                  </a:moveTo>
                  <a:lnTo>
                    <a:pt x="143957" y="0"/>
                  </a:lnTo>
                  <a:lnTo>
                    <a:pt x="98455" y="7339"/>
                  </a:lnTo>
                  <a:lnTo>
                    <a:pt x="58938" y="27775"/>
                  </a:lnTo>
                  <a:lnTo>
                    <a:pt x="27775" y="58938"/>
                  </a:lnTo>
                  <a:lnTo>
                    <a:pt x="7339" y="98455"/>
                  </a:lnTo>
                  <a:lnTo>
                    <a:pt x="0" y="143957"/>
                  </a:lnTo>
                  <a:lnTo>
                    <a:pt x="0" y="719767"/>
                  </a:lnTo>
                  <a:lnTo>
                    <a:pt x="7339" y="765269"/>
                  </a:lnTo>
                  <a:lnTo>
                    <a:pt x="27775" y="804786"/>
                  </a:lnTo>
                  <a:lnTo>
                    <a:pt x="58938" y="835949"/>
                  </a:lnTo>
                  <a:lnTo>
                    <a:pt x="98455" y="856385"/>
                  </a:lnTo>
                  <a:lnTo>
                    <a:pt x="143957" y="863724"/>
                  </a:lnTo>
                  <a:lnTo>
                    <a:pt x="1583490" y="863724"/>
                  </a:lnTo>
                  <a:lnTo>
                    <a:pt x="1628992" y="856385"/>
                  </a:lnTo>
                  <a:lnTo>
                    <a:pt x="1668509" y="835949"/>
                  </a:lnTo>
                  <a:lnTo>
                    <a:pt x="1699672" y="804786"/>
                  </a:lnTo>
                  <a:lnTo>
                    <a:pt x="1720108" y="765269"/>
                  </a:lnTo>
                  <a:lnTo>
                    <a:pt x="1727447" y="719767"/>
                  </a:lnTo>
                  <a:lnTo>
                    <a:pt x="1727447" y="143957"/>
                  </a:lnTo>
                  <a:lnTo>
                    <a:pt x="1720108" y="98455"/>
                  </a:lnTo>
                  <a:lnTo>
                    <a:pt x="1699672" y="58938"/>
                  </a:lnTo>
                  <a:lnTo>
                    <a:pt x="1668509" y="27775"/>
                  </a:lnTo>
                  <a:lnTo>
                    <a:pt x="1628992" y="7339"/>
                  </a:lnTo>
                  <a:lnTo>
                    <a:pt x="1583490" y="0"/>
                  </a:lnTo>
                  <a:close/>
                </a:path>
              </a:pathLst>
            </a:custGeom>
            <a:solidFill>
              <a:srgbClr val="8577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311643" y="1811749"/>
              <a:ext cx="1727835" cy="864235"/>
            </a:xfrm>
            <a:custGeom>
              <a:avLst/>
              <a:gdLst/>
              <a:ahLst/>
              <a:cxnLst/>
              <a:rect l="l" t="t" r="r" b="b"/>
              <a:pathLst>
                <a:path w="1727834" h="864235">
                  <a:moveTo>
                    <a:pt x="0" y="143957"/>
                  </a:moveTo>
                  <a:lnTo>
                    <a:pt x="7339" y="98455"/>
                  </a:lnTo>
                  <a:lnTo>
                    <a:pt x="27775" y="58937"/>
                  </a:lnTo>
                  <a:lnTo>
                    <a:pt x="58937" y="27775"/>
                  </a:lnTo>
                  <a:lnTo>
                    <a:pt x="98455" y="7339"/>
                  </a:lnTo>
                  <a:lnTo>
                    <a:pt x="143957" y="0"/>
                  </a:lnTo>
                  <a:lnTo>
                    <a:pt x="1583489" y="0"/>
                  </a:lnTo>
                  <a:lnTo>
                    <a:pt x="1628991" y="7339"/>
                  </a:lnTo>
                  <a:lnTo>
                    <a:pt x="1668509" y="27775"/>
                  </a:lnTo>
                  <a:lnTo>
                    <a:pt x="1699672" y="58937"/>
                  </a:lnTo>
                  <a:lnTo>
                    <a:pt x="1720108" y="98455"/>
                  </a:lnTo>
                  <a:lnTo>
                    <a:pt x="1727447" y="143957"/>
                  </a:lnTo>
                  <a:lnTo>
                    <a:pt x="1727447" y="719766"/>
                  </a:lnTo>
                  <a:lnTo>
                    <a:pt x="1720108" y="765268"/>
                  </a:lnTo>
                  <a:lnTo>
                    <a:pt x="1699672" y="804785"/>
                  </a:lnTo>
                  <a:lnTo>
                    <a:pt x="1668509" y="835948"/>
                  </a:lnTo>
                  <a:lnTo>
                    <a:pt x="1628991" y="856384"/>
                  </a:lnTo>
                  <a:lnTo>
                    <a:pt x="1583489" y="863723"/>
                  </a:lnTo>
                  <a:lnTo>
                    <a:pt x="143957" y="863723"/>
                  </a:lnTo>
                  <a:lnTo>
                    <a:pt x="98455" y="856384"/>
                  </a:lnTo>
                  <a:lnTo>
                    <a:pt x="58937" y="835948"/>
                  </a:lnTo>
                  <a:lnTo>
                    <a:pt x="27775" y="804785"/>
                  </a:lnTo>
                  <a:lnTo>
                    <a:pt x="7339" y="765268"/>
                  </a:lnTo>
                  <a:lnTo>
                    <a:pt x="0" y="719766"/>
                  </a:lnTo>
                  <a:lnTo>
                    <a:pt x="0" y="143957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623131" y="1901346"/>
            <a:ext cx="1111250" cy="66040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algn="ctr" marL="12700" marR="5080">
              <a:lnSpc>
                <a:spcPts val="1600"/>
              </a:lnSpc>
              <a:spcBef>
                <a:spcPts val="320"/>
              </a:spcBef>
            </a:pP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Reducción</a:t>
            </a:r>
            <a:r>
              <a:rPr dirty="0" sz="15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del </a:t>
            </a:r>
            <a:r>
              <a:rPr dirty="0" sz="1500" spc="-3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número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dirty="0" sz="15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referencias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698374" y="3749040"/>
            <a:ext cx="1858010" cy="993775"/>
            <a:chOff x="5698374" y="3749040"/>
            <a:chExt cx="1858010" cy="993775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98374" y="3749040"/>
              <a:ext cx="1857894" cy="99337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764103" y="3794102"/>
              <a:ext cx="1727835" cy="864235"/>
            </a:xfrm>
            <a:custGeom>
              <a:avLst/>
              <a:gdLst/>
              <a:ahLst/>
              <a:cxnLst/>
              <a:rect l="l" t="t" r="r" b="b"/>
              <a:pathLst>
                <a:path w="1727834" h="864235">
                  <a:moveTo>
                    <a:pt x="1583490" y="0"/>
                  </a:moveTo>
                  <a:lnTo>
                    <a:pt x="143957" y="0"/>
                  </a:lnTo>
                  <a:lnTo>
                    <a:pt x="98455" y="7338"/>
                  </a:lnTo>
                  <a:lnTo>
                    <a:pt x="58937" y="27775"/>
                  </a:lnTo>
                  <a:lnTo>
                    <a:pt x="27775" y="58937"/>
                  </a:lnTo>
                  <a:lnTo>
                    <a:pt x="7338" y="98455"/>
                  </a:lnTo>
                  <a:lnTo>
                    <a:pt x="0" y="143957"/>
                  </a:lnTo>
                  <a:lnTo>
                    <a:pt x="0" y="719767"/>
                  </a:lnTo>
                  <a:lnTo>
                    <a:pt x="7338" y="765268"/>
                  </a:lnTo>
                  <a:lnTo>
                    <a:pt x="27775" y="804785"/>
                  </a:lnTo>
                  <a:lnTo>
                    <a:pt x="58937" y="835948"/>
                  </a:lnTo>
                  <a:lnTo>
                    <a:pt x="98455" y="856384"/>
                  </a:lnTo>
                  <a:lnTo>
                    <a:pt x="143957" y="863723"/>
                  </a:lnTo>
                  <a:lnTo>
                    <a:pt x="1583490" y="863723"/>
                  </a:lnTo>
                  <a:lnTo>
                    <a:pt x="1628992" y="856384"/>
                  </a:lnTo>
                  <a:lnTo>
                    <a:pt x="1668509" y="835948"/>
                  </a:lnTo>
                  <a:lnTo>
                    <a:pt x="1699672" y="804785"/>
                  </a:lnTo>
                  <a:lnTo>
                    <a:pt x="1720108" y="765268"/>
                  </a:lnTo>
                  <a:lnTo>
                    <a:pt x="1727447" y="719767"/>
                  </a:lnTo>
                  <a:lnTo>
                    <a:pt x="1727447" y="143957"/>
                  </a:lnTo>
                  <a:lnTo>
                    <a:pt x="1720108" y="98455"/>
                  </a:lnTo>
                  <a:lnTo>
                    <a:pt x="1699672" y="58937"/>
                  </a:lnTo>
                  <a:lnTo>
                    <a:pt x="1668509" y="27775"/>
                  </a:lnTo>
                  <a:lnTo>
                    <a:pt x="1628992" y="7338"/>
                  </a:lnTo>
                  <a:lnTo>
                    <a:pt x="1583490" y="0"/>
                  </a:lnTo>
                  <a:close/>
                </a:path>
              </a:pathLst>
            </a:custGeom>
            <a:solidFill>
              <a:srgbClr val="7272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764103" y="3794102"/>
              <a:ext cx="1727835" cy="864235"/>
            </a:xfrm>
            <a:custGeom>
              <a:avLst/>
              <a:gdLst/>
              <a:ahLst/>
              <a:cxnLst/>
              <a:rect l="l" t="t" r="r" b="b"/>
              <a:pathLst>
                <a:path w="1727834" h="864235">
                  <a:moveTo>
                    <a:pt x="0" y="143956"/>
                  </a:moveTo>
                  <a:lnTo>
                    <a:pt x="7339" y="98455"/>
                  </a:lnTo>
                  <a:lnTo>
                    <a:pt x="27775" y="58937"/>
                  </a:lnTo>
                  <a:lnTo>
                    <a:pt x="58937" y="27775"/>
                  </a:lnTo>
                  <a:lnTo>
                    <a:pt x="98455" y="7339"/>
                  </a:lnTo>
                  <a:lnTo>
                    <a:pt x="143957" y="0"/>
                  </a:lnTo>
                  <a:lnTo>
                    <a:pt x="1583490" y="0"/>
                  </a:lnTo>
                  <a:lnTo>
                    <a:pt x="1628991" y="7339"/>
                  </a:lnTo>
                  <a:lnTo>
                    <a:pt x="1668509" y="27775"/>
                  </a:lnTo>
                  <a:lnTo>
                    <a:pt x="1699672" y="58937"/>
                  </a:lnTo>
                  <a:lnTo>
                    <a:pt x="1720108" y="98455"/>
                  </a:lnTo>
                  <a:lnTo>
                    <a:pt x="1727447" y="143956"/>
                  </a:lnTo>
                  <a:lnTo>
                    <a:pt x="1727447" y="719766"/>
                  </a:lnTo>
                  <a:lnTo>
                    <a:pt x="1720108" y="765268"/>
                  </a:lnTo>
                  <a:lnTo>
                    <a:pt x="1699672" y="804785"/>
                  </a:lnTo>
                  <a:lnTo>
                    <a:pt x="1668509" y="835948"/>
                  </a:lnTo>
                  <a:lnTo>
                    <a:pt x="1628991" y="856384"/>
                  </a:lnTo>
                  <a:lnTo>
                    <a:pt x="1583490" y="863723"/>
                  </a:lnTo>
                  <a:lnTo>
                    <a:pt x="143957" y="863723"/>
                  </a:lnTo>
                  <a:lnTo>
                    <a:pt x="98455" y="856384"/>
                  </a:lnTo>
                  <a:lnTo>
                    <a:pt x="58937" y="835948"/>
                  </a:lnTo>
                  <a:lnTo>
                    <a:pt x="27775" y="804785"/>
                  </a:lnTo>
                  <a:lnTo>
                    <a:pt x="7339" y="765268"/>
                  </a:lnTo>
                  <a:lnTo>
                    <a:pt x="0" y="719766"/>
                  </a:lnTo>
                  <a:lnTo>
                    <a:pt x="0" y="143956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6053080" y="3986569"/>
            <a:ext cx="1156335" cy="45720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55575" marR="5080" indent="-143510">
              <a:lnSpc>
                <a:spcPts val="1600"/>
              </a:lnSpc>
              <a:spcBef>
                <a:spcPts val="320"/>
              </a:spcBef>
            </a:pP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Eliminación</a:t>
            </a:r>
            <a:r>
              <a:rPr dirty="0" sz="15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dirty="0" sz="1500" spc="-3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obsoletos</a:t>
            </a:r>
            <a:r>
              <a:rPr dirty="0" sz="15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430683" y="5340927"/>
            <a:ext cx="1858010" cy="993775"/>
            <a:chOff x="4430683" y="5340927"/>
            <a:chExt cx="1858010" cy="993775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0683" y="5340927"/>
              <a:ext cx="1857894" cy="99337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496341" y="5383826"/>
              <a:ext cx="1727835" cy="864235"/>
            </a:xfrm>
            <a:custGeom>
              <a:avLst/>
              <a:gdLst/>
              <a:ahLst/>
              <a:cxnLst/>
              <a:rect l="l" t="t" r="r" b="b"/>
              <a:pathLst>
                <a:path w="1727835" h="864235">
                  <a:moveTo>
                    <a:pt x="1583490" y="0"/>
                  </a:moveTo>
                  <a:lnTo>
                    <a:pt x="143957" y="0"/>
                  </a:lnTo>
                  <a:lnTo>
                    <a:pt x="98455" y="7338"/>
                  </a:lnTo>
                  <a:lnTo>
                    <a:pt x="58938" y="27775"/>
                  </a:lnTo>
                  <a:lnTo>
                    <a:pt x="27775" y="58937"/>
                  </a:lnTo>
                  <a:lnTo>
                    <a:pt x="7339" y="98455"/>
                  </a:lnTo>
                  <a:lnTo>
                    <a:pt x="0" y="143957"/>
                  </a:lnTo>
                  <a:lnTo>
                    <a:pt x="0" y="719766"/>
                  </a:lnTo>
                  <a:lnTo>
                    <a:pt x="7339" y="765268"/>
                  </a:lnTo>
                  <a:lnTo>
                    <a:pt x="27775" y="804785"/>
                  </a:lnTo>
                  <a:lnTo>
                    <a:pt x="58938" y="835948"/>
                  </a:lnTo>
                  <a:lnTo>
                    <a:pt x="98455" y="856384"/>
                  </a:lnTo>
                  <a:lnTo>
                    <a:pt x="143957" y="863723"/>
                  </a:lnTo>
                  <a:lnTo>
                    <a:pt x="1583490" y="863723"/>
                  </a:lnTo>
                  <a:lnTo>
                    <a:pt x="1628992" y="856384"/>
                  </a:lnTo>
                  <a:lnTo>
                    <a:pt x="1668509" y="835948"/>
                  </a:lnTo>
                  <a:lnTo>
                    <a:pt x="1699672" y="804785"/>
                  </a:lnTo>
                  <a:lnTo>
                    <a:pt x="1720108" y="765268"/>
                  </a:lnTo>
                  <a:lnTo>
                    <a:pt x="1727447" y="719766"/>
                  </a:lnTo>
                  <a:lnTo>
                    <a:pt x="1727447" y="143957"/>
                  </a:lnTo>
                  <a:lnTo>
                    <a:pt x="1720108" y="98455"/>
                  </a:lnTo>
                  <a:lnTo>
                    <a:pt x="1699672" y="58937"/>
                  </a:lnTo>
                  <a:lnTo>
                    <a:pt x="1668509" y="27775"/>
                  </a:lnTo>
                  <a:lnTo>
                    <a:pt x="1628992" y="7338"/>
                  </a:lnTo>
                  <a:lnTo>
                    <a:pt x="1583490" y="0"/>
                  </a:lnTo>
                  <a:close/>
                </a:path>
              </a:pathLst>
            </a:custGeom>
            <a:solidFill>
              <a:srgbClr val="6A7D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496341" y="5383826"/>
              <a:ext cx="1727835" cy="864235"/>
            </a:xfrm>
            <a:custGeom>
              <a:avLst/>
              <a:gdLst/>
              <a:ahLst/>
              <a:cxnLst/>
              <a:rect l="l" t="t" r="r" b="b"/>
              <a:pathLst>
                <a:path w="1727835" h="864235">
                  <a:moveTo>
                    <a:pt x="0" y="143956"/>
                  </a:moveTo>
                  <a:lnTo>
                    <a:pt x="7339" y="98455"/>
                  </a:lnTo>
                  <a:lnTo>
                    <a:pt x="27775" y="58937"/>
                  </a:lnTo>
                  <a:lnTo>
                    <a:pt x="58937" y="27775"/>
                  </a:lnTo>
                  <a:lnTo>
                    <a:pt x="98455" y="7339"/>
                  </a:lnTo>
                  <a:lnTo>
                    <a:pt x="143957" y="0"/>
                  </a:lnTo>
                  <a:lnTo>
                    <a:pt x="1583490" y="0"/>
                  </a:lnTo>
                  <a:lnTo>
                    <a:pt x="1628991" y="7339"/>
                  </a:lnTo>
                  <a:lnTo>
                    <a:pt x="1668509" y="27775"/>
                  </a:lnTo>
                  <a:lnTo>
                    <a:pt x="1699671" y="58937"/>
                  </a:lnTo>
                  <a:lnTo>
                    <a:pt x="1720108" y="98455"/>
                  </a:lnTo>
                  <a:lnTo>
                    <a:pt x="1727447" y="143956"/>
                  </a:lnTo>
                  <a:lnTo>
                    <a:pt x="1727447" y="719766"/>
                  </a:lnTo>
                  <a:lnTo>
                    <a:pt x="1720108" y="765268"/>
                  </a:lnTo>
                  <a:lnTo>
                    <a:pt x="1699671" y="804785"/>
                  </a:lnTo>
                  <a:lnTo>
                    <a:pt x="1668509" y="835948"/>
                  </a:lnTo>
                  <a:lnTo>
                    <a:pt x="1628991" y="856384"/>
                  </a:lnTo>
                  <a:lnTo>
                    <a:pt x="1583490" y="863723"/>
                  </a:lnTo>
                  <a:lnTo>
                    <a:pt x="143957" y="863723"/>
                  </a:lnTo>
                  <a:lnTo>
                    <a:pt x="98455" y="856384"/>
                  </a:lnTo>
                  <a:lnTo>
                    <a:pt x="58937" y="835948"/>
                  </a:lnTo>
                  <a:lnTo>
                    <a:pt x="27775" y="804785"/>
                  </a:lnTo>
                  <a:lnTo>
                    <a:pt x="7339" y="765268"/>
                  </a:lnTo>
                  <a:lnTo>
                    <a:pt x="0" y="719766"/>
                  </a:lnTo>
                  <a:lnTo>
                    <a:pt x="0" y="143956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4678813" y="5576292"/>
            <a:ext cx="1369060" cy="45720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2700" marR="5080" indent="73025">
              <a:lnSpc>
                <a:spcPts val="1600"/>
              </a:lnSpc>
              <a:spcBef>
                <a:spcPts val="320"/>
              </a:spcBef>
            </a:pP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Definición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de la </a:t>
            </a:r>
            <a:r>
              <a:rPr dirty="0" sz="15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unidad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15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venta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398221" y="5340927"/>
            <a:ext cx="1858010" cy="993775"/>
            <a:chOff x="2398221" y="5340927"/>
            <a:chExt cx="1858010" cy="993775"/>
          </a:xfrm>
        </p:grpSpPr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98221" y="5340927"/>
              <a:ext cx="1857894" cy="99337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463008" y="5383826"/>
              <a:ext cx="1727835" cy="864235"/>
            </a:xfrm>
            <a:custGeom>
              <a:avLst/>
              <a:gdLst/>
              <a:ahLst/>
              <a:cxnLst/>
              <a:rect l="l" t="t" r="r" b="b"/>
              <a:pathLst>
                <a:path w="1727835" h="864235">
                  <a:moveTo>
                    <a:pt x="1583490" y="0"/>
                  </a:moveTo>
                  <a:lnTo>
                    <a:pt x="143957" y="0"/>
                  </a:lnTo>
                  <a:lnTo>
                    <a:pt x="98455" y="7338"/>
                  </a:lnTo>
                  <a:lnTo>
                    <a:pt x="58937" y="27775"/>
                  </a:lnTo>
                  <a:lnTo>
                    <a:pt x="27775" y="58937"/>
                  </a:lnTo>
                  <a:lnTo>
                    <a:pt x="7338" y="98455"/>
                  </a:lnTo>
                  <a:lnTo>
                    <a:pt x="0" y="143957"/>
                  </a:lnTo>
                  <a:lnTo>
                    <a:pt x="0" y="719766"/>
                  </a:lnTo>
                  <a:lnTo>
                    <a:pt x="7338" y="765268"/>
                  </a:lnTo>
                  <a:lnTo>
                    <a:pt x="27775" y="804785"/>
                  </a:lnTo>
                  <a:lnTo>
                    <a:pt x="58937" y="835948"/>
                  </a:lnTo>
                  <a:lnTo>
                    <a:pt x="98455" y="856384"/>
                  </a:lnTo>
                  <a:lnTo>
                    <a:pt x="143957" y="863723"/>
                  </a:lnTo>
                  <a:lnTo>
                    <a:pt x="1583490" y="863723"/>
                  </a:lnTo>
                  <a:lnTo>
                    <a:pt x="1628991" y="856384"/>
                  </a:lnTo>
                  <a:lnTo>
                    <a:pt x="1668509" y="835948"/>
                  </a:lnTo>
                  <a:lnTo>
                    <a:pt x="1699672" y="804785"/>
                  </a:lnTo>
                  <a:lnTo>
                    <a:pt x="1720108" y="765268"/>
                  </a:lnTo>
                  <a:lnTo>
                    <a:pt x="1727447" y="719766"/>
                  </a:lnTo>
                  <a:lnTo>
                    <a:pt x="1727447" y="143957"/>
                  </a:lnTo>
                  <a:lnTo>
                    <a:pt x="1720108" y="98455"/>
                  </a:lnTo>
                  <a:lnTo>
                    <a:pt x="1699672" y="58937"/>
                  </a:lnTo>
                  <a:lnTo>
                    <a:pt x="1668509" y="27775"/>
                  </a:lnTo>
                  <a:lnTo>
                    <a:pt x="1628991" y="7338"/>
                  </a:lnTo>
                  <a:lnTo>
                    <a:pt x="1583490" y="0"/>
                  </a:lnTo>
                  <a:close/>
                </a:path>
              </a:pathLst>
            </a:custGeom>
            <a:solidFill>
              <a:srgbClr val="658E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463008" y="5383826"/>
              <a:ext cx="1727835" cy="864235"/>
            </a:xfrm>
            <a:custGeom>
              <a:avLst/>
              <a:gdLst/>
              <a:ahLst/>
              <a:cxnLst/>
              <a:rect l="l" t="t" r="r" b="b"/>
              <a:pathLst>
                <a:path w="1727835" h="864235">
                  <a:moveTo>
                    <a:pt x="0" y="143956"/>
                  </a:moveTo>
                  <a:lnTo>
                    <a:pt x="7339" y="98455"/>
                  </a:lnTo>
                  <a:lnTo>
                    <a:pt x="27775" y="58937"/>
                  </a:lnTo>
                  <a:lnTo>
                    <a:pt x="58937" y="27775"/>
                  </a:lnTo>
                  <a:lnTo>
                    <a:pt x="98455" y="7339"/>
                  </a:lnTo>
                  <a:lnTo>
                    <a:pt x="143956" y="0"/>
                  </a:lnTo>
                  <a:lnTo>
                    <a:pt x="1583490" y="0"/>
                  </a:lnTo>
                  <a:lnTo>
                    <a:pt x="1628992" y="7339"/>
                  </a:lnTo>
                  <a:lnTo>
                    <a:pt x="1668509" y="27775"/>
                  </a:lnTo>
                  <a:lnTo>
                    <a:pt x="1699672" y="58937"/>
                  </a:lnTo>
                  <a:lnTo>
                    <a:pt x="1720108" y="98455"/>
                  </a:lnTo>
                  <a:lnTo>
                    <a:pt x="1727447" y="143956"/>
                  </a:lnTo>
                  <a:lnTo>
                    <a:pt x="1727447" y="719766"/>
                  </a:lnTo>
                  <a:lnTo>
                    <a:pt x="1720108" y="765268"/>
                  </a:lnTo>
                  <a:lnTo>
                    <a:pt x="1699672" y="804785"/>
                  </a:lnTo>
                  <a:lnTo>
                    <a:pt x="1668509" y="835948"/>
                  </a:lnTo>
                  <a:lnTo>
                    <a:pt x="1628992" y="856384"/>
                  </a:lnTo>
                  <a:lnTo>
                    <a:pt x="1583490" y="863723"/>
                  </a:lnTo>
                  <a:lnTo>
                    <a:pt x="143956" y="863723"/>
                  </a:lnTo>
                  <a:lnTo>
                    <a:pt x="98455" y="856384"/>
                  </a:lnTo>
                  <a:lnTo>
                    <a:pt x="58937" y="835948"/>
                  </a:lnTo>
                  <a:lnTo>
                    <a:pt x="27775" y="804785"/>
                  </a:lnTo>
                  <a:lnTo>
                    <a:pt x="7339" y="765268"/>
                  </a:lnTo>
                  <a:lnTo>
                    <a:pt x="0" y="719766"/>
                  </a:lnTo>
                  <a:lnTo>
                    <a:pt x="0" y="143956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2599437" y="5473423"/>
            <a:ext cx="1461135" cy="66040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algn="ctr" marL="12700" marR="5080">
              <a:lnSpc>
                <a:spcPts val="1600"/>
              </a:lnSpc>
              <a:spcBef>
                <a:spcPts val="320"/>
              </a:spcBef>
            </a:pP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Optimización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15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la </a:t>
            </a:r>
            <a:r>
              <a:rPr dirty="0" sz="1500" spc="-3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preparación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dirty="0" sz="15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pedidos</a:t>
            </a:r>
            <a:r>
              <a:rPr dirty="0" sz="15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130530" y="3749040"/>
            <a:ext cx="1858010" cy="993775"/>
            <a:chOff x="1130530" y="3749040"/>
            <a:chExt cx="1858010" cy="993775"/>
          </a:xfrm>
        </p:grpSpPr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0530" y="3749040"/>
              <a:ext cx="1857894" cy="99337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195246" y="3794102"/>
              <a:ext cx="1727835" cy="864235"/>
            </a:xfrm>
            <a:custGeom>
              <a:avLst/>
              <a:gdLst/>
              <a:ahLst/>
              <a:cxnLst/>
              <a:rect l="l" t="t" r="r" b="b"/>
              <a:pathLst>
                <a:path w="1727835" h="864235">
                  <a:moveTo>
                    <a:pt x="1583490" y="0"/>
                  </a:moveTo>
                  <a:lnTo>
                    <a:pt x="143956" y="0"/>
                  </a:lnTo>
                  <a:lnTo>
                    <a:pt x="98455" y="7338"/>
                  </a:lnTo>
                  <a:lnTo>
                    <a:pt x="58937" y="27775"/>
                  </a:lnTo>
                  <a:lnTo>
                    <a:pt x="27775" y="58937"/>
                  </a:lnTo>
                  <a:lnTo>
                    <a:pt x="7339" y="98455"/>
                  </a:lnTo>
                  <a:lnTo>
                    <a:pt x="0" y="143957"/>
                  </a:lnTo>
                  <a:lnTo>
                    <a:pt x="0" y="719767"/>
                  </a:lnTo>
                  <a:lnTo>
                    <a:pt x="7339" y="765268"/>
                  </a:lnTo>
                  <a:lnTo>
                    <a:pt x="27775" y="804785"/>
                  </a:lnTo>
                  <a:lnTo>
                    <a:pt x="58937" y="835948"/>
                  </a:lnTo>
                  <a:lnTo>
                    <a:pt x="98455" y="856384"/>
                  </a:lnTo>
                  <a:lnTo>
                    <a:pt x="143956" y="863723"/>
                  </a:lnTo>
                  <a:lnTo>
                    <a:pt x="1583490" y="863723"/>
                  </a:lnTo>
                  <a:lnTo>
                    <a:pt x="1628991" y="856384"/>
                  </a:lnTo>
                  <a:lnTo>
                    <a:pt x="1668509" y="835948"/>
                  </a:lnTo>
                  <a:lnTo>
                    <a:pt x="1699672" y="804785"/>
                  </a:lnTo>
                  <a:lnTo>
                    <a:pt x="1720108" y="765268"/>
                  </a:lnTo>
                  <a:lnTo>
                    <a:pt x="1727447" y="719767"/>
                  </a:lnTo>
                  <a:lnTo>
                    <a:pt x="1727447" y="143957"/>
                  </a:lnTo>
                  <a:lnTo>
                    <a:pt x="1720108" y="98455"/>
                  </a:lnTo>
                  <a:lnTo>
                    <a:pt x="1699672" y="58937"/>
                  </a:lnTo>
                  <a:lnTo>
                    <a:pt x="1668509" y="27775"/>
                  </a:lnTo>
                  <a:lnTo>
                    <a:pt x="1628991" y="7338"/>
                  </a:lnTo>
                  <a:lnTo>
                    <a:pt x="1583490" y="0"/>
                  </a:lnTo>
                  <a:close/>
                </a:path>
              </a:pathLst>
            </a:custGeom>
            <a:solidFill>
              <a:srgbClr val="5FA3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195246" y="3794102"/>
              <a:ext cx="1727835" cy="864235"/>
            </a:xfrm>
            <a:custGeom>
              <a:avLst/>
              <a:gdLst/>
              <a:ahLst/>
              <a:cxnLst/>
              <a:rect l="l" t="t" r="r" b="b"/>
              <a:pathLst>
                <a:path w="1727835" h="864235">
                  <a:moveTo>
                    <a:pt x="0" y="143956"/>
                  </a:moveTo>
                  <a:lnTo>
                    <a:pt x="7339" y="98455"/>
                  </a:lnTo>
                  <a:lnTo>
                    <a:pt x="27775" y="58937"/>
                  </a:lnTo>
                  <a:lnTo>
                    <a:pt x="58937" y="27775"/>
                  </a:lnTo>
                  <a:lnTo>
                    <a:pt x="98455" y="7339"/>
                  </a:lnTo>
                  <a:lnTo>
                    <a:pt x="143956" y="0"/>
                  </a:lnTo>
                  <a:lnTo>
                    <a:pt x="1583490" y="0"/>
                  </a:lnTo>
                  <a:lnTo>
                    <a:pt x="1628992" y="7339"/>
                  </a:lnTo>
                  <a:lnTo>
                    <a:pt x="1668509" y="27775"/>
                  </a:lnTo>
                  <a:lnTo>
                    <a:pt x="1699672" y="58937"/>
                  </a:lnTo>
                  <a:lnTo>
                    <a:pt x="1720108" y="98455"/>
                  </a:lnTo>
                  <a:lnTo>
                    <a:pt x="1727447" y="143956"/>
                  </a:lnTo>
                  <a:lnTo>
                    <a:pt x="1727447" y="719766"/>
                  </a:lnTo>
                  <a:lnTo>
                    <a:pt x="1720108" y="765268"/>
                  </a:lnTo>
                  <a:lnTo>
                    <a:pt x="1699672" y="804785"/>
                  </a:lnTo>
                  <a:lnTo>
                    <a:pt x="1668509" y="835948"/>
                  </a:lnTo>
                  <a:lnTo>
                    <a:pt x="1628992" y="856384"/>
                  </a:lnTo>
                  <a:lnTo>
                    <a:pt x="1583490" y="863723"/>
                  </a:lnTo>
                  <a:lnTo>
                    <a:pt x="143956" y="863723"/>
                  </a:lnTo>
                  <a:lnTo>
                    <a:pt x="98455" y="856384"/>
                  </a:lnTo>
                  <a:lnTo>
                    <a:pt x="58937" y="835948"/>
                  </a:lnTo>
                  <a:lnTo>
                    <a:pt x="27775" y="804785"/>
                  </a:lnTo>
                  <a:lnTo>
                    <a:pt x="7339" y="765268"/>
                  </a:lnTo>
                  <a:lnTo>
                    <a:pt x="0" y="719766"/>
                  </a:lnTo>
                  <a:lnTo>
                    <a:pt x="0" y="143956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1334093" y="3986569"/>
            <a:ext cx="1456055" cy="45720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62230" marR="5080" indent="-50165">
              <a:lnSpc>
                <a:spcPts val="1600"/>
              </a:lnSpc>
              <a:spcBef>
                <a:spcPts val="320"/>
              </a:spcBef>
            </a:pP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Determinación</a:t>
            </a:r>
            <a:r>
              <a:rPr dirty="0" sz="15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del </a:t>
            </a:r>
            <a:r>
              <a:rPr dirty="0" sz="1500" spc="-3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nivel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15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servicio</a:t>
            </a:r>
            <a:r>
              <a:rPr dirty="0" sz="15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583574" y="1766454"/>
            <a:ext cx="1858010" cy="993775"/>
            <a:chOff x="1583574" y="1766454"/>
            <a:chExt cx="1858010" cy="993775"/>
          </a:xfrm>
        </p:grpSpPr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3574" y="1766454"/>
              <a:ext cx="1857894" cy="99337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647705" y="1811749"/>
              <a:ext cx="1727835" cy="864235"/>
            </a:xfrm>
            <a:custGeom>
              <a:avLst/>
              <a:gdLst/>
              <a:ahLst/>
              <a:cxnLst/>
              <a:rect l="l" t="t" r="r" b="b"/>
              <a:pathLst>
                <a:path w="1727835" h="864235">
                  <a:moveTo>
                    <a:pt x="1583490" y="0"/>
                  </a:moveTo>
                  <a:lnTo>
                    <a:pt x="143957" y="0"/>
                  </a:lnTo>
                  <a:lnTo>
                    <a:pt x="98455" y="7339"/>
                  </a:lnTo>
                  <a:lnTo>
                    <a:pt x="58937" y="27775"/>
                  </a:lnTo>
                  <a:lnTo>
                    <a:pt x="27775" y="58938"/>
                  </a:lnTo>
                  <a:lnTo>
                    <a:pt x="7338" y="98455"/>
                  </a:lnTo>
                  <a:lnTo>
                    <a:pt x="0" y="143957"/>
                  </a:lnTo>
                  <a:lnTo>
                    <a:pt x="0" y="719767"/>
                  </a:lnTo>
                  <a:lnTo>
                    <a:pt x="7338" y="765269"/>
                  </a:lnTo>
                  <a:lnTo>
                    <a:pt x="27775" y="804786"/>
                  </a:lnTo>
                  <a:lnTo>
                    <a:pt x="58937" y="835949"/>
                  </a:lnTo>
                  <a:lnTo>
                    <a:pt x="98455" y="856385"/>
                  </a:lnTo>
                  <a:lnTo>
                    <a:pt x="143957" y="863724"/>
                  </a:lnTo>
                  <a:lnTo>
                    <a:pt x="1583490" y="863724"/>
                  </a:lnTo>
                  <a:lnTo>
                    <a:pt x="1628992" y="856385"/>
                  </a:lnTo>
                  <a:lnTo>
                    <a:pt x="1668509" y="835949"/>
                  </a:lnTo>
                  <a:lnTo>
                    <a:pt x="1699672" y="804786"/>
                  </a:lnTo>
                  <a:lnTo>
                    <a:pt x="1720108" y="765269"/>
                  </a:lnTo>
                  <a:lnTo>
                    <a:pt x="1727447" y="719767"/>
                  </a:lnTo>
                  <a:lnTo>
                    <a:pt x="1727447" y="143957"/>
                  </a:lnTo>
                  <a:lnTo>
                    <a:pt x="1720108" y="98455"/>
                  </a:lnTo>
                  <a:lnTo>
                    <a:pt x="1699672" y="58938"/>
                  </a:lnTo>
                  <a:lnTo>
                    <a:pt x="1668509" y="27775"/>
                  </a:lnTo>
                  <a:lnTo>
                    <a:pt x="1628992" y="7339"/>
                  </a:lnTo>
                  <a:lnTo>
                    <a:pt x="1583490" y="0"/>
                  </a:lnTo>
                  <a:close/>
                </a:path>
              </a:pathLst>
            </a:custGeom>
            <a:solidFill>
              <a:srgbClr val="59BA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647705" y="1811749"/>
              <a:ext cx="1727835" cy="864235"/>
            </a:xfrm>
            <a:custGeom>
              <a:avLst/>
              <a:gdLst/>
              <a:ahLst/>
              <a:cxnLst/>
              <a:rect l="l" t="t" r="r" b="b"/>
              <a:pathLst>
                <a:path w="1727835" h="864235">
                  <a:moveTo>
                    <a:pt x="0" y="143957"/>
                  </a:moveTo>
                  <a:lnTo>
                    <a:pt x="7339" y="98455"/>
                  </a:lnTo>
                  <a:lnTo>
                    <a:pt x="27775" y="58937"/>
                  </a:lnTo>
                  <a:lnTo>
                    <a:pt x="58937" y="27775"/>
                  </a:lnTo>
                  <a:lnTo>
                    <a:pt x="98455" y="7339"/>
                  </a:lnTo>
                  <a:lnTo>
                    <a:pt x="143956" y="0"/>
                  </a:lnTo>
                  <a:lnTo>
                    <a:pt x="1583490" y="0"/>
                  </a:lnTo>
                  <a:lnTo>
                    <a:pt x="1628992" y="7339"/>
                  </a:lnTo>
                  <a:lnTo>
                    <a:pt x="1668509" y="27775"/>
                  </a:lnTo>
                  <a:lnTo>
                    <a:pt x="1699672" y="58937"/>
                  </a:lnTo>
                  <a:lnTo>
                    <a:pt x="1720108" y="98455"/>
                  </a:lnTo>
                  <a:lnTo>
                    <a:pt x="1727447" y="143957"/>
                  </a:lnTo>
                  <a:lnTo>
                    <a:pt x="1727447" y="719766"/>
                  </a:lnTo>
                  <a:lnTo>
                    <a:pt x="1720108" y="765268"/>
                  </a:lnTo>
                  <a:lnTo>
                    <a:pt x="1699672" y="804785"/>
                  </a:lnTo>
                  <a:lnTo>
                    <a:pt x="1668509" y="835948"/>
                  </a:lnTo>
                  <a:lnTo>
                    <a:pt x="1628992" y="856384"/>
                  </a:lnTo>
                  <a:lnTo>
                    <a:pt x="1583490" y="863723"/>
                  </a:lnTo>
                  <a:lnTo>
                    <a:pt x="143956" y="863723"/>
                  </a:lnTo>
                  <a:lnTo>
                    <a:pt x="98455" y="856384"/>
                  </a:lnTo>
                  <a:lnTo>
                    <a:pt x="58937" y="835948"/>
                  </a:lnTo>
                  <a:lnTo>
                    <a:pt x="27775" y="804785"/>
                  </a:lnTo>
                  <a:lnTo>
                    <a:pt x="7339" y="765268"/>
                  </a:lnTo>
                  <a:lnTo>
                    <a:pt x="0" y="719766"/>
                  </a:lnTo>
                  <a:lnTo>
                    <a:pt x="0" y="143957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1966913" y="2004216"/>
            <a:ext cx="1095375" cy="45720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2700" marR="5080" indent="8890">
              <a:lnSpc>
                <a:spcPts val="1600"/>
              </a:lnSpc>
              <a:spcBef>
                <a:spcPts val="320"/>
              </a:spcBef>
            </a:pP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Acuerdos</a:t>
            </a:r>
            <a:r>
              <a:rPr dirty="0" sz="15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con </a:t>
            </a:r>
            <a:r>
              <a:rPr dirty="0" sz="1500" spc="-3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proveedores</a:t>
            </a:r>
            <a:r>
              <a:rPr dirty="0" sz="15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53</a:t>
            </a:fld>
          </a:p>
        </p:txBody>
      </p:sp>
      <p:sp>
        <p:nvSpPr>
          <p:cNvPr id="40" name="object 4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9906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780"/>
              </a:spcBef>
            </a:pP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Ámbito</a:t>
            </a: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de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 actuación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de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la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 gestión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de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 stocks.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378" y="1276004"/>
            <a:ext cx="1953491" cy="139653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52867" y="1370405"/>
            <a:ext cx="120332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ORGANIZACION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94607" y="2015836"/>
            <a:ext cx="1953895" cy="1828800"/>
            <a:chOff x="494607" y="2015836"/>
            <a:chExt cx="1953895" cy="18288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4607" y="2015836"/>
              <a:ext cx="1953491" cy="18288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3454" y="2144683"/>
              <a:ext cx="1604356" cy="114715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45638" y="2042731"/>
              <a:ext cx="1853564" cy="1728470"/>
            </a:xfrm>
            <a:custGeom>
              <a:avLst/>
              <a:gdLst/>
              <a:ahLst/>
              <a:cxnLst/>
              <a:rect l="l" t="t" r="r" b="b"/>
              <a:pathLst>
                <a:path w="1853564" h="1728470">
                  <a:moveTo>
                    <a:pt x="1680729" y="0"/>
                  </a:moveTo>
                  <a:lnTo>
                    <a:pt x="172800" y="0"/>
                  </a:lnTo>
                  <a:lnTo>
                    <a:pt x="126862" y="6172"/>
                  </a:lnTo>
                  <a:lnTo>
                    <a:pt x="85584" y="23592"/>
                  </a:lnTo>
                  <a:lnTo>
                    <a:pt x="50611" y="50611"/>
                  </a:lnTo>
                  <a:lnTo>
                    <a:pt x="23592" y="85584"/>
                  </a:lnTo>
                  <a:lnTo>
                    <a:pt x="6172" y="126862"/>
                  </a:lnTo>
                  <a:lnTo>
                    <a:pt x="0" y="172800"/>
                  </a:lnTo>
                  <a:lnTo>
                    <a:pt x="0" y="1555200"/>
                  </a:lnTo>
                  <a:lnTo>
                    <a:pt x="6172" y="1601136"/>
                  </a:lnTo>
                  <a:lnTo>
                    <a:pt x="23592" y="1642415"/>
                  </a:lnTo>
                  <a:lnTo>
                    <a:pt x="50611" y="1677387"/>
                  </a:lnTo>
                  <a:lnTo>
                    <a:pt x="85584" y="1704407"/>
                  </a:lnTo>
                  <a:lnTo>
                    <a:pt x="126862" y="1721827"/>
                  </a:lnTo>
                  <a:lnTo>
                    <a:pt x="172800" y="1728000"/>
                  </a:lnTo>
                  <a:lnTo>
                    <a:pt x="1680729" y="1728000"/>
                  </a:lnTo>
                  <a:lnTo>
                    <a:pt x="1726666" y="1721827"/>
                  </a:lnTo>
                  <a:lnTo>
                    <a:pt x="1767945" y="1704407"/>
                  </a:lnTo>
                  <a:lnTo>
                    <a:pt x="1802917" y="1677387"/>
                  </a:lnTo>
                  <a:lnTo>
                    <a:pt x="1829937" y="1642415"/>
                  </a:lnTo>
                  <a:lnTo>
                    <a:pt x="1847357" y="1601136"/>
                  </a:lnTo>
                  <a:lnTo>
                    <a:pt x="1853529" y="1555200"/>
                  </a:lnTo>
                  <a:lnTo>
                    <a:pt x="1853529" y="172800"/>
                  </a:lnTo>
                  <a:lnTo>
                    <a:pt x="1847357" y="126862"/>
                  </a:lnTo>
                  <a:lnTo>
                    <a:pt x="1829937" y="85584"/>
                  </a:lnTo>
                  <a:lnTo>
                    <a:pt x="1802917" y="50611"/>
                  </a:lnTo>
                  <a:lnTo>
                    <a:pt x="1767945" y="23592"/>
                  </a:lnTo>
                  <a:lnTo>
                    <a:pt x="1726666" y="6172"/>
                  </a:lnTo>
                  <a:lnTo>
                    <a:pt x="1680729" y="0"/>
                  </a:lnTo>
                  <a:close/>
                </a:path>
              </a:pathLst>
            </a:custGeom>
            <a:solidFill>
              <a:srgbClr val="FFFFFF">
                <a:alpha val="9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45638" y="2042731"/>
              <a:ext cx="1853564" cy="1728470"/>
            </a:xfrm>
            <a:custGeom>
              <a:avLst/>
              <a:gdLst/>
              <a:ahLst/>
              <a:cxnLst/>
              <a:rect l="l" t="t" r="r" b="b"/>
              <a:pathLst>
                <a:path w="1853564" h="1728470">
                  <a:moveTo>
                    <a:pt x="0" y="172799"/>
                  </a:moveTo>
                  <a:lnTo>
                    <a:pt x="6172" y="126862"/>
                  </a:lnTo>
                  <a:lnTo>
                    <a:pt x="23592" y="85584"/>
                  </a:lnTo>
                  <a:lnTo>
                    <a:pt x="50611" y="50611"/>
                  </a:lnTo>
                  <a:lnTo>
                    <a:pt x="85584" y="23592"/>
                  </a:lnTo>
                  <a:lnTo>
                    <a:pt x="126862" y="6172"/>
                  </a:lnTo>
                  <a:lnTo>
                    <a:pt x="172799" y="0"/>
                  </a:lnTo>
                  <a:lnTo>
                    <a:pt x="1680729" y="0"/>
                  </a:lnTo>
                  <a:lnTo>
                    <a:pt x="1726666" y="6172"/>
                  </a:lnTo>
                  <a:lnTo>
                    <a:pt x="1767945" y="23592"/>
                  </a:lnTo>
                  <a:lnTo>
                    <a:pt x="1802917" y="50611"/>
                  </a:lnTo>
                  <a:lnTo>
                    <a:pt x="1829937" y="85584"/>
                  </a:lnTo>
                  <a:lnTo>
                    <a:pt x="1847356" y="126862"/>
                  </a:lnTo>
                  <a:lnTo>
                    <a:pt x="1853529" y="172799"/>
                  </a:lnTo>
                  <a:lnTo>
                    <a:pt x="1853529" y="1555199"/>
                  </a:lnTo>
                  <a:lnTo>
                    <a:pt x="1847356" y="1601136"/>
                  </a:lnTo>
                  <a:lnTo>
                    <a:pt x="1829937" y="1642414"/>
                  </a:lnTo>
                  <a:lnTo>
                    <a:pt x="1802917" y="1677387"/>
                  </a:lnTo>
                  <a:lnTo>
                    <a:pt x="1767945" y="1704407"/>
                  </a:lnTo>
                  <a:lnTo>
                    <a:pt x="1726666" y="1721826"/>
                  </a:lnTo>
                  <a:lnTo>
                    <a:pt x="1680729" y="1727999"/>
                  </a:lnTo>
                  <a:lnTo>
                    <a:pt x="172799" y="1727999"/>
                  </a:lnTo>
                  <a:lnTo>
                    <a:pt x="126862" y="1721826"/>
                  </a:lnTo>
                  <a:lnTo>
                    <a:pt x="85584" y="1704407"/>
                  </a:lnTo>
                  <a:lnTo>
                    <a:pt x="50611" y="1677387"/>
                  </a:lnTo>
                  <a:lnTo>
                    <a:pt x="23592" y="1642414"/>
                  </a:lnTo>
                  <a:lnTo>
                    <a:pt x="6172" y="1601136"/>
                  </a:lnTo>
                  <a:lnTo>
                    <a:pt x="0" y="1555199"/>
                  </a:lnTo>
                  <a:lnTo>
                    <a:pt x="0" y="172799"/>
                  </a:lnTo>
                  <a:close/>
                </a:path>
              </a:pathLst>
            </a:custGeom>
            <a:ln w="9524">
              <a:solidFill>
                <a:srgbClr val="6095C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683117" y="2162430"/>
            <a:ext cx="1491615" cy="1038860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127000" marR="46990" indent="-114300">
              <a:lnSpc>
                <a:spcPts val="1500"/>
              </a:lnSpc>
              <a:spcBef>
                <a:spcPts val="300"/>
              </a:spcBef>
            </a:pPr>
            <a:r>
              <a:rPr dirty="0" sz="1400">
                <a:latin typeface="Calibri"/>
                <a:cs typeface="Calibri"/>
              </a:rPr>
              <a:t>•</a:t>
            </a:r>
            <a:r>
              <a:rPr dirty="0" sz="1400" spc="-114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Fijar</a:t>
            </a:r>
            <a:r>
              <a:rPr dirty="0" sz="1400" spc="-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l</a:t>
            </a:r>
            <a:r>
              <a:rPr dirty="0" sz="1400" spc="-5">
                <a:latin typeface="Calibri"/>
                <a:cs typeface="Calibri"/>
              </a:rPr>
              <a:t>o</a:t>
            </a:r>
            <a:r>
              <a:rPr dirty="0" sz="1400">
                <a:latin typeface="Calibri"/>
                <a:cs typeface="Calibri"/>
              </a:rPr>
              <a:t>s crit</a:t>
            </a:r>
            <a:r>
              <a:rPr dirty="0" sz="1400" spc="-5">
                <a:latin typeface="Calibri"/>
                <a:cs typeface="Calibri"/>
              </a:rPr>
              <a:t>e</a:t>
            </a:r>
            <a:r>
              <a:rPr dirty="0" sz="1400">
                <a:latin typeface="Calibri"/>
                <a:cs typeface="Calibri"/>
              </a:rPr>
              <a:t>ri</a:t>
            </a:r>
            <a:r>
              <a:rPr dirty="0" sz="1400" spc="-5">
                <a:latin typeface="Calibri"/>
                <a:cs typeface="Calibri"/>
              </a:rPr>
              <a:t>o</a:t>
            </a:r>
            <a:r>
              <a:rPr dirty="0" sz="1400">
                <a:latin typeface="Calibri"/>
                <a:cs typeface="Calibri"/>
              </a:rPr>
              <a:t>s y  </a:t>
            </a:r>
            <a:r>
              <a:rPr dirty="0" sz="1400" spc="-5">
                <a:latin typeface="Calibri"/>
                <a:cs typeface="Calibri"/>
              </a:rPr>
              <a:t>políticas para </a:t>
            </a:r>
            <a:r>
              <a:rPr dirty="0" sz="1400">
                <a:latin typeface="Calibri"/>
                <a:cs typeface="Calibri"/>
              </a:rPr>
              <a:t>su 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regulación</a:t>
            </a:r>
            <a:endParaRPr sz="1400">
              <a:latin typeface="Calibri"/>
              <a:cs typeface="Calibri"/>
            </a:endParaRPr>
          </a:p>
          <a:p>
            <a:pPr marL="127000" marR="5080" indent="-114300">
              <a:lnSpc>
                <a:spcPts val="1600"/>
              </a:lnSpc>
              <a:spcBef>
                <a:spcPts val="120"/>
              </a:spcBef>
            </a:pPr>
            <a:r>
              <a:rPr dirty="0" sz="1400">
                <a:latin typeface="Calibri"/>
                <a:cs typeface="Calibri"/>
              </a:rPr>
              <a:t>•</a:t>
            </a:r>
            <a:r>
              <a:rPr dirty="0" sz="1400" spc="-114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De</a:t>
            </a:r>
            <a:r>
              <a:rPr dirty="0" sz="1400" spc="-5">
                <a:latin typeface="Calibri"/>
                <a:cs typeface="Calibri"/>
              </a:rPr>
              <a:t>fi</a:t>
            </a:r>
            <a:r>
              <a:rPr dirty="0" sz="1400">
                <a:latin typeface="Calibri"/>
                <a:cs typeface="Calibri"/>
              </a:rPr>
              <a:t>nir las t</a:t>
            </a:r>
            <a:r>
              <a:rPr dirty="0" sz="1400" spc="-5">
                <a:latin typeface="Calibri"/>
                <a:cs typeface="Calibri"/>
              </a:rPr>
              <a:t>é</a:t>
            </a:r>
            <a:r>
              <a:rPr dirty="0" sz="1400">
                <a:latin typeface="Calibri"/>
                <a:cs typeface="Calibri"/>
              </a:rPr>
              <a:t>cnicas  </a:t>
            </a:r>
            <a:r>
              <a:rPr dirty="0" sz="1400">
                <a:latin typeface="Calibri"/>
                <a:cs typeface="Calibri"/>
              </a:rPr>
              <a:t>a</a:t>
            </a:r>
            <a:r>
              <a:rPr dirty="0" sz="1400" spc="-5">
                <a:latin typeface="Calibri"/>
                <a:cs typeface="Calibri"/>
              </a:rPr>
              <a:t> utilizar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48592" y="1413164"/>
            <a:ext cx="698268" cy="56110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2334" y="1276004"/>
            <a:ext cx="1953489" cy="1396537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230351" y="1370405"/>
            <a:ext cx="11772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PLANIFICACION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470563" y="2015836"/>
            <a:ext cx="1957705" cy="1828800"/>
            <a:chOff x="3470563" y="2015836"/>
            <a:chExt cx="1957705" cy="1828800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70563" y="2015836"/>
              <a:ext cx="1957646" cy="18288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03567" y="2144683"/>
              <a:ext cx="1321723" cy="152538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523122" y="2042731"/>
              <a:ext cx="1853564" cy="1728470"/>
            </a:xfrm>
            <a:custGeom>
              <a:avLst/>
              <a:gdLst/>
              <a:ahLst/>
              <a:cxnLst/>
              <a:rect l="l" t="t" r="r" b="b"/>
              <a:pathLst>
                <a:path w="1853564" h="1728470">
                  <a:moveTo>
                    <a:pt x="1680729" y="0"/>
                  </a:moveTo>
                  <a:lnTo>
                    <a:pt x="172800" y="0"/>
                  </a:lnTo>
                  <a:lnTo>
                    <a:pt x="126863" y="6172"/>
                  </a:lnTo>
                  <a:lnTo>
                    <a:pt x="85584" y="23592"/>
                  </a:lnTo>
                  <a:lnTo>
                    <a:pt x="50612" y="50611"/>
                  </a:lnTo>
                  <a:lnTo>
                    <a:pt x="23592" y="85584"/>
                  </a:lnTo>
                  <a:lnTo>
                    <a:pt x="6172" y="126862"/>
                  </a:lnTo>
                  <a:lnTo>
                    <a:pt x="0" y="172800"/>
                  </a:lnTo>
                  <a:lnTo>
                    <a:pt x="0" y="1555200"/>
                  </a:lnTo>
                  <a:lnTo>
                    <a:pt x="6172" y="1601136"/>
                  </a:lnTo>
                  <a:lnTo>
                    <a:pt x="23592" y="1642415"/>
                  </a:lnTo>
                  <a:lnTo>
                    <a:pt x="50612" y="1677387"/>
                  </a:lnTo>
                  <a:lnTo>
                    <a:pt x="85584" y="1704407"/>
                  </a:lnTo>
                  <a:lnTo>
                    <a:pt x="126863" y="1721827"/>
                  </a:lnTo>
                  <a:lnTo>
                    <a:pt x="172800" y="1728000"/>
                  </a:lnTo>
                  <a:lnTo>
                    <a:pt x="1680729" y="1728000"/>
                  </a:lnTo>
                  <a:lnTo>
                    <a:pt x="1726666" y="1721827"/>
                  </a:lnTo>
                  <a:lnTo>
                    <a:pt x="1767945" y="1704407"/>
                  </a:lnTo>
                  <a:lnTo>
                    <a:pt x="1802917" y="1677387"/>
                  </a:lnTo>
                  <a:lnTo>
                    <a:pt x="1829937" y="1642415"/>
                  </a:lnTo>
                  <a:lnTo>
                    <a:pt x="1847356" y="1601136"/>
                  </a:lnTo>
                  <a:lnTo>
                    <a:pt x="1853529" y="1555200"/>
                  </a:lnTo>
                  <a:lnTo>
                    <a:pt x="1853529" y="172800"/>
                  </a:lnTo>
                  <a:lnTo>
                    <a:pt x="1847356" y="126862"/>
                  </a:lnTo>
                  <a:lnTo>
                    <a:pt x="1829937" y="85584"/>
                  </a:lnTo>
                  <a:lnTo>
                    <a:pt x="1802917" y="50611"/>
                  </a:lnTo>
                  <a:lnTo>
                    <a:pt x="1767945" y="23592"/>
                  </a:lnTo>
                  <a:lnTo>
                    <a:pt x="1726666" y="6172"/>
                  </a:lnTo>
                  <a:lnTo>
                    <a:pt x="1680729" y="0"/>
                  </a:lnTo>
                  <a:close/>
                </a:path>
              </a:pathLst>
            </a:custGeom>
            <a:solidFill>
              <a:srgbClr val="FFFFFF">
                <a:alpha val="9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523122" y="2042731"/>
              <a:ext cx="1853564" cy="1728470"/>
            </a:xfrm>
            <a:custGeom>
              <a:avLst/>
              <a:gdLst/>
              <a:ahLst/>
              <a:cxnLst/>
              <a:rect l="l" t="t" r="r" b="b"/>
              <a:pathLst>
                <a:path w="1853564" h="1728470">
                  <a:moveTo>
                    <a:pt x="0" y="172799"/>
                  </a:moveTo>
                  <a:lnTo>
                    <a:pt x="6172" y="126862"/>
                  </a:lnTo>
                  <a:lnTo>
                    <a:pt x="23592" y="85584"/>
                  </a:lnTo>
                  <a:lnTo>
                    <a:pt x="50611" y="50611"/>
                  </a:lnTo>
                  <a:lnTo>
                    <a:pt x="85584" y="23592"/>
                  </a:lnTo>
                  <a:lnTo>
                    <a:pt x="126862" y="6172"/>
                  </a:lnTo>
                  <a:lnTo>
                    <a:pt x="172799" y="0"/>
                  </a:lnTo>
                  <a:lnTo>
                    <a:pt x="1680729" y="0"/>
                  </a:lnTo>
                  <a:lnTo>
                    <a:pt x="1726666" y="6172"/>
                  </a:lnTo>
                  <a:lnTo>
                    <a:pt x="1767945" y="23592"/>
                  </a:lnTo>
                  <a:lnTo>
                    <a:pt x="1802917" y="50611"/>
                  </a:lnTo>
                  <a:lnTo>
                    <a:pt x="1829937" y="85584"/>
                  </a:lnTo>
                  <a:lnTo>
                    <a:pt x="1847357" y="126862"/>
                  </a:lnTo>
                  <a:lnTo>
                    <a:pt x="1853529" y="172799"/>
                  </a:lnTo>
                  <a:lnTo>
                    <a:pt x="1853529" y="1555199"/>
                  </a:lnTo>
                  <a:lnTo>
                    <a:pt x="1847357" y="1601136"/>
                  </a:lnTo>
                  <a:lnTo>
                    <a:pt x="1829937" y="1642414"/>
                  </a:lnTo>
                  <a:lnTo>
                    <a:pt x="1802917" y="1677387"/>
                  </a:lnTo>
                  <a:lnTo>
                    <a:pt x="1767945" y="1704407"/>
                  </a:lnTo>
                  <a:lnTo>
                    <a:pt x="1726666" y="1721826"/>
                  </a:lnTo>
                  <a:lnTo>
                    <a:pt x="1680729" y="1727999"/>
                  </a:lnTo>
                  <a:lnTo>
                    <a:pt x="172799" y="1727999"/>
                  </a:lnTo>
                  <a:lnTo>
                    <a:pt x="126862" y="1721826"/>
                  </a:lnTo>
                  <a:lnTo>
                    <a:pt x="85584" y="1704407"/>
                  </a:lnTo>
                  <a:lnTo>
                    <a:pt x="50611" y="1677387"/>
                  </a:lnTo>
                  <a:lnTo>
                    <a:pt x="23592" y="1642414"/>
                  </a:lnTo>
                  <a:lnTo>
                    <a:pt x="6172" y="1601136"/>
                  </a:lnTo>
                  <a:lnTo>
                    <a:pt x="0" y="1555199"/>
                  </a:lnTo>
                  <a:lnTo>
                    <a:pt x="0" y="172799"/>
                  </a:lnTo>
                  <a:close/>
                </a:path>
              </a:pathLst>
            </a:custGeom>
            <a:ln w="9524">
              <a:solidFill>
                <a:srgbClr val="6095C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3660600" y="2162430"/>
            <a:ext cx="1215390" cy="1419860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127000" marR="86360" indent="-114300">
              <a:lnSpc>
                <a:spcPts val="1500"/>
              </a:lnSpc>
              <a:spcBef>
                <a:spcPts val="300"/>
              </a:spcBef>
            </a:pPr>
            <a:r>
              <a:rPr dirty="0" sz="1400">
                <a:latin typeface="Calibri"/>
                <a:cs typeface="Calibri"/>
              </a:rPr>
              <a:t>•</a:t>
            </a:r>
            <a:r>
              <a:rPr dirty="0" sz="1400" spc="-114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Establecer l</a:t>
            </a:r>
            <a:r>
              <a:rPr dirty="0" sz="1400" spc="-5">
                <a:latin typeface="Calibri"/>
                <a:cs typeface="Calibri"/>
              </a:rPr>
              <a:t>o</a:t>
            </a:r>
            <a:r>
              <a:rPr dirty="0" sz="1400">
                <a:latin typeface="Calibri"/>
                <a:cs typeface="Calibri"/>
              </a:rPr>
              <a:t>s  </a:t>
            </a:r>
            <a:r>
              <a:rPr dirty="0" sz="1400" spc="-5">
                <a:latin typeface="Calibri"/>
                <a:cs typeface="Calibri"/>
              </a:rPr>
              <a:t>métodos </a:t>
            </a:r>
            <a:r>
              <a:rPr dirty="0" sz="1400">
                <a:latin typeface="Calibri"/>
                <a:cs typeface="Calibri"/>
              </a:rPr>
              <a:t>de 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previsión</a:t>
            </a:r>
            <a:endParaRPr sz="1400">
              <a:latin typeface="Calibri"/>
              <a:cs typeface="Calibri"/>
            </a:endParaRPr>
          </a:p>
          <a:p>
            <a:pPr marL="127000" marR="5080" indent="-114300">
              <a:lnSpc>
                <a:spcPct val="91300"/>
              </a:lnSpc>
              <a:spcBef>
                <a:spcPts val="145"/>
              </a:spcBef>
            </a:pPr>
            <a:r>
              <a:rPr dirty="0" sz="1400">
                <a:latin typeface="Calibri"/>
                <a:cs typeface="Calibri"/>
              </a:rPr>
              <a:t>•</a:t>
            </a:r>
            <a:r>
              <a:rPr dirty="0" sz="1400" spc="-114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Det</a:t>
            </a:r>
            <a:r>
              <a:rPr dirty="0" sz="1400" spc="-5">
                <a:latin typeface="Calibri"/>
                <a:cs typeface="Calibri"/>
              </a:rPr>
              <a:t>e</a:t>
            </a:r>
            <a:r>
              <a:rPr dirty="0" sz="1400">
                <a:latin typeface="Calibri"/>
                <a:cs typeface="Calibri"/>
              </a:rPr>
              <a:t>rminar</a:t>
            </a:r>
            <a:r>
              <a:rPr dirty="0" sz="1400" spc="-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l</a:t>
            </a:r>
            <a:r>
              <a:rPr dirty="0" sz="1400" spc="-5">
                <a:latin typeface="Calibri"/>
                <a:cs typeface="Calibri"/>
              </a:rPr>
              <a:t>o</a:t>
            </a:r>
            <a:r>
              <a:rPr dirty="0" sz="1400">
                <a:latin typeface="Calibri"/>
                <a:cs typeface="Calibri"/>
              </a:rPr>
              <a:t>s  </a:t>
            </a:r>
            <a:r>
              <a:rPr dirty="0" sz="1400" spc="-5">
                <a:latin typeface="Calibri"/>
                <a:cs typeface="Calibri"/>
              </a:rPr>
              <a:t>momentos </a:t>
            </a:r>
            <a:r>
              <a:rPr dirty="0" sz="1400">
                <a:latin typeface="Calibri"/>
                <a:cs typeface="Calibri"/>
              </a:rPr>
              <a:t>y 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cantidades </a:t>
            </a:r>
            <a:r>
              <a:rPr dirty="0" sz="1400">
                <a:latin typeface="Calibri"/>
                <a:cs typeface="Calibri"/>
              </a:rPr>
              <a:t>de 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reposición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228704" y="1413164"/>
            <a:ext cx="694112" cy="56110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72446" y="1276004"/>
            <a:ext cx="1953491" cy="1396537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6207835" y="1370405"/>
            <a:ext cx="74104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450676" y="2015836"/>
            <a:ext cx="1953895" cy="1828800"/>
            <a:chOff x="6450676" y="2015836"/>
            <a:chExt cx="1953895" cy="1828800"/>
          </a:xfrm>
        </p:grpSpPr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50676" y="2015836"/>
              <a:ext cx="1953491" cy="18288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79523" y="2144683"/>
              <a:ext cx="1704108" cy="136328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500606" y="2042731"/>
              <a:ext cx="1853564" cy="1728470"/>
            </a:xfrm>
            <a:custGeom>
              <a:avLst/>
              <a:gdLst/>
              <a:ahLst/>
              <a:cxnLst/>
              <a:rect l="l" t="t" r="r" b="b"/>
              <a:pathLst>
                <a:path w="1853565" h="1728470">
                  <a:moveTo>
                    <a:pt x="1680729" y="0"/>
                  </a:moveTo>
                  <a:lnTo>
                    <a:pt x="172800" y="0"/>
                  </a:lnTo>
                  <a:lnTo>
                    <a:pt x="126862" y="6172"/>
                  </a:lnTo>
                  <a:lnTo>
                    <a:pt x="85584" y="23592"/>
                  </a:lnTo>
                  <a:lnTo>
                    <a:pt x="50611" y="50611"/>
                  </a:lnTo>
                  <a:lnTo>
                    <a:pt x="23592" y="85584"/>
                  </a:lnTo>
                  <a:lnTo>
                    <a:pt x="6172" y="126862"/>
                  </a:lnTo>
                  <a:lnTo>
                    <a:pt x="0" y="172800"/>
                  </a:lnTo>
                  <a:lnTo>
                    <a:pt x="0" y="1555200"/>
                  </a:lnTo>
                  <a:lnTo>
                    <a:pt x="6172" y="1601136"/>
                  </a:lnTo>
                  <a:lnTo>
                    <a:pt x="23592" y="1642415"/>
                  </a:lnTo>
                  <a:lnTo>
                    <a:pt x="50611" y="1677387"/>
                  </a:lnTo>
                  <a:lnTo>
                    <a:pt x="85584" y="1704407"/>
                  </a:lnTo>
                  <a:lnTo>
                    <a:pt x="126862" y="1721827"/>
                  </a:lnTo>
                  <a:lnTo>
                    <a:pt x="172800" y="1728000"/>
                  </a:lnTo>
                  <a:lnTo>
                    <a:pt x="1680729" y="1728000"/>
                  </a:lnTo>
                  <a:lnTo>
                    <a:pt x="1726666" y="1721827"/>
                  </a:lnTo>
                  <a:lnTo>
                    <a:pt x="1767944" y="1704407"/>
                  </a:lnTo>
                  <a:lnTo>
                    <a:pt x="1802917" y="1677387"/>
                  </a:lnTo>
                  <a:lnTo>
                    <a:pt x="1829937" y="1642415"/>
                  </a:lnTo>
                  <a:lnTo>
                    <a:pt x="1847356" y="1601136"/>
                  </a:lnTo>
                  <a:lnTo>
                    <a:pt x="1853529" y="1555200"/>
                  </a:lnTo>
                  <a:lnTo>
                    <a:pt x="1853529" y="172800"/>
                  </a:lnTo>
                  <a:lnTo>
                    <a:pt x="1847356" y="126862"/>
                  </a:lnTo>
                  <a:lnTo>
                    <a:pt x="1829937" y="85584"/>
                  </a:lnTo>
                  <a:lnTo>
                    <a:pt x="1802917" y="50611"/>
                  </a:lnTo>
                  <a:lnTo>
                    <a:pt x="1767944" y="23592"/>
                  </a:lnTo>
                  <a:lnTo>
                    <a:pt x="1726666" y="6172"/>
                  </a:lnTo>
                  <a:lnTo>
                    <a:pt x="1680729" y="0"/>
                  </a:lnTo>
                  <a:close/>
                </a:path>
              </a:pathLst>
            </a:custGeom>
            <a:solidFill>
              <a:srgbClr val="FFFFFF">
                <a:alpha val="9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500606" y="2042731"/>
              <a:ext cx="1853564" cy="1728470"/>
            </a:xfrm>
            <a:custGeom>
              <a:avLst/>
              <a:gdLst/>
              <a:ahLst/>
              <a:cxnLst/>
              <a:rect l="l" t="t" r="r" b="b"/>
              <a:pathLst>
                <a:path w="1853565" h="1728470">
                  <a:moveTo>
                    <a:pt x="0" y="172799"/>
                  </a:moveTo>
                  <a:lnTo>
                    <a:pt x="6172" y="126862"/>
                  </a:lnTo>
                  <a:lnTo>
                    <a:pt x="23592" y="85584"/>
                  </a:lnTo>
                  <a:lnTo>
                    <a:pt x="50611" y="50611"/>
                  </a:lnTo>
                  <a:lnTo>
                    <a:pt x="85584" y="23592"/>
                  </a:lnTo>
                  <a:lnTo>
                    <a:pt x="126863" y="6172"/>
                  </a:lnTo>
                  <a:lnTo>
                    <a:pt x="172800" y="0"/>
                  </a:lnTo>
                  <a:lnTo>
                    <a:pt x="1680729" y="0"/>
                  </a:lnTo>
                  <a:lnTo>
                    <a:pt x="1726666" y="6172"/>
                  </a:lnTo>
                  <a:lnTo>
                    <a:pt x="1767944" y="23592"/>
                  </a:lnTo>
                  <a:lnTo>
                    <a:pt x="1802917" y="50611"/>
                  </a:lnTo>
                  <a:lnTo>
                    <a:pt x="1829937" y="85584"/>
                  </a:lnTo>
                  <a:lnTo>
                    <a:pt x="1847357" y="126862"/>
                  </a:lnTo>
                  <a:lnTo>
                    <a:pt x="1853529" y="172799"/>
                  </a:lnTo>
                  <a:lnTo>
                    <a:pt x="1853529" y="1555199"/>
                  </a:lnTo>
                  <a:lnTo>
                    <a:pt x="1847357" y="1601136"/>
                  </a:lnTo>
                  <a:lnTo>
                    <a:pt x="1829937" y="1642414"/>
                  </a:lnTo>
                  <a:lnTo>
                    <a:pt x="1802917" y="1677387"/>
                  </a:lnTo>
                  <a:lnTo>
                    <a:pt x="1767944" y="1704407"/>
                  </a:lnTo>
                  <a:lnTo>
                    <a:pt x="1726666" y="1721826"/>
                  </a:lnTo>
                  <a:lnTo>
                    <a:pt x="1680729" y="1727999"/>
                  </a:lnTo>
                  <a:lnTo>
                    <a:pt x="172800" y="1727999"/>
                  </a:lnTo>
                  <a:lnTo>
                    <a:pt x="126863" y="1721826"/>
                  </a:lnTo>
                  <a:lnTo>
                    <a:pt x="85584" y="1704407"/>
                  </a:lnTo>
                  <a:lnTo>
                    <a:pt x="50611" y="1677387"/>
                  </a:lnTo>
                  <a:lnTo>
                    <a:pt x="23592" y="1642414"/>
                  </a:lnTo>
                  <a:lnTo>
                    <a:pt x="6172" y="1601136"/>
                  </a:lnTo>
                  <a:lnTo>
                    <a:pt x="0" y="1555199"/>
                  </a:lnTo>
                  <a:lnTo>
                    <a:pt x="0" y="172799"/>
                  </a:lnTo>
                  <a:close/>
                </a:path>
              </a:pathLst>
            </a:custGeom>
            <a:ln w="9524">
              <a:solidFill>
                <a:srgbClr val="6095C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6638085" y="2162430"/>
            <a:ext cx="1584960" cy="1254760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127000" marR="5080" indent="-114300">
              <a:lnSpc>
                <a:spcPts val="1500"/>
              </a:lnSpc>
              <a:spcBef>
                <a:spcPts val="300"/>
              </a:spcBef>
            </a:pPr>
            <a:r>
              <a:rPr dirty="0" sz="1400">
                <a:latin typeface="Calibri"/>
                <a:cs typeface="Calibri"/>
              </a:rPr>
              <a:t>•</a:t>
            </a:r>
            <a:r>
              <a:rPr dirty="0" sz="1400" spc="-114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L</a:t>
            </a:r>
            <a:r>
              <a:rPr dirty="0" sz="1400" spc="-5">
                <a:latin typeface="Calibri"/>
                <a:cs typeface="Calibri"/>
              </a:rPr>
              <a:t>o</a:t>
            </a:r>
            <a:r>
              <a:rPr dirty="0" sz="1400">
                <a:latin typeface="Calibri"/>
                <a:cs typeface="Calibri"/>
              </a:rPr>
              <a:t>s m</a:t>
            </a:r>
            <a:r>
              <a:rPr dirty="0" sz="1400" spc="-5">
                <a:latin typeface="Calibri"/>
                <a:cs typeface="Calibri"/>
              </a:rPr>
              <a:t>o</a:t>
            </a:r>
            <a:r>
              <a:rPr dirty="0" sz="1400">
                <a:latin typeface="Calibri"/>
                <a:cs typeface="Calibri"/>
              </a:rPr>
              <a:t>vimientos de  </a:t>
            </a:r>
            <a:r>
              <a:rPr dirty="0" sz="1400" spc="-5">
                <a:latin typeface="Calibri"/>
                <a:cs typeface="Calibri"/>
              </a:rPr>
              <a:t>entrada </a:t>
            </a:r>
            <a:r>
              <a:rPr dirty="0" sz="1400">
                <a:latin typeface="Calibri"/>
                <a:cs typeface="Calibri"/>
              </a:rPr>
              <a:t>/ salida a 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los </a:t>
            </a:r>
            <a:r>
              <a:rPr dirty="0" sz="1400">
                <a:latin typeface="Calibri"/>
                <a:cs typeface="Calibri"/>
              </a:rPr>
              <a:t>stocks</a:t>
            </a:r>
            <a:endParaRPr sz="1400">
              <a:latin typeface="Calibri"/>
              <a:cs typeface="Calibri"/>
            </a:endParaRPr>
          </a:p>
          <a:p>
            <a:pPr marL="127000" marR="544195" indent="-114300">
              <a:lnSpc>
                <a:spcPts val="1600"/>
              </a:lnSpc>
              <a:spcBef>
                <a:spcPts val="120"/>
              </a:spcBef>
            </a:pPr>
            <a:r>
              <a:rPr dirty="0" sz="1400">
                <a:latin typeface="Calibri"/>
                <a:cs typeface="Calibri"/>
              </a:rPr>
              <a:t>•</a:t>
            </a:r>
            <a:r>
              <a:rPr dirty="0" sz="1400" spc="-114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El inventa</a:t>
            </a:r>
            <a:r>
              <a:rPr dirty="0" sz="1400" spc="-5">
                <a:latin typeface="Calibri"/>
                <a:cs typeface="Calibri"/>
              </a:rPr>
              <a:t>r</a:t>
            </a:r>
            <a:r>
              <a:rPr dirty="0" sz="1400">
                <a:latin typeface="Calibri"/>
                <a:cs typeface="Calibri"/>
              </a:rPr>
              <a:t>io  </a:t>
            </a:r>
            <a:r>
              <a:rPr dirty="0" sz="1400" spc="-5">
                <a:latin typeface="Calibri"/>
                <a:cs typeface="Calibri"/>
              </a:rPr>
              <a:t>valorado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660"/>
              </a:lnSpc>
            </a:pPr>
            <a:r>
              <a:rPr dirty="0" sz="1400">
                <a:latin typeface="Calibri"/>
                <a:cs typeface="Calibri"/>
              </a:rPr>
              <a:t>•</a:t>
            </a:r>
            <a:r>
              <a:rPr dirty="0" sz="1400" spc="-114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Las ta</a:t>
            </a:r>
            <a:r>
              <a:rPr dirty="0" sz="1400" spc="-5">
                <a:latin typeface="Calibri"/>
                <a:cs typeface="Calibri"/>
              </a:rPr>
              <a:t>r</a:t>
            </a:r>
            <a:r>
              <a:rPr dirty="0" sz="1400">
                <a:latin typeface="Calibri"/>
                <a:cs typeface="Calibri"/>
              </a:rPr>
              <a:t>eas a realizar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53</a:t>
            </a:fld>
          </a:p>
        </p:txBody>
      </p:sp>
      <p:sp>
        <p:nvSpPr>
          <p:cNvPr id="30" name="object 3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Sistemas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de</a:t>
            </a: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Gestión</a:t>
            </a: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de</a:t>
            </a: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Stocks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1482728"/>
            <a:ext cx="118533" cy="11853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1838328"/>
            <a:ext cx="118533" cy="11853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2930528"/>
            <a:ext cx="118533" cy="1185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3286128"/>
            <a:ext cx="118533" cy="11853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83540" y="1050590"/>
            <a:ext cx="5932805" cy="2402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Gill Sans MT"/>
                <a:cs typeface="Gill Sans MT"/>
              </a:rPr>
              <a:t>La </a:t>
            </a:r>
            <a:r>
              <a:rPr dirty="0" sz="1400" spc="-5">
                <a:latin typeface="Gill Sans MT"/>
                <a:cs typeface="Gill Sans MT"/>
              </a:rPr>
              <a:t>demanda</a:t>
            </a:r>
            <a:r>
              <a:rPr dirty="0" sz="1400">
                <a:latin typeface="Gill Sans MT"/>
                <a:cs typeface="Gill Sans MT"/>
              </a:rPr>
              <a:t> de </a:t>
            </a:r>
            <a:r>
              <a:rPr dirty="0" sz="1400" spc="-5">
                <a:latin typeface="Gill Sans MT"/>
                <a:cs typeface="Gill Sans MT"/>
              </a:rPr>
              <a:t>los</a:t>
            </a:r>
            <a:r>
              <a:rPr dirty="0" sz="1400">
                <a:latin typeface="Gill Sans MT"/>
                <a:cs typeface="Gill Sans MT"/>
              </a:rPr>
              <a:t> artículos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se</a:t>
            </a:r>
            <a:r>
              <a:rPr dirty="0" sz="1400" spc="-5">
                <a:latin typeface="Gill Sans MT"/>
                <a:cs typeface="Gill Sans MT"/>
              </a:rPr>
              <a:t> puede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distinguir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entre:</a:t>
            </a:r>
            <a:endParaRPr sz="1400">
              <a:latin typeface="Gill Sans MT"/>
              <a:cs typeface="Gill Sans MT"/>
            </a:endParaRPr>
          </a:p>
          <a:p>
            <a:pPr marL="755650" marR="1622425">
              <a:lnSpc>
                <a:spcPct val="166700"/>
              </a:lnSpc>
              <a:spcBef>
                <a:spcPts val="35"/>
              </a:spcBef>
            </a:pPr>
            <a:r>
              <a:rPr dirty="0" sz="1400" spc="-5">
                <a:latin typeface="Gill Sans MT"/>
                <a:cs typeface="Gill Sans MT"/>
              </a:rPr>
              <a:t>Productos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terminados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.-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Demanda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independiente </a:t>
            </a:r>
            <a:r>
              <a:rPr dirty="0" sz="1400" spc="-37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Resto productos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.- Demanda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dependiente</a:t>
            </a:r>
            <a:endParaRPr sz="14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</a:pPr>
            <a:endParaRPr sz="1600">
              <a:latin typeface="Gill Sans MT"/>
              <a:cs typeface="Gill Sans MT"/>
            </a:endParaRPr>
          </a:p>
          <a:p>
            <a:pPr marL="755650" marR="5080" indent="-742950">
              <a:lnSpc>
                <a:spcPct val="172600"/>
              </a:lnSpc>
              <a:spcBef>
                <a:spcPts val="944"/>
              </a:spcBef>
            </a:pPr>
            <a:r>
              <a:rPr dirty="0" sz="1400">
                <a:latin typeface="Gill Sans MT"/>
                <a:cs typeface="Gill Sans MT"/>
              </a:rPr>
              <a:t>En función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-5">
                <a:latin typeface="Gill Sans MT"/>
                <a:cs typeface="Gill Sans MT"/>
              </a:rPr>
              <a:t> este</a:t>
            </a:r>
            <a:r>
              <a:rPr dirty="0" sz="1400">
                <a:latin typeface="Gill Sans MT"/>
                <a:cs typeface="Gill Sans MT"/>
              </a:rPr>
              <a:t> criterio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podemos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diferenciar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sistemas</a:t>
            </a:r>
            <a:r>
              <a:rPr dirty="0" sz="1400">
                <a:latin typeface="Gill Sans MT"/>
                <a:cs typeface="Gill Sans MT"/>
              </a:rPr>
              <a:t> de </a:t>
            </a:r>
            <a:r>
              <a:rPr dirty="0" sz="1400" spc="-5">
                <a:latin typeface="Gill Sans MT"/>
                <a:cs typeface="Gill Sans MT"/>
              </a:rPr>
              <a:t>gestión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-5">
                <a:latin typeface="Gill Sans MT"/>
                <a:cs typeface="Gill Sans MT"/>
              </a:rPr>
              <a:t> stocks: </a:t>
            </a:r>
            <a:r>
              <a:rPr dirty="0" sz="1400" spc="-37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Demanda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independiente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.-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Conceptos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clásicos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gestión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stocks.</a:t>
            </a:r>
            <a:endParaRPr sz="1400">
              <a:latin typeface="Gill Sans MT"/>
              <a:cs typeface="Gill Sans MT"/>
            </a:endParaRPr>
          </a:p>
          <a:p>
            <a:pPr marL="755650">
              <a:lnSpc>
                <a:spcPct val="100000"/>
              </a:lnSpc>
              <a:spcBef>
                <a:spcPts val="1120"/>
              </a:spcBef>
            </a:pPr>
            <a:r>
              <a:rPr dirty="0" sz="1400">
                <a:latin typeface="Gill Sans MT"/>
                <a:cs typeface="Gill Sans MT"/>
              </a:rPr>
              <a:t>Dem</a:t>
            </a:r>
            <a:r>
              <a:rPr dirty="0" sz="1400" spc="-5">
                <a:latin typeface="Gill Sans MT"/>
                <a:cs typeface="Gill Sans MT"/>
              </a:rPr>
              <a:t>a</a:t>
            </a:r>
            <a:r>
              <a:rPr dirty="0" sz="1400">
                <a:latin typeface="Gill Sans MT"/>
                <a:cs typeface="Gill Sans MT"/>
              </a:rPr>
              <a:t>n</a:t>
            </a:r>
            <a:r>
              <a:rPr dirty="0" sz="1400" spc="-5">
                <a:latin typeface="Gill Sans MT"/>
                <a:cs typeface="Gill Sans MT"/>
              </a:rPr>
              <a:t>d</a:t>
            </a:r>
            <a:r>
              <a:rPr dirty="0" sz="1400">
                <a:latin typeface="Gill Sans MT"/>
                <a:cs typeface="Gill Sans MT"/>
              </a:rPr>
              <a:t>a depen</a:t>
            </a:r>
            <a:r>
              <a:rPr dirty="0" sz="1400" spc="-5">
                <a:latin typeface="Gill Sans MT"/>
                <a:cs typeface="Gill Sans MT"/>
              </a:rPr>
              <a:t>di</a:t>
            </a:r>
            <a:r>
              <a:rPr dirty="0" sz="1400">
                <a:latin typeface="Gill Sans MT"/>
                <a:cs typeface="Gill Sans MT"/>
              </a:rPr>
              <a:t>ent</a:t>
            </a:r>
            <a:r>
              <a:rPr dirty="0" sz="1400" spc="25">
                <a:latin typeface="Gill Sans MT"/>
                <a:cs typeface="Gill Sans MT"/>
              </a:rPr>
              <a:t>e</a:t>
            </a:r>
            <a:r>
              <a:rPr dirty="0" sz="1400" spc="-5">
                <a:latin typeface="Gill Sans MT"/>
                <a:cs typeface="Gill Sans MT"/>
              </a:rPr>
              <a:t>.</a:t>
            </a:r>
            <a:r>
              <a:rPr dirty="0" sz="1400">
                <a:latin typeface="Gill Sans MT"/>
                <a:cs typeface="Gill Sans MT"/>
              </a:rPr>
              <a:t>-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MRP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,</a:t>
            </a:r>
            <a:r>
              <a:rPr dirty="0" sz="1400" spc="-14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JIT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10200" y="3860800"/>
            <a:ext cx="1904998" cy="19050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0599" y="3860800"/>
            <a:ext cx="2743198" cy="1874837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53</a:t>
            </a:fld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spc="-15" b="1">
                <a:solidFill>
                  <a:srgbClr val="FFFFFF"/>
                </a:solidFill>
                <a:latin typeface="Gill Sans MT"/>
                <a:cs typeface="Gill Sans MT"/>
              </a:rPr>
              <a:t>Política</a:t>
            </a:r>
            <a:r>
              <a:rPr dirty="0" sz="1400" spc="-3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de</a:t>
            </a:r>
            <a:r>
              <a:rPr dirty="0" sz="1400" spc="-3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stocks.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2155828"/>
            <a:ext cx="118533" cy="11853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2524128"/>
            <a:ext cx="118533" cy="11853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2892428"/>
            <a:ext cx="118533" cy="1185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3248028"/>
            <a:ext cx="118533" cy="11853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3616329"/>
            <a:ext cx="118533" cy="11853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4289428"/>
            <a:ext cx="118533" cy="11853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83540" y="946450"/>
            <a:ext cx="7702550" cy="3510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8800"/>
              </a:lnSpc>
              <a:spcBef>
                <a:spcPts val="100"/>
              </a:spcBef>
            </a:pPr>
            <a:r>
              <a:rPr dirty="0" sz="1400">
                <a:latin typeface="Gill Sans MT"/>
                <a:cs typeface="Gill Sans MT"/>
              </a:rPr>
              <a:t>Las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compañías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deben de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disponer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una </a:t>
            </a:r>
            <a:r>
              <a:rPr dirty="0" sz="1400" spc="-5">
                <a:latin typeface="Gill Sans MT"/>
                <a:cs typeface="Gill Sans MT"/>
              </a:rPr>
              <a:t>política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stocks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donde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quede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reflejada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para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toda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tipología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stocks:</a:t>
            </a:r>
            <a:endParaRPr sz="14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</a:pPr>
            <a:endParaRPr sz="16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00">
              <a:latin typeface="Gill Sans MT"/>
              <a:cs typeface="Gill Sans MT"/>
            </a:endParaRPr>
          </a:p>
          <a:p>
            <a:pPr marL="755650">
              <a:lnSpc>
                <a:spcPct val="100000"/>
              </a:lnSpc>
            </a:pPr>
            <a:r>
              <a:rPr dirty="0" sz="1400">
                <a:latin typeface="Gill Sans MT"/>
                <a:cs typeface="Gill Sans MT"/>
              </a:rPr>
              <a:t>El</a:t>
            </a:r>
            <a:r>
              <a:rPr dirty="0" sz="1400" spc="-5">
                <a:latin typeface="Gill Sans MT"/>
                <a:cs typeface="Gill Sans MT"/>
              </a:rPr>
              <a:t> sistema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-5">
                <a:latin typeface="Gill Sans MT"/>
                <a:cs typeface="Gill Sans MT"/>
              </a:rPr>
              <a:t> reposición </a:t>
            </a:r>
            <a:r>
              <a:rPr dirty="0" sz="1400">
                <a:latin typeface="Gill Sans MT"/>
                <a:cs typeface="Gill Sans MT"/>
              </a:rPr>
              <a:t>o </a:t>
            </a:r>
            <a:r>
              <a:rPr dirty="0" sz="1400" spc="-10">
                <a:latin typeface="Gill Sans MT"/>
                <a:cs typeface="Gill Sans MT"/>
              </a:rPr>
              <a:t>reaprovisionamiento,</a:t>
            </a:r>
            <a:endParaRPr sz="1400">
              <a:latin typeface="Gill Sans MT"/>
              <a:cs typeface="Gill Sans MT"/>
            </a:endParaRPr>
          </a:p>
          <a:p>
            <a:pPr marL="755650" marR="591820">
              <a:lnSpc>
                <a:spcPct val="172600"/>
              </a:lnSpc>
            </a:pPr>
            <a:r>
              <a:rPr dirty="0" sz="1400">
                <a:latin typeface="Gill Sans MT"/>
                <a:cs typeface="Gill Sans MT"/>
              </a:rPr>
              <a:t>El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nivel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gestión</a:t>
            </a:r>
            <a:r>
              <a:rPr dirty="0" sz="1400" spc="1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del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stock:</a:t>
            </a:r>
            <a:r>
              <a:rPr dirty="0" sz="1400" spc="-13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SKU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(unidad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mínima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stock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o</a:t>
            </a:r>
            <a:r>
              <a:rPr dirty="0" sz="1400" spc="1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referencias),productos,</a:t>
            </a:r>
            <a:r>
              <a:rPr dirty="0" sz="1400" spc="-140">
                <a:latin typeface="Gill Sans MT"/>
                <a:cs typeface="Gill Sans MT"/>
              </a:rPr>
              <a:t> </a:t>
            </a:r>
            <a:r>
              <a:rPr dirty="0" sz="1400" spc="5">
                <a:latin typeface="Gill Sans MT"/>
                <a:cs typeface="Gill Sans MT"/>
              </a:rPr>
              <a:t>etc.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Los </a:t>
            </a:r>
            <a:r>
              <a:rPr dirty="0" sz="1400" spc="-5">
                <a:latin typeface="Gill Sans MT"/>
                <a:cs typeface="Gill Sans MT"/>
              </a:rPr>
              <a:t>objetivos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relacionados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los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stocks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(reducción,</a:t>
            </a:r>
            <a:r>
              <a:rPr dirty="0" sz="1400" spc="-14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concentración,</a:t>
            </a:r>
            <a:r>
              <a:rPr dirty="0" sz="1400" spc="-14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etc.),</a:t>
            </a:r>
            <a:endParaRPr sz="1400">
              <a:latin typeface="Gill Sans MT"/>
              <a:cs typeface="Gill Sans MT"/>
            </a:endParaRPr>
          </a:p>
          <a:p>
            <a:pPr marL="755650">
              <a:lnSpc>
                <a:spcPct val="100000"/>
              </a:lnSpc>
              <a:spcBef>
                <a:spcPts val="1120"/>
              </a:spcBef>
            </a:pPr>
            <a:r>
              <a:rPr dirty="0" sz="1400">
                <a:latin typeface="Gill Sans MT"/>
                <a:cs typeface="Gill Sans MT"/>
              </a:rPr>
              <a:t>El </a:t>
            </a:r>
            <a:r>
              <a:rPr dirty="0" sz="1400" spc="-5">
                <a:latin typeface="Gill Sans MT"/>
                <a:cs typeface="Gill Sans MT"/>
              </a:rPr>
              <a:t>modelo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-5">
                <a:latin typeface="Gill Sans MT"/>
                <a:cs typeface="Gill Sans MT"/>
              </a:rPr>
              <a:t> gestión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del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stock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(dimensionamiento,</a:t>
            </a:r>
            <a:r>
              <a:rPr dirty="0" sz="1400" spc="-14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tiempo),</a:t>
            </a:r>
            <a:endParaRPr sz="1400">
              <a:latin typeface="Gill Sans MT"/>
              <a:cs typeface="Gill Sans MT"/>
            </a:endParaRPr>
          </a:p>
          <a:p>
            <a:pPr marL="748665" marR="52069" indent="6350">
              <a:lnSpc>
                <a:spcPct val="146700"/>
              </a:lnSpc>
              <a:spcBef>
                <a:spcPts val="439"/>
              </a:spcBef>
            </a:pPr>
            <a:r>
              <a:rPr dirty="0" sz="1400">
                <a:latin typeface="Gill Sans MT"/>
                <a:cs typeface="Gill Sans MT"/>
              </a:rPr>
              <a:t>El </a:t>
            </a:r>
            <a:r>
              <a:rPr dirty="0" sz="1400" spc="-5">
                <a:latin typeface="Gill Sans MT"/>
                <a:cs typeface="Gill Sans MT"/>
              </a:rPr>
              <a:t>sistema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10">
                <a:latin typeface="Gill Sans MT"/>
                <a:cs typeface="Gill Sans MT"/>
              </a:rPr>
              <a:t>control </a:t>
            </a:r>
            <a:r>
              <a:rPr dirty="0" sz="1400">
                <a:latin typeface="Gill Sans MT"/>
                <a:cs typeface="Gill Sans MT"/>
              </a:rPr>
              <a:t>del </a:t>
            </a:r>
            <a:r>
              <a:rPr dirty="0" sz="1400" spc="-5">
                <a:latin typeface="Gill Sans MT"/>
                <a:cs typeface="Gill Sans MT"/>
              </a:rPr>
              <a:t>stock </a:t>
            </a:r>
            <a:r>
              <a:rPr dirty="0" sz="1400" spc="-10">
                <a:latin typeface="Gill Sans MT"/>
                <a:cs typeface="Gill Sans MT"/>
              </a:rPr>
              <a:t>(inventarios </a:t>
            </a:r>
            <a:r>
              <a:rPr dirty="0" sz="1400" spc="-5">
                <a:latin typeface="Gill Sans MT"/>
                <a:cs typeface="Gill Sans MT"/>
              </a:rPr>
              <a:t>contables, </a:t>
            </a:r>
            <a:r>
              <a:rPr dirty="0" sz="1400" spc="-10">
                <a:latin typeface="Gill Sans MT"/>
                <a:cs typeface="Gill Sans MT"/>
              </a:rPr>
              <a:t>control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entradas </a:t>
            </a:r>
            <a:r>
              <a:rPr dirty="0" sz="1400">
                <a:latin typeface="Gill Sans MT"/>
                <a:cs typeface="Gill Sans MT"/>
              </a:rPr>
              <a:t>y </a:t>
            </a:r>
            <a:r>
              <a:rPr dirty="0" sz="1400" spc="-5">
                <a:latin typeface="Gill Sans MT"/>
                <a:cs typeface="Gill Sans MT"/>
              </a:rPr>
              <a:t>salidas, indicadores,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nivel</a:t>
            </a:r>
            <a:r>
              <a:rPr dirty="0" sz="1400">
                <a:latin typeface="Gill Sans MT"/>
                <a:cs typeface="Gill Sans MT"/>
              </a:rPr>
              <a:t> de</a:t>
            </a:r>
            <a:r>
              <a:rPr dirty="0" sz="1400" spc="-5">
                <a:latin typeface="Gill Sans MT"/>
                <a:cs typeface="Gill Sans MT"/>
              </a:rPr>
              <a:t> obsolescencia,</a:t>
            </a:r>
            <a:r>
              <a:rPr dirty="0" sz="1400" spc="-14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sistema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-5">
                <a:latin typeface="Gill Sans MT"/>
                <a:cs typeface="Gill Sans MT"/>
              </a:rPr>
              <a:t> costes,</a:t>
            </a:r>
            <a:r>
              <a:rPr dirty="0" sz="1400" spc="-14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etc.)</a:t>
            </a:r>
            <a:endParaRPr sz="1400">
              <a:latin typeface="Gill Sans MT"/>
              <a:cs typeface="Gill Sans MT"/>
            </a:endParaRPr>
          </a:p>
          <a:p>
            <a:pPr marL="755650">
              <a:lnSpc>
                <a:spcPct val="100000"/>
              </a:lnSpc>
              <a:spcBef>
                <a:spcPts val="1155"/>
              </a:spcBef>
            </a:pPr>
            <a:r>
              <a:rPr dirty="0" sz="1400">
                <a:latin typeface="Gill Sans MT"/>
                <a:cs typeface="Gill Sans MT"/>
              </a:rPr>
              <a:t>La </a:t>
            </a:r>
            <a:r>
              <a:rPr dirty="0" sz="1400" spc="-5">
                <a:latin typeface="Gill Sans MT"/>
                <a:cs typeface="Gill Sans MT"/>
              </a:rPr>
              <a:t>información</a:t>
            </a:r>
            <a:r>
              <a:rPr dirty="0" sz="1400">
                <a:latin typeface="Gill Sans MT"/>
                <a:cs typeface="Gill Sans MT"/>
              </a:rPr>
              <a:t> de </a:t>
            </a:r>
            <a:r>
              <a:rPr dirty="0" sz="1400" spc="-5">
                <a:latin typeface="Gill Sans MT"/>
                <a:cs typeface="Gill Sans MT"/>
              </a:rPr>
              <a:t>gestión</a:t>
            </a:r>
            <a:r>
              <a:rPr dirty="0" sz="1400">
                <a:latin typeface="Gill Sans MT"/>
                <a:cs typeface="Gill Sans MT"/>
              </a:rPr>
              <a:t> y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los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informes</a:t>
            </a:r>
            <a:r>
              <a:rPr dirty="0" sz="1400">
                <a:latin typeface="Gill Sans MT"/>
                <a:cs typeface="Gill Sans MT"/>
              </a:rPr>
              <a:t> a </a:t>
            </a:r>
            <a:r>
              <a:rPr dirty="0" sz="1400" spc="-5">
                <a:latin typeface="Gill Sans MT"/>
                <a:cs typeface="Gill Sans MT"/>
              </a:rPr>
              <a:t>recibir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por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dirección,</a:t>
            </a:r>
            <a:r>
              <a:rPr dirty="0" sz="1400" spc="-140">
                <a:latin typeface="Gill Sans MT"/>
                <a:cs typeface="Gill Sans MT"/>
              </a:rPr>
              <a:t> </a:t>
            </a:r>
            <a:r>
              <a:rPr dirty="0" sz="1400" spc="5">
                <a:latin typeface="Gill Sans MT"/>
                <a:cs typeface="Gill Sans MT"/>
              </a:rPr>
              <a:t>etc.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53</a:t>
            </a:fld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Previsión</a:t>
            </a:r>
            <a:r>
              <a:rPr dirty="0" sz="1400" spc="-3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de</a:t>
            </a:r>
            <a:r>
              <a:rPr dirty="0" sz="1400" spc="-2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ventas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20139" y="1050590"/>
            <a:ext cx="7172325" cy="42900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5062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Gill Sans MT"/>
                <a:cs typeface="Gill Sans MT"/>
              </a:rPr>
              <a:t>La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previsión</a:t>
            </a:r>
            <a:r>
              <a:rPr dirty="0" sz="1400">
                <a:latin typeface="Gill Sans MT"/>
                <a:cs typeface="Gill Sans MT"/>
              </a:rPr>
              <a:t> de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ventas</a:t>
            </a:r>
            <a:r>
              <a:rPr dirty="0" sz="1400">
                <a:latin typeface="Gill Sans MT"/>
                <a:cs typeface="Gill Sans MT"/>
              </a:rPr>
              <a:t> es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en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parte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ciencia y en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parte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 spc="10">
                <a:latin typeface="Gill Sans MT"/>
                <a:cs typeface="Gill Sans MT"/>
              </a:rPr>
              <a:t>arte.</a:t>
            </a:r>
            <a:endParaRPr sz="14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</a:pPr>
            <a:endParaRPr sz="1600">
              <a:latin typeface="Gill Sans MT"/>
              <a:cs typeface="Gill Sans MT"/>
            </a:endParaRPr>
          </a:p>
          <a:p>
            <a:pPr marL="12700" marR="113030" indent="6350">
              <a:lnSpc>
                <a:spcPct val="150700"/>
              </a:lnSpc>
              <a:spcBef>
                <a:spcPts val="1245"/>
              </a:spcBef>
            </a:pPr>
            <a:r>
              <a:rPr dirty="0" sz="1400">
                <a:latin typeface="Gill Sans MT"/>
                <a:cs typeface="Gill Sans MT"/>
              </a:rPr>
              <a:t>Una </a:t>
            </a:r>
            <a:r>
              <a:rPr dirty="0" sz="1400" spc="-10">
                <a:latin typeface="Gill Sans MT"/>
                <a:cs typeface="Gill Sans MT"/>
              </a:rPr>
              <a:t>previsión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10">
                <a:latin typeface="Gill Sans MT"/>
                <a:cs typeface="Gill Sans MT"/>
              </a:rPr>
              <a:t>ventas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bien </a:t>
            </a:r>
            <a:r>
              <a:rPr dirty="0" sz="1400" spc="-5">
                <a:latin typeface="Gill Sans MT"/>
                <a:cs typeface="Gill Sans MT"/>
              </a:rPr>
              <a:t>planificada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y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ejecutada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15">
                <a:latin typeface="Gill Sans MT"/>
                <a:cs typeface="Gill Sans MT"/>
              </a:rPr>
              <a:t>ayuda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las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compañías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a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mejorar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todos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los 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aspectos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su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negocio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mejorando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 spc="1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toma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decisiones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áreas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críticas</a:t>
            </a:r>
            <a:r>
              <a:rPr dirty="0" sz="1400" spc="1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tales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como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producción,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personal</a:t>
            </a:r>
            <a:r>
              <a:rPr dirty="0" sz="1400" spc="-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y </a:t>
            </a:r>
            <a:r>
              <a:rPr dirty="0" sz="1400" spc="-5">
                <a:latin typeface="Gill Sans MT"/>
                <a:cs typeface="Gill Sans MT"/>
              </a:rPr>
              <a:t>logística.</a:t>
            </a:r>
            <a:endParaRPr sz="1400">
              <a:latin typeface="Gill Sans MT"/>
              <a:cs typeface="Gill Sans MT"/>
            </a:endParaRPr>
          </a:p>
          <a:p>
            <a:pPr marL="12700" marR="5080" indent="6350">
              <a:lnSpc>
                <a:spcPct val="150100"/>
              </a:lnSpc>
              <a:spcBef>
                <a:spcPts val="315"/>
              </a:spcBef>
            </a:pPr>
            <a:r>
              <a:rPr dirty="0" sz="1400" spc="-5">
                <a:latin typeface="Gill Sans MT"/>
                <a:cs typeface="Gill Sans MT"/>
              </a:rPr>
              <a:t>Unas</a:t>
            </a:r>
            <a:r>
              <a:rPr dirty="0" sz="1400" spc="2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previsiones</a:t>
            </a:r>
            <a:r>
              <a:rPr dirty="0" sz="1400" spc="2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correctas</a:t>
            </a:r>
            <a:r>
              <a:rPr dirty="0" sz="1400" spc="3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y</a:t>
            </a:r>
            <a:r>
              <a:rPr dirty="0" sz="1400" spc="3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fiables</a:t>
            </a:r>
            <a:r>
              <a:rPr dirty="0" sz="1400" spc="25">
                <a:latin typeface="Gill Sans MT"/>
                <a:cs typeface="Gill Sans MT"/>
              </a:rPr>
              <a:t> </a:t>
            </a:r>
            <a:r>
              <a:rPr dirty="0" sz="1400" spc="-15">
                <a:latin typeface="Gill Sans MT"/>
                <a:cs typeface="Gill Sans MT"/>
              </a:rPr>
              <a:t>ayudan</a:t>
            </a:r>
            <a:r>
              <a:rPr dirty="0" sz="1400" spc="2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enormemente</a:t>
            </a:r>
            <a:r>
              <a:rPr dirty="0" sz="1400" spc="3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a</a:t>
            </a:r>
            <a:r>
              <a:rPr dirty="0" sz="1400" spc="3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que</a:t>
            </a:r>
            <a:r>
              <a:rPr dirty="0" sz="1400" spc="3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el</a:t>
            </a:r>
            <a:r>
              <a:rPr dirty="0" sz="1400" spc="3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funcionamiento</a:t>
            </a:r>
            <a:r>
              <a:rPr dirty="0" sz="1400" spc="2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2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las 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compañías </a:t>
            </a:r>
            <a:r>
              <a:rPr dirty="0" sz="1400">
                <a:latin typeface="Gill Sans MT"/>
                <a:cs typeface="Gill Sans MT"/>
              </a:rPr>
              <a:t>sea </a:t>
            </a:r>
            <a:r>
              <a:rPr dirty="0" sz="1400" spc="-5">
                <a:latin typeface="Gill Sans MT"/>
                <a:cs typeface="Gill Sans MT"/>
              </a:rPr>
              <a:t>como </a:t>
            </a:r>
            <a:r>
              <a:rPr dirty="0" sz="1400">
                <a:latin typeface="Gill Sans MT"/>
                <a:cs typeface="Gill Sans MT"/>
              </a:rPr>
              <a:t>el de una </a:t>
            </a:r>
            <a:r>
              <a:rPr dirty="0" sz="1400" spc="-5">
                <a:latin typeface="Gill Sans MT"/>
                <a:cs typeface="Gill Sans MT"/>
              </a:rPr>
              <a:t>máquina </a:t>
            </a:r>
            <a:r>
              <a:rPr dirty="0" sz="1400">
                <a:latin typeface="Gill Sans MT"/>
                <a:cs typeface="Gill Sans MT"/>
              </a:rPr>
              <a:t>bien </a:t>
            </a:r>
            <a:r>
              <a:rPr dirty="0" sz="1400" spc="-5">
                <a:latin typeface="Gill Sans MT"/>
                <a:cs typeface="Gill Sans MT"/>
              </a:rPr>
              <a:t>engrasada: produciendo las cantidades justas</a:t>
            </a:r>
            <a:r>
              <a:rPr dirty="0" sz="1400">
                <a:latin typeface="Gill Sans MT"/>
                <a:cs typeface="Gill Sans MT"/>
              </a:rPr>
              <a:t> de 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producto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en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el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momento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adecuado,</a:t>
            </a:r>
            <a:r>
              <a:rPr dirty="0" sz="1400" spc="-14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moviendo</a:t>
            </a:r>
            <a:r>
              <a:rPr dirty="0" sz="1400" spc="1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y</a:t>
            </a:r>
            <a:r>
              <a:rPr dirty="0" sz="1400" spc="1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rotando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adecuadamente</a:t>
            </a:r>
            <a:r>
              <a:rPr dirty="0" sz="1400" spc="1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los</a:t>
            </a:r>
            <a:r>
              <a:rPr dirty="0" sz="1400" spc="1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inventarios,</a:t>
            </a:r>
            <a:r>
              <a:rPr dirty="0" sz="1400" spc="-14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y</a:t>
            </a:r>
            <a:r>
              <a:rPr dirty="0" sz="1400" spc="1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evitando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pérdidas</a:t>
            </a:r>
            <a:r>
              <a:rPr dirty="0" sz="1400">
                <a:latin typeface="Gill Sans MT"/>
                <a:cs typeface="Gill Sans MT"/>
              </a:rPr>
              <a:t> asociadas a </a:t>
            </a:r>
            <a:r>
              <a:rPr dirty="0" sz="1400" spc="-5">
                <a:latin typeface="Gill Sans MT"/>
                <a:cs typeface="Gill Sans MT"/>
              </a:rPr>
              <a:t>excedentes </a:t>
            </a:r>
            <a:r>
              <a:rPr dirty="0" sz="1400">
                <a:latin typeface="Gill Sans MT"/>
                <a:cs typeface="Gill Sans MT"/>
              </a:rPr>
              <a:t>en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inventarios.</a:t>
            </a:r>
            <a:endParaRPr sz="1400">
              <a:latin typeface="Gill Sans MT"/>
              <a:cs typeface="Gill Sans MT"/>
            </a:endParaRPr>
          </a:p>
          <a:p>
            <a:pPr marL="12700" marR="280670" indent="6350">
              <a:lnSpc>
                <a:spcPct val="152600"/>
              </a:lnSpc>
              <a:spcBef>
                <a:spcPts val="275"/>
              </a:spcBef>
            </a:pPr>
            <a:r>
              <a:rPr dirty="0" sz="1400" spc="-5">
                <a:latin typeface="Gill Sans MT"/>
                <a:cs typeface="Gill Sans MT"/>
              </a:rPr>
              <a:t>Además, los lazos con los clientes </a:t>
            </a:r>
            <a:r>
              <a:rPr dirty="0" sz="1400">
                <a:latin typeface="Gill Sans MT"/>
                <a:cs typeface="Gill Sans MT"/>
              </a:rPr>
              <a:t>se </a:t>
            </a:r>
            <a:r>
              <a:rPr dirty="0" sz="1400" spc="-5">
                <a:latin typeface="Gill Sans MT"/>
                <a:cs typeface="Gill Sans MT"/>
              </a:rPr>
              <a:t>solidifican, </a:t>
            </a:r>
            <a:r>
              <a:rPr dirty="0" sz="1400">
                <a:latin typeface="Gill Sans MT"/>
                <a:cs typeface="Gill Sans MT"/>
              </a:rPr>
              <a:t>debido a que </a:t>
            </a:r>
            <a:r>
              <a:rPr dirty="0" sz="1400" spc="-5">
                <a:latin typeface="Gill Sans MT"/>
                <a:cs typeface="Gill Sans MT"/>
              </a:rPr>
              <a:t>los clientes </a:t>
            </a:r>
            <a:r>
              <a:rPr dirty="0" sz="1400" spc="-10">
                <a:latin typeface="Gill Sans MT"/>
                <a:cs typeface="Gill Sans MT"/>
              </a:rPr>
              <a:t>desarrollan </a:t>
            </a:r>
            <a:r>
              <a:rPr dirty="0" sz="1400">
                <a:latin typeface="Gill Sans MT"/>
                <a:cs typeface="Gill Sans MT"/>
              </a:rPr>
              <a:t>una </a:t>
            </a:r>
            <a:r>
              <a:rPr dirty="0" sz="1400" spc="-20">
                <a:latin typeface="Gill Sans MT"/>
                <a:cs typeface="Gill Sans MT"/>
              </a:rPr>
              <a:t>mayor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confianza</a:t>
            </a:r>
            <a:r>
              <a:rPr dirty="0" sz="1400">
                <a:latin typeface="Gill Sans MT"/>
                <a:cs typeface="Gill Sans MT"/>
              </a:rPr>
              <a:t> en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capacidad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compañía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para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resolver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constantemente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sus </a:t>
            </a:r>
            <a:r>
              <a:rPr dirty="0" sz="1400" spc="-5">
                <a:latin typeface="Gill Sans MT"/>
                <a:cs typeface="Gill Sans MT"/>
              </a:rPr>
              <a:t>necesidades.</a:t>
            </a:r>
            <a:endParaRPr sz="1400">
              <a:latin typeface="Gill Sans MT"/>
              <a:cs typeface="Gill Sans MT"/>
            </a:endParaRPr>
          </a:p>
          <a:p>
            <a:pPr marL="12700" marR="441959" indent="6350">
              <a:lnSpc>
                <a:spcPct val="152600"/>
              </a:lnSpc>
              <a:spcBef>
                <a:spcPts val="270"/>
              </a:spcBef>
            </a:pPr>
            <a:r>
              <a:rPr dirty="0" sz="1400" spc="-5">
                <a:latin typeface="Gill Sans MT"/>
                <a:cs typeface="Gill Sans MT"/>
              </a:rPr>
              <a:t>Creación</a:t>
            </a:r>
            <a:r>
              <a:rPr dirty="0" sz="1400">
                <a:latin typeface="Gill Sans MT"/>
                <a:cs typeface="Gill Sans MT"/>
              </a:rPr>
              <a:t> de una única </a:t>
            </a:r>
            <a:r>
              <a:rPr dirty="0" sz="1400" spc="-10">
                <a:latin typeface="Gill Sans MT"/>
                <a:cs typeface="Gill Sans MT"/>
              </a:rPr>
              <a:t>previsión</a:t>
            </a:r>
            <a:r>
              <a:rPr dirty="0" sz="1400">
                <a:latin typeface="Gill Sans MT"/>
                <a:cs typeface="Gill Sans MT"/>
              </a:rPr>
              <a:t> de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demanda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integrada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para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departamentos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ventas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y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fabricación.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1838328"/>
            <a:ext cx="118533" cy="11853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2841628"/>
            <a:ext cx="118533" cy="1185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4162428"/>
            <a:ext cx="118533" cy="11853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4848228"/>
            <a:ext cx="118533" cy="118533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53</a:t>
            </a:fld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Previsión</a:t>
            </a:r>
            <a:r>
              <a:rPr dirty="0" sz="1400" spc="-3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de</a:t>
            </a:r>
            <a:r>
              <a:rPr dirty="0" sz="1400" spc="-2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ventas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1122557"/>
            <a:ext cx="118533" cy="1185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20139" y="946450"/>
            <a:ext cx="7113270" cy="2113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350">
              <a:lnSpc>
                <a:spcPct val="148800"/>
              </a:lnSpc>
              <a:spcBef>
                <a:spcPts val="100"/>
              </a:spcBef>
            </a:pPr>
            <a:r>
              <a:rPr dirty="0" sz="1400" spc="-5">
                <a:latin typeface="Gill Sans MT"/>
                <a:cs typeface="Gill Sans MT"/>
              </a:rPr>
              <a:t>Designar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un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propietario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las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previsiones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ventas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y</a:t>
            </a:r>
            <a:r>
              <a:rPr dirty="0" sz="1400" spc="1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establecer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las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pertinentes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responsabilidades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en</a:t>
            </a:r>
            <a:r>
              <a:rPr dirty="0" sz="1400" spc="-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el </a:t>
            </a:r>
            <a:r>
              <a:rPr dirty="0" sz="1400" spc="-5">
                <a:latin typeface="Gill Sans MT"/>
                <a:cs typeface="Gill Sans MT"/>
              </a:rPr>
              <a:t>pronóstico</a:t>
            </a:r>
            <a:endParaRPr sz="1400">
              <a:latin typeface="Gill Sans MT"/>
              <a:cs typeface="Gill Sans MT"/>
            </a:endParaRPr>
          </a:p>
          <a:p>
            <a:pPr marL="19050" marR="21590">
              <a:lnSpc>
                <a:spcPct val="166700"/>
              </a:lnSpc>
              <a:spcBef>
                <a:spcPts val="35"/>
              </a:spcBef>
            </a:pPr>
            <a:r>
              <a:rPr dirty="0" sz="1400" spc="-10">
                <a:latin typeface="Gill Sans MT"/>
                <a:cs typeface="Gill Sans MT"/>
              </a:rPr>
              <a:t>Desarrollo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10">
                <a:latin typeface="Gill Sans MT"/>
                <a:cs typeface="Gill Sans MT"/>
              </a:rPr>
              <a:t>previsiones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forma colaborativa, usando información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10">
                <a:latin typeface="Gill Sans MT"/>
                <a:cs typeface="Gill Sans MT"/>
              </a:rPr>
              <a:t>vendedores </a:t>
            </a:r>
            <a:r>
              <a:rPr dirty="0" sz="1400">
                <a:latin typeface="Gill Sans MT"/>
                <a:cs typeface="Gill Sans MT"/>
              </a:rPr>
              <a:t>y de </a:t>
            </a:r>
            <a:r>
              <a:rPr dirty="0" sz="1400" spc="-5">
                <a:latin typeface="Gill Sans MT"/>
                <a:cs typeface="Gill Sans MT"/>
              </a:rPr>
              <a:t>gerencia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Utilizar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más</a:t>
            </a:r>
            <a:r>
              <a:rPr dirty="0" sz="1400">
                <a:latin typeface="Gill Sans MT"/>
                <a:cs typeface="Gill Sans MT"/>
              </a:rPr>
              <a:t> de un </a:t>
            </a:r>
            <a:r>
              <a:rPr dirty="0" sz="1400" spc="-5">
                <a:latin typeface="Gill Sans MT"/>
                <a:cs typeface="Gill Sans MT"/>
              </a:rPr>
              <a:t>método</a:t>
            </a:r>
            <a:r>
              <a:rPr dirty="0" sz="1400">
                <a:latin typeface="Gill Sans MT"/>
                <a:cs typeface="Gill Sans MT"/>
              </a:rPr>
              <a:t> de </a:t>
            </a:r>
            <a:r>
              <a:rPr dirty="0" sz="1400" spc="-5">
                <a:latin typeface="Gill Sans MT"/>
                <a:cs typeface="Gill Sans MT"/>
              </a:rPr>
              <a:t>pronóstico para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reducir</a:t>
            </a:r>
            <a:r>
              <a:rPr dirty="0" sz="1400">
                <a:latin typeface="Gill Sans MT"/>
                <a:cs typeface="Gill Sans MT"/>
              </a:rPr>
              <a:t> el </a:t>
            </a:r>
            <a:r>
              <a:rPr dirty="0" sz="1400" spc="-5">
                <a:latin typeface="Gill Sans MT"/>
                <a:cs typeface="Gill Sans MT"/>
              </a:rPr>
              <a:t>sesgo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y </a:t>
            </a:r>
            <a:r>
              <a:rPr dirty="0" sz="1400" spc="-5">
                <a:latin typeface="Gill Sans MT"/>
                <a:cs typeface="Gill Sans MT"/>
              </a:rPr>
              <a:t>mejorar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fiabilidad</a:t>
            </a:r>
            <a:endParaRPr sz="1400">
              <a:latin typeface="Gill Sans MT"/>
              <a:cs typeface="Gill Sans MT"/>
            </a:endParaRPr>
          </a:p>
          <a:p>
            <a:pPr marL="19050">
              <a:lnSpc>
                <a:spcPct val="100000"/>
              </a:lnSpc>
              <a:spcBef>
                <a:spcPts val="1220"/>
              </a:spcBef>
            </a:pPr>
            <a:r>
              <a:rPr dirty="0" sz="1400" spc="-5">
                <a:latin typeface="Gill Sans MT"/>
                <a:cs typeface="Gill Sans MT"/>
              </a:rPr>
              <a:t>Recopilar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los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datos</a:t>
            </a:r>
            <a:r>
              <a:rPr dirty="0" sz="1400">
                <a:latin typeface="Gill Sans MT"/>
                <a:cs typeface="Gill Sans MT"/>
              </a:rPr>
              <a:t> y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información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-5">
                <a:latin typeface="Gill Sans MT"/>
                <a:cs typeface="Gill Sans MT"/>
              </a:rPr>
              <a:t> más</a:t>
            </a:r>
            <a:r>
              <a:rPr dirty="0" sz="1400">
                <a:latin typeface="Gill Sans MT"/>
                <a:cs typeface="Gill Sans MT"/>
              </a:rPr>
              <a:t> de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una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fuente</a:t>
            </a:r>
            <a:endParaRPr sz="1400">
              <a:latin typeface="Gill Sans MT"/>
              <a:cs typeface="Gill Sans MT"/>
            </a:endParaRPr>
          </a:p>
          <a:p>
            <a:pPr marL="19050">
              <a:lnSpc>
                <a:spcPct val="100000"/>
              </a:lnSpc>
              <a:spcBef>
                <a:spcPts val="1220"/>
              </a:spcBef>
            </a:pPr>
            <a:r>
              <a:rPr dirty="0" sz="1400" spc="-5">
                <a:latin typeface="Gill Sans MT"/>
                <a:cs typeface="Gill Sans MT"/>
              </a:rPr>
              <a:t>Hacer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un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seguimiento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constante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exactitud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las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previsiones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1800228"/>
            <a:ext cx="118533" cy="1185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2155828"/>
            <a:ext cx="118533" cy="11853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2524128"/>
            <a:ext cx="118533" cy="11853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2892428"/>
            <a:ext cx="118533" cy="11853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583171" y="6515963"/>
            <a:ext cx="152400" cy="17272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000">
                <a:latin typeface="Gill Sans MT"/>
                <a:cs typeface="Gill Sans MT"/>
              </a:rPr>
              <a:t>59</a:t>
            </a:r>
            <a:endParaRPr sz="10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EL</a:t>
            </a:r>
            <a:r>
              <a:rPr dirty="0" sz="1400" spc="-14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15" b="1">
                <a:solidFill>
                  <a:srgbClr val="FFFFFF"/>
                </a:solidFill>
                <a:latin typeface="Gill Sans MT"/>
                <a:cs typeface="Gill Sans MT"/>
              </a:rPr>
              <a:t>APROVISIONAMIENTO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COMO</a:t>
            </a:r>
            <a:r>
              <a:rPr dirty="0" sz="1400" spc="39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40" b="1">
                <a:solidFill>
                  <a:srgbClr val="FFFFFF"/>
                </a:solidFill>
                <a:latin typeface="Gill Sans MT"/>
                <a:cs typeface="Gill Sans MT"/>
              </a:rPr>
              <a:t>FACTOR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 DE </a:t>
            </a:r>
            <a:r>
              <a:rPr dirty="0" sz="1400" spc="-25" b="1">
                <a:solidFill>
                  <a:srgbClr val="FFFFFF"/>
                </a:solidFill>
                <a:latin typeface="Gill Sans MT"/>
                <a:cs typeface="Gill Sans MT"/>
              </a:rPr>
              <a:t>RENTABILIDAD</a:t>
            </a:r>
            <a:r>
              <a:rPr dirty="0" sz="1400" spc="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EN</a:t>
            </a:r>
            <a:r>
              <a:rPr dirty="0" sz="1400" spc="-21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TIEMPO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 DE</a:t>
            </a:r>
            <a:r>
              <a:rPr dirty="0" sz="1400" spc="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CRISIS</a:t>
            </a:r>
            <a:endParaRPr sz="1400">
              <a:latin typeface="Gill Sans MT"/>
              <a:cs typeface="Gill Sans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95101" y="1039091"/>
            <a:ext cx="8147050" cy="5100320"/>
            <a:chOff x="295101" y="1039091"/>
            <a:chExt cx="8147050" cy="51003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5101" y="1039091"/>
              <a:ext cx="8146472" cy="509985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4316" y="4526280"/>
              <a:ext cx="315883" cy="3117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99663" y="3612838"/>
            <a:ext cx="2207895" cy="810260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algn="ctr" marL="12700" marR="5080">
              <a:lnSpc>
                <a:spcPts val="1500"/>
              </a:lnSpc>
              <a:spcBef>
                <a:spcPts val="300"/>
              </a:spcBef>
            </a:pPr>
            <a:r>
              <a:rPr dirty="0" sz="1400" b="1">
                <a:latin typeface="Calibri"/>
                <a:cs typeface="Calibri"/>
              </a:rPr>
              <a:t>C</a:t>
            </a:r>
            <a:r>
              <a:rPr dirty="0" sz="1400" spc="-5" b="1">
                <a:latin typeface="Calibri"/>
                <a:cs typeface="Calibri"/>
              </a:rPr>
              <a:t>o</a:t>
            </a:r>
            <a:r>
              <a:rPr dirty="0" sz="1400" b="1">
                <a:latin typeface="Calibri"/>
                <a:cs typeface="Calibri"/>
              </a:rPr>
              <a:t>s</a:t>
            </a:r>
            <a:r>
              <a:rPr dirty="0" sz="1400" spc="-5" b="1">
                <a:latin typeface="Calibri"/>
                <a:cs typeface="Calibri"/>
              </a:rPr>
              <a:t>t</a:t>
            </a:r>
            <a:r>
              <a:rPr dirty="0" sz="1400" b="1">
                <a:latin typeface="Calibri"/>
                <a:cs typeface="Calibri"/>
              </a:rPr>
              <a:t>e</a:t>
            </a:r>
            <a:r>
              <a:rPr dirty="0" sz="1400" spc="-5" b="1">
                <a:latin typeface="Calibri"/>
                <a:cs typeface="Calibri"/>
              </a:rPr>
              <a:t> d</a:t>
            </a:r>
            <a:r>
              <a:rPr dirty="0" sz="1400" b="1">
                <a:latin typeface="Calibri"/>
                <a:cs typeface="Calibri"/>
              </a:rPr>
              <a:t>e</a:t>
            </a:r>
            <a:r>
              <a:rPr dirty="0" sz="1400" spc="-5" b="1">
                <a:latin typeface="Calibri"/>
                <a:cs typeface="Calibri"/>
              </a:rPr>
              <a:t> lo</a:t>
            </a:r>
            <a:r>
              <a:rPr dirty="0" sz="1400" b="1">
                <a:latin typeface="Calibri"/>
                <a:cs typeface="Calibri"/>
              </a:rPr>
              <a:t>s </a:t>
            </a:r>
            <a:r>
              <a:rPr dirty="0" sz="1400" spc="-5" b="1">
                <a:latin typeface="Calibri"/>
                <a:cs typeface="Calibri"/>
              </a:rPr>
              <a:t>materiale</a:t>
            </a:r>
            <a:r>
              <a:rPr dirty="0" sz="1400" b="1">
                <a:latin typeface="Calibri"/>
                <a:cs typeface="Calibri"/>
              </a:rPr>
              <a:t>s</a:t>
            </a:r>
            <a:r>
              <a:rPr dirty="0" sz="1400" spc="5" b="1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.</a:t>
            </a:r>
            <a:r>
              <a:rPr dirty="0" sz="1400" spc="-290">
                <a:latin typeface="Calibri"/>
                <a:cs typeface="Calibri"/>
              </a:rPr>
              <a:t>-­‐</a:t>
            </a:r>
            <a:r>
              <a:rPr dirty="0" sz="1400">
                <a:latin typeface="Calibri"/>
                <a:cs typeface="Calibri"/>
              </a:rPr>
              <a:t> Una  </a:t>
            </a:r>
            <a:r>
              <a:rPr dirty="0" sz="1400" spc="-5">
                <a:latin typeface="Calibri"/>
                <a:cs typeface="Calibri"/>
              </a:rPr>
              <a:t>reducción </a:t>
            </a:r>
            <a:r>
              <a:rPr dirty="0" sz="1400">
                <a:latin typeface="Calibri"/>
                <a:cs typeface="Calibri"/>
              </a:rPr>
              <a:t>en esta </a:t>
            </a:r>
            <a:r>
              <a:rPr dirty="0" sz="1400" spc="-5">
                <a:latin typeface="Calibri"/>
                <a:cs typeface="Calibri"/>
              </a:rPr>
              <a:t>variable </a:t>
            </a:r>
            <a:r>
              <a:rPr dirty="0" sz="1400">
                <a:latin typeface="Calibri"/>
                <a:cs typeface="Calibri"/>
              </a:rPr>
              <a:t> aumenta el </a:t>
            </a:r>
            <a:r>
              <a:rPr dirty="0" sz="1400" spc="-5">
                <a:latin typeface="Calibri"/>
                <a:cs typeface="Calibri"/>
              </a:rPr>
              <a:t>beneficio </a:t>
            </a:r>
            <a:r>
              <a:rPr dirty="0" sz="1400">
                <a:latin typeface="Calibri"/>
                <a:cs typeface="Calibri"/>
              </a:rPr>
              <a:t>en un 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importe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similar</a:t>
            </a:r>
            <a:r>
              <a:rPr dirty="0" sz="1400" spc="-1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</a:t>
            </a:r>
            <a:r>
              <a:rPr dirty="0" sz="1400" spc="-1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lo</a:t>
            </a:r>
            <a:r>
              <a:rPr dirty="0" sz="1400" spc="-5">
                <a:latin typeface="Calibri"/>
                <a:cs typeface="Calibri"/>
              </a:rPr>
              <a:t> ahorrado.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446414" y="2306782"/>
            <a:ext cx="5819140" cy="3840479"/>
            <a:chOff x="1446414" y="2306782"/>
            <a:chExt cx="5819140" cy="3840479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0523" y="3146367"/>
              <a:ext cx="482137" cy="4821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94959" y="2306782"/>
              <a:ext cx="627610" cy="62761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80360" y="4900352"/>
              <a:ext cx="1957646" cy="124690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28926" y="4929198"/>
              <a:ext cx="1857387" cy="114300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928925" y="4929198"/>
              <a:ext cx="1858010" cy="1143635"/>
            </a:xfrm>
            <a:custGeom>
              <a:avLst/>
              <a:gdLst/>
              <a:ahLst/>
              <a:cxnLst/>
              <a:rect l="l" t="t" r="r" b="b"/>
              <a:pathLst>
                <a:path w="1858010" h="1143635">
                  <a:moveTo>
                    <a:pt x="0" y="571503"/>
                  </a:moveTo>
                  <a:lnTo>
                    <a:pt x="7235" y="499815"/>
                  </a:lnTo>
                  <a:lnTo>
                    <a:pt x="28363" y="430784"/>
                  </a:lnTo>
                  <a:lnTo>
                    <a:pt x="62511" y="364946"/>
                  </a:lnTo>
                  <a:lnTo>
                    <a:pt x="84196" y="333392"/>
                  </a:lnTo>
                  <a:lnTo>
                    <a:pt x="108811" y="302836"/>
                  </a:lnTo>
                  <a:lnTo>
                    <a:pt x="136245" y="273347"/>
                  </a:lnTo>
                  <a:lnTo>
                    <a:pt x="166390" y="244991"/>
                  </a:lnTo>
                  <a:lnTo>
                    <a:pt x="199139" y="217834"/>
                  </a:lnTo>
                  <a:lnTo>
                    <a:pt x="234381" y="191945"/>
                  </a:lnTo>
                  <a:lnTo>
                    <a:pt x="272008" y="167389"/>
                  </a:lnTo>
                  <a:lnTo>
                    <a:pt x="311911" y="144234"/>
                  </a:lnTo>
                  <a:lnTo>
                    <a:pt x="353981" y="122547"/>
                  </a:lnTo>
                  <a:lnTo>
                    <a:pt x="398110" y="102394"/>
                  </a:lnTo>
                  <a:lnTo>
                    <a:pt x="444190" y="83843"/>
                  </a:lnTo>
                  <a:lnTo>
                    <a:pt x="492110" y="66960"/>
                  </a:lnTo>
                  <a:lnTo>
                    <a:pt x="541762" y="51813"/>
                  </a:lnTo>
                  <a:lnTo>
                    <a:pt x="593038" y="38468"/>
                  </a:lnTo>
                  <a:lnTo>
                    <a:pt x="645828" y="26993"/>
                  </a:lnTo>
                  <a:lnTo>
                    <a:pt x="700025" y="17454"/>
                  </a:lnTo>
                  <a:lnTo>
                    <a:pt x="755518" y="9918"/>
                  </a:lnTo>
                  <a:lnTo>
                    <a:pt x="812200" y="4452"/>
                  </a:lnTo>
                  <a:lnTo>
                    <a:pt x="869961" y="1124"/>
                  </a:lnTo>
                  <a:lnTo>
                    <a:pt x="928693" y="0"/>
                  </a:lnTo>
                  <a:lnTo>
                    <a:pt x="987425" y="1124"/>
                  </a:lnTo>
                  <a:lnTo>
                    <a:pt x="1045187" y="4452"/>
                  </a:lnTo>
                  <a:lnTo>
                    <a:pt x="1101868" y="9918"/>
                  </a:lnTo>
                  <a:lnTo>
                    <a:pt x="1157362" y="17454"/>
                  </a:lnTo>
                  <a:lnTo>
                    <a:pt x="1211558" y="26993"/>
                  </a:lnTo>
                  <a:lnTo>
                    <a:pt x="1264349" y="38468"/>
                  </a:lnTo>
                  <a:lnTo>
                    <a:pt x="1315624" y="51813"/>
                  </a:lnTo>
                  <a:lnTo>
                    <a:pt x="1365277" y="66960"/>
                  </a:lnTo>
                  <a:lnTo>
                    <a:pt x="1413197" y="83843"/>
                  </a:lnTo>
                  <a:lnTo>
                    <a:pt x="1459276" y="102394"/>
                  </a:lnTo>
                  <a:lnTo>
                    <a:pt x="1503405" y="122547"/>
                  </a:lnTo>
                  <a:lnTo>
                    <a:pt x="1545476" y="144234"/>
                  </a:lnTo>
                  <a:lnTo>
                    <a:pt x="1585379" y="167389"/>
                  </a:lnTo>
                  <a:lnTo>
                    <a:pt x="1623006" y="191945"/>
                  </a:lnTo>
                  <a:lnTo>
                    <a:pt x="1658248" y="217834"/>
                  </a:lnTo>
                  <a:lnTo>
                    <a:pt x="1690996" y="244991"/>
                  </a:lnTo>
                  <a:lnTo>
                    <a:pt x="1721142" y="273347"/>
                  </a:lnTo>
                  <a:lnTo>
                    <a:pt x="1748576" y="302836"/>
                  </a:lnTo>
                  <a:lnTo>
                    <a:pt x="1773190" y="333392"/>
                  </a:lnTo>
                  <a:lnTo>
                    <a:pt x="1794875" y="364946"/>
                  </a:lnTo>
                  <a:lnTo>
                    <a:pt x="1829024" y="430784"/>
                  </a:lnTo>
                  <a:lnTo>
                    <a:pt x="1850151" y="499815"/>
                  </a:lnTo>
                  <a:lnTo>
                    <a:pt x="1857387" y="571503"/>
                  </a:lnTo>
                  <a:lnTo>
                    <a:pt x="1855560" y="607646"/>
                  </a:lnTo>
                  <a:lnTo>
                    <a:pt x="1841270" y="678073"/>
                  </a:lnTo>
                  <a:lnTo>
                    <a:pt x="1813523" y="745574"/>
                  </a:lnTo>
                  <a:lnTo>
                    <a:pt x="1773190" y="809615"/>
                  </a:lnTo>
                  <a:lnTo>
                    <a:pt x="1748576" y="840170"/>
                  </a:lnTo>
                  <a:lnTo>
                    <a:pt x="1721142" y="869659"/>
                  </a:lnTo>
                  <a:lnTo>
                    <a:pt x="1690996" y="898016"/>
                  </a:lnTo>
                  <a:lnTo>
                    <a:pt x="1658248" y="925172"/>
                  </a:lnTo>
                  <a:lnTo>
                    <a:pt x="1623006" y="951062"/>
                  </a:lnTo>
                  <a:lnTo>
                    <a:pt x="1585379" y="975618"/>
                  </a:lnTo>
                  <a:lnTo>
                    <a:pt x="1545476" y="998773"/>
                  </a:lnTo>
                  <a:lnTo>
                    <a:pt x="1503405" y="1020460"/>
                  </a:lnTo>
                  <a:lnTo>
                    <a:pt x="1459276" y="1040613"/>
                  </a:lnTo>
                  <a:lnTo>
                    <a:pt x="1413197" y="1059164"/>
                  </a:lnTo>
                  <a:lnTo>
                    <a:pt x="1365277" y="1076047"/>
                  </a:lnTo>
                  <a:lnTo>
                    <a:pt x="1315624" y="1091194"/>
                  </a:lnTo>
                  <a:lnTo>
                    <a:pt x="1264349" y="1104538"/>
                  </a:lnTo>
                  <a:lnTo>
                    <a:pt x="1211558" y="1116014"/>
                  </a:lnTo>
                  <a:lnTo>
                    <a:pt x="1157362" y="1125553"/>
                  </a:lnTo>
                  <a:lnTo>
                    <a:pt x="1101868" y="1133089"/>
                  </a:lnTo>
                  <a:lnTo>
                    <a:pt x="1045187" y="1138554"/>
                  </a:lnTo>
                  <a:lnTo>
                    <a:pt x="987425" y="1141883"/>
                  </a:lnTo>
                  <a:lnTo>
                    <a:pt x="928693" y="1143007"/>
                  </a:lnTo>
                  <a:lnTo>
                    <a:pt x="869961" y="1141883"/>
                  </a:lnTo>
                  <a:lnTo>
                    <a:pt x="812200" y="1138554"/>
                  </a:lnTo>
                  <a:lnTo>
                    <a:pt x="755518" y="1133089"/>
                  </a:lnTo>
                  <a:lnTo>
                    <a:pt x="700025" y="1125553"/>
                  </a:lnTo>
                  <a:lnTo>
                    <a:pt x="645828" y="1116014"/>
                  </a:lnTo>
                  <a:lnTo>
                    <a:pt x="593038" y="1104538"/>
                  </a:lnTo>
                  <a:lnTo>
                    <a:pt x="541762" y="1091194"/>
                  </a:lnTo>
                  <a:lnTo>
                    <a:pt x="492110" y="1076047"/>
                  </a:lnTo>
                  <a:lnTo>
                    <a:pt x="444190" y="1059164"/>
                  </a:lnTo>
                  <a:lnTo>
                    <a:pt x="398110" y="1040613"/>
                  </a:lnTo>
                  <a:lnTo>
                    <a:pt x="353981" y="1020460"/>
                  </a:lnTo>
                  <a:lnTo>
                    <a:pt x="311911" y="998773"/>
                  </a:lnTo>
                  <a:lnTo>
                    <a:pt x="272008" y="975618"/>
                  </a:lnTo>
                  <a:lnTo>
                    <a:pt x="234381" y="951062"/>
                  </a:lnTo>
                  <a:lnTo>
                    <a:pt x="199139" y="925172"/>
                  </a:lnTo>
                  <a:lnTo>
                    <a:pt x="166390" y="898016"/>
                  </a:lnTo>
                  <a:lnTo>
                    <a:pt x="136245" y="869659"/>
                  </a:lnTo>
                  <a:lnTo>
                    <a:pt x="108811" y="840170"/>
                  </a:lnTo>
                  <a:lnTo>
                    <a:pt x="84196" y="809615"/>
                  </a:lnTo>
                  <a:lnTo>
                    <a:pt x="62511" y="778060"/>
                  </a:lnTo>
                  <a:lnTo>
                    <a:pt x="28363" y="712222"/>
                  </a:lnTo>
                  <a:lnTo>
                    <a:pt x="7235" y="643192"/>
                  </a:lnTo>
                  <a:lnTo>
                    <a:pt x="0" y="571503"/>
                  </a:lnTo>
                  <a:close/>
                </a:path>
              </a:pathLst>
            </a:custGeom>
            <a:ln w="9524">
              <a:solidFill>
                <a:srgbClr val="F9A35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6414" y="4613563"/>
              <a:ext cx="1803862" cy="56942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680120" y="4793707"/>
              <a:ext cx="1520825" cy="302895"/>
            </a:xfrm>
            <a:custGeom>
              <a:avLst/>
              <a:gdLst/>
              <a:ahLst/>
              <a:cxnLst/>
              <a:rect l="l" t="t" r="r" b="b"/>
              <a:pathLst>
                <a:path w="1520825" h="302895">
                  <a:moveTo>
                    <a:pt x="1520812" y="302881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FAA75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3042" y="4731630"/>
              <a:ext cx="181210" cy="16880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38054" y="3470563"/>
              <a:ext cx="415636" cy="169579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200933" y="3680905"/>
              <a:ext cx="153035" cy="1416050"/>
            </a:xfrm>
            <a:custGeom>
              <a:avLst/>
              <a:gdLst/>
              <a:ahLst/>
              <a:cxnLst/>
              <a:rect l="l" t="t" r="r" b="b"/>
              <a:pathLst>
                <a:path w="153035" h="1416050">
                  <a:moveTo>
                    <a:pt x="0" y="1415683"/>
                  </a:moveTo>
                  <a:lnTo>
                    <a:pt x="152568" y="0"/>
                  </a:lnTo>
                </a:path>
              </a:pathLst>
            </a:custGeom>
            <a:ln w="38099">
              <a:solidFill>
                <a:srgbClr val="FAA75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56127" y="3643315"/>
              <a:ext cx="170468" cy="17742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07675" y="4044141"/>
              <a:ext cx="1957646" cy="1242752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2118441" y="1755440"/>
            <a:ext cx="2623820" cy="1267460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12700" marR="5080">
              <a:lnSpc>
                <a:spcPts val="1500"/>
              </a:lnSpc>
              <a:spcBef>
                <a:spcPts val="300"/>
              </a:spcBef>
            </a:pPr>
            <a:r>
              <a:rPr dirty="0" sz="1400" spc="-5" b="1">
                <a:latin typeface="Calibri"/>
                <a:cs typeface="Calibri"/>
              </a:rPr>
              <a:t>Condiciones de aprovisionamiento. </a:t>
            </a:r>
            <a:r>
              <a:rPr dirty="0" sz="1400" spc="-305" b="1">
                <a:latin typeface="Calibri"/>
                <a:cs typeface="Calibri"/>
              </a:rPr>
              <a:t> </a:t>
            </a:r>
            <a:r>
              <a:rPr dirty="0" sz="1400" spc="-5" b="1">
                <a:latin typeface="Calibri"/>
                <a:cs typeface="Calibri"/>
              </a:rPr>
              <a:t>Financiación</a:t>
            </a:r>
            <a:r>
              <a:rPr dirty="0" sz="1400" b="1">
                <a:latin typeface="Calibri"/>
                <a:cs typeface="Calibri"/>
              </a:rPr>
              <a:t> de </a:t>
            </a:r>
            <a:r>
              <a:rPr dirty="0" sz="1400" spc="-5" b="1">
                <a:latin typeface="Calibri"/>
                <a:cs typeface="Calibri"/>
              </a:rPr>
              <a:t>proveedores</a:t>
            </a:r>
            <a:r>
              <a:rPr dirty="0" sz="1400" spc="-5"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  <a:p>
            <a:pPr marL="12700" marR="160655">
              <a:lnSpc>
                <a:spcPts val="1500"/>
              </a:lnSpc>
            </a:pPr>
            <a:r>
              <a:rPr dirty="0" sz="1400">
                <a:latin typeface="Calibri"/>
                <a:cs typeface="Calibri"/>
              </a:rPr>
              <a:t>Aumentando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el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periodo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medio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de </a:t>
            </a:r>
            <a:r>
              <a:rPr dirty="0" sz="1400" spc="-30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pago </a:t>
            </a:r>
            <a:r>
              <a:rPr dirty="0" sz="1400">
                <a:latin typeface="Calibri"/>
                <a:cs typeface="Calibri"/>
              </a:rPr>
              <a:t>se </a:t>
            </a:r>
            <a:r>
              <a:rPr dirty="0" sz="1400" spc="-5">
                <a:latin typeface="Calibri"/>
                <a:cs typeface="Calibri"/>
              </a:rPr>
              <a:t>mejora </a:t>
            </a:r>
            <a:r>
              <a:rPr dirty="0" sz="1400">
                <a:latin typeface="Calibri"/>
                <a:cs typeface="Calibri"/>
              </a:rPr>
              <a:t>la liquidez y se 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reducen</a:t>
            </a:r>
            <a:r>
              <a:rPr dirty="0" sz="1400" spc="-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las</a:t>
            </a:r>
            <a:r>
              <a:rPr dirty="0" sz="1400" spc="-5">
                <a:latin typeface="Calibri"/>
                <a:cs typeface="Calibri"/>
              </a:rPr>
              <a:t> cargas</a:t>
            </a:r>
            <a:r>
              <a:rPr dirty="0" sz="140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financieras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dirty="0" sz="1400" spc="-5" b="1">
                <a:latin typeface="Calibri"/>
                <a:cs typeface="Calibri"/>
              </a:rPr>
              <a:t>Condiciones</a:t>
            </a:r>
            <a:r>
              <a:rPr dirty="0" sz="1400" spc="-30" b="1">
                <a:latin typeface="Calibri"/>
                <a:cs typeface="Calibri"/>
              </a:rPr>
              <a:t> </a:t>
            </a:r>
            <a:r>
              <a:rPr dirty="0" sz="1400" spc="-5" b="1">
                <a:latin typeface="Calibri"/>
                <a:cs typeface="Calibri"/>
              </a:rPr>
              <a:t>de</a:t>
            </a:r>
            <a:r>
              <a:rPr dirty="0" sz="1400" spc="-30" b="1">
                <a:latin typeface="Calibri"/>
                <a:cs typeface="Calibri"/>
              </a:rPr>
              <a:t> </a:t>
            </a:r>
            <a:r>
              <a:rPr dirty="0" sz="1400" spc="-5" b="1">
                <a:latin typeface="Calibri"/>
                <a:cs typeface="Calibri"/>
              </a:rPr>
              <a:t>entrega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085358" y="1255369"/>
            <a:ext cx="2325370" cy="810260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algn="ctr" marL="12700" marR="5080" indent="-635">
              <a:lnSpc>
                <a:spcPts val="1500"/>
              </a:lnSpc>
              <a:spcBef>
                <a:spcPts val="300"/>
              </a:spcBef>
            </a:pPr>
            <a:r>
              <a:rPr dirty="0" sz="1400" spc="-5" b="1">
                <a:latin typeface="Calibri"/>
                <a:cs typeface="Calibri"/>
              </a:rPr>
              <a:t>Inversión</a:t>
            </a:r>
            <a:r>
              <a:rPr dirty="0" sz="1400" spc="-10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en</a:t>
            </a:r>
            <a:r>
              <a:rPr dirty="0" sz="1400" spc="-10" b="1">
                <a:latin typeface="Calibri"/>
                <a:cs typeface="Calibri"/>
              </a:rPr>
              <a:t> </a:t>
            </a:r>
            <a:r>
              <a:rPr dirty="0" sz="1400" spc="-60" b="1">
                <a:latin typeface="Calibri"/>
                <a:cs typeface="Calibri"/>
              </a:rPr>
              <a:t>existencias</a:t>
            </a:r>
            <a:r>
              <a:rPr dirty="0" sz="1400" spc="-60">
                <a:latin typeface="Calibri"/>
                <a:cs typeface="Calibri"/>
              </a:rPr>
              <a:t>.-­‐</a:t>
            </a:r>
            <a:r>
              <a:rPr dirty="0" sz="1400" spc="-1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Si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se 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disminuyen los </a:t>
            </a:r>
            <a:r>
              <a:rPr dirty="0" sz="1400">
                <a:latin typeface="Calibri"/>
                <a:cs typeface="Calibri"/>
              </a:rPr>
              <a:t>stocks, se 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mejora </a:t>
            </a:r>
            <a:r>
              <a:rPr dirty="0" sz="1400">
                <a:latin typeface="Calibri"/>
                <a:cs typeface="Calibri"/>
              </a:rPr>
              <a:t>la </a:t>
            </a:r>
            <a:r>
              <a:rPr dirty="0" sz="1400" spc="-5">
                <a:latin typeface="Calibri"/>
                <a:cs typeface="Calibri"/>
              </a:rPr>
              <a:t>rotación </a:t>
            </a:r>
            <a:r>
              <a:rPr dirty="0" sz="1400">
                <a:latin typeface="Calibri"/>
                <a:cs typeface="Calibri"/>
              </a:rPr>
              <a:t>y </a:t>
            </a:r>
            <a:r>
              <a:rPr dirty="0" sz="1400" spc="-5">
                <a:latin typeface="Calibri"/>
                <a:cs typeface="Calibri"/>
              </a:rPr>
              <a:t>por </a:t>
            </a:r>
            <a:r>
              <a:rPr dirty="0" sz="1400">
                <a:latin typeface="Calibri"/>
                <a:cs typeface="Calibri"/>
              </a:rPr>
              <a:t>tanto 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las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necesidades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de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financiación.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745729" y="414021"/>
            <a:ext cx="242570" cy="2575560"/>
          </a:xfrm>
          <a:prstGeom prst="rect">
            <a:avLst/>
          </a:prstGeom>
        </p:spPr>
        <p:txBody>
          <a:bodyPr wrap="square" lIns="0" tIns="381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OBJETIVOS</a:t>
            </a:r>
            <a:r>
              <a:rPr dirty="0" sz="1400" spc="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1400" spc="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RESPONSABILIDADES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281633" y="4356426"/>
            <a:ext cx="3587115" cy="142367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2651125" marR="5080" indent="-210185">
              <a:lnSpc>
                <a:spcPts val="2100"/>
              </a:lnSpc>
              <a:spcBef>
                <a:spcPts val="219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GESTIÓN</a:t>
            </a:r>
            <a:r>
              <a:rPr dirty="0" sz="1800" spc="-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dirty="0" sz="1800" spc="-3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STOCKS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Calibri"/>
              <a:cs typeface="Calibri"/>
            </a:endParaRPr>
          </a:p>
          <a:p>
            <a:pPr marL="104775" marR="2433955" indent="-92710">
              <a:lnSpc>
                <a:spcPts val="2100"/>
              </a:lnSpc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GESTIÓN</a:t>
            </a:r>
            <a:r>
              <a:rPr dirty="0" sz="1800" spc="-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dirty="0" sz="1800" spc="-3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COMPRAS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565371" y="2610196"/>
            <a:ext cx="420370" cy="1700530"/>
            <a:chOff x="5565371" y="2610196"/>
            <a:chExt cx="420370" cy="1700530"/>
          </a:xfrm>
        </p:grpSpPr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65371" y="2610196"/>
              <a:ext cx="419792" cy="169995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629824" y="2823648"/>
              <a:ext cx="153035" cy="1416050"/>
            </a:xfrm>
            <a:custGeom>
              <a:avLst/>
              <a:gdLst/>
              <a:ahLst/>
              <a:cxnLst/>
              <a:rect l="l" t="t" r="r" b="b"/>
              <a:pathLst>
                <a:path w="153035" h="1416050">
                  <a:moveTo>
                    <a:pt x="0" y="1415683"/>
                  </a:moveTo>
                  <a:lnTo>
                    <a:pt x="152568" y="0"/>
                  </a:lnTo>
                </a:path>
              </a:pathLst>
            </a:custGeom>
            <a:ln w="38099">
              <a:solidFill>
                <a:srgbClr val="CD665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85019" y="2786058"/>
              <a:ext cx="170468" cy="177426"/>
            </a:xfrm>
            <a:prstGeom prst="rect">
              <a:avLst/>
            </a:prstGeom>
          </p:spPr>
        </p:pic>
      </p:grpSp>
      <p:sp>
        <p:nvSpPr>
          <p:cNvPr id="28" name="object 2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29" name="object 2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600" spc="-10" b="1">
                <a:solidFill>
                  <a:srgbClr val="FFFFFF"/>
                </a:solidFill>
                <a:latin typeface="Gill Sans MT"/>
                <a:cs typeface="Gill Sans MT"/>
              </a:rPr>
              <a:t>Movimientos </a:t>
            </a:r>
            <a:r>
              <a:rPr dirty="0" sz="1600" b="1">
                <a:solidFill>
                  <a:srgbClr val="FFFFFF"/>
                </a:solidFill>
                <a:latin typeface="Gill Sans MT"/>
                <a:cs typeface="Gill Sans MT"/>
              </a:rPr>
              <a:t>que</a:t>
            </a:r>
            <a:r>
              <a:rPr dirty="0" sz="1600" spc="-1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600" spc="-10" b="1">
                <a:solidFill>
                  <a:srgbClr val="FFFFFF"/>
                </a:solidFill>
                <a:latin typeface="Gill Sans MT"/>
                <a:cs typeface="Gill Sans MT"/>
              </a:rPr>
              <a:t>influyen </a:t>
            </a:r>
            <a:r>
              <a:rPr dirty="0" sz="1600" b="1">
                <a:solidFill>
                  <a:srgbClr val="FFFFFF"/>
                </a:solidFill>
                <a:latin typeface="Gill Sans MT"/>
                <a:cs typeface="Gill Sans MT"/>
              </a:rPr>
              <a:t>en</a:t>
            </a:r>
            <a:r>
              <a:rPr dirty="0" sz="1600" spc="-1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600" b="1">
                <a:solidFill>
                  <a:srgbClr val="FFFFFF"/>
                </a:solidFill>
                <a:latin typeface="Gill Sans MT"/>
                <a:cs typeface="Gill Sans MT"/>
              </a:rPr>
              <a:t>el</a:t>
            </a:r>
            <a:r>
              <a:rPr dirty="0" sz="1600" spc="-10" b="1">
                <a:solidFill>
                  <a:srgbClr val="FFFFFF"/>
                </a:solidFill>
                <a:latin typeface="Gill Sans MT"/>
                <a:cs typeface="Gill Sans MT"/>
              </a:rPr>
              <a:t> inventario</a:t>
            </a:r>
            <a:endParaRPr sz="1600">
              <a:latin typeface="Gill Sans MT"/>
              <a:cs typeface="Gill Sans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01930" y="918557"/>
            <a:ext cx="6883400" cy="5340985"/>
            <a:chOff x="901930" y="918557"/>
            <a:chExt cx="6883400" cy="53409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1930" y="918557"/>
              <a:ext cx="6882937" cy="534092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1476" y="2497974"/>
              <a:ext cx="2872046" cy="222781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37447" y="2664035"/>
            <a:ext cx="1066800" cy="314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>
                <a:latin typeface="Calibri"/>
                <a:cs typeface="Calibri"/>
              </a:rPr>
              <a:t>ENTRADA.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37447" y="3012016"/>
            <a:ext cx="2346325" cy="139700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•</a:t>
            </a:r>
            <a:r>
              <a:rPr dirty="0" sz="1500" spc="-1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b="1">
                <a:solidFill>
                  <a:srgbClr val="FFFFFF"/>
                </a:solidFill>
                <a:latin typeface="Calibri"/>
                <a:cs typeface="Calibri"/>
              </a:rPr>
              <a:t>Pe</a:t>
            </a:r>
            <a:r>
              <a:rPr dirty="0" sz="1500" spc="-5" b="1">
                <a:solidFill>
                  <a:srgbClr val="FFFFFF"/>
                </a:solidFill>
                <a:latin typeface="Calibri"/>
                <a:cs typeface="Calibri"/>
              </a:rPr>
              <a:t>dido</a:t>
            </a:r>
            <a:r>
              <a:rPr dirty="0" sz="1500" b="1">
                <a:solidFill>
                  <a:srgbClr val="FFFFFF"/>
                </a:solidFill>
                <a:latin typeface="Calibri"/>
                <a:cs typeface="Calibri"/>
              </a:rPr>
              <a:t>s </a:t>
            </a:r>
            <a:r>
              <a:rPr dirty="0" sz="1500" spc="-5" b="1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15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500" spc="-5" b="1">
                <a:solidFill>
                  <a:srgbClr val="FFFFFF"/>
                </a:solidFill>
                <a:latin typeface="Calibri"/>
                <a:cs typeface="Calibri"/>
              </a:rPr>
              <a:t> pro</a:t>
            </a:r>
            <a:r>
              <a:rPr dirty="0" sz="1500" b="1">
                <a:solidFill>
                  <a:srgbClr val="FFFFFF"/>
                </a:solidFill>
                <a:latin typeface="Calibri"/>
                <a:cs typeface="Calibri"/>
              </a:rPr>
              <a:t>vee</a:t>
            </a:r>
            <a:r>
              <a:rPr dirty="0" sz="1500" spc="-5" b="1">
                <a:solidFill>
                  <a:srgbClr val="FFFFFF"/>
                </a:solidFill>
                <a:latin typeface="Calibri"/>
                <a:cs typeface="Calibri"/>
              </a:rPr>
              <a:t>dor.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•</a:t>
            </a:r>
            <a:r>
              <a:rPr dirty="0" sz="1500" spc="-1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b="1">
                <a:solidFill>
                  <a:srgbClr val="FFFFFF"/>
                </a:solidFill>
                <a:latin typeface="Calibri"/>
                <a:cs typeface="Calibri"/>
              </a:rPr>
              <a:t>Dev</a:t>
            </a:r>
            <a:r>
              <a:rPr dirty="0" sz="1500" spc="-5" b="1">
                <a:solidFill>
                  <a:srgbClr val="FFFFFF"/>
                </a:solidFill>
                <a:latin typeface="Calibri"/>
                <a:cs typeface="Calibri"/>
              </a:rPr>
              <a:t>olucion</a:t>
            </a:r>
            <a:r>
              <a:rPr dirty="0" sz="1500" b="1">
                <a:solidFill>
                  <a:srgbClr val="FFFFFF"/>
                </a:solidFill>
                <a:latin typeface="Calibri"/>
                <a:cs typeface="Calibri"/>
              </a:rPr>
              <a:t>es</a:t>
            </a:r>
            <a:r>
              <a:rPr dirty="0" sz="1500" spc="-5" b="1">
                <a:solidFill>
                  <a:srgbClr val="FFFFFF"/>
                </a:solidFill>
                <a:latin typeface="Calibri"/>
                <a:cs typeface="Calibri"/>
              </a:rPr>
              <a:t> d</a:t>
            </a:r>
            <a:r>
              <a:rPr dirty="0" sz="15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500" spc="-5" b="1">
                <a:solidFill>
                  <a:srgbClr val="FFFFFF"/>
                </a:solidFill>
                <a:latin typeface="Calibri"/>
                <a:cs typeface="Calibri"/>
              </a:rPr>
              <a:t> cli</a:t>
            </a:r>
            <a:r>
              <a:rPr dirty="0" sz="15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500" spc="-5" b="1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dirty="0" sz="1500" b="1">
                <a:solidFill>
                  <a:srgbClr val="FFFFFF"/>
                </a:solidFill>
                <a:latin typeface="Calibri"/>
                <a:cs typeface="Calibri"/>
              </a:rPr>
              <a:t>e.</a:t>
            </a:r>
            <a:endParaRPr sz="1500">
              <a:latin typeface="Calibri"/>
              <a:cs typeface="Calibri"/>
            </a:endParaRPr>
          </a:p>
          <a:p>
            <a:pPr marL="127000" marR="5080" indent="-114300">
              <a:lnSpc>
                <a:spcPts val="1600"/>
              </a:lnSpc>
              <a:spcBef>
                <a:spcPts val="320"/>
              </a:spcBef>
            </a:pP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•</a:t>
            </a:r>
            <a:r>
              <a:rPr dirty="0" sz="1500" spc="-1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b="1">
                <a:solidFill>
                  <a:srgbClr val="FFFFFF"/>
                </a:solidFill>
                <a:latin typeface="Calibri"/>
                <a:cs typeface="Calibri"/>
              </a:rPr>
              <a:t>Pe</a:t>
            </a:r>
            <a:r>
              <a:rPr dirty="0" sz="1500" spc="-5" b="1">
                <a:solidFill>
                  <a:srgbClr val="FFFFFF"/>
                </a:solidFill>
                <a:latin typeface="Calibri"/>
                <a:cs typeface="Calibri"/>
              </a:rPr>
              <a:t>dido</a:t>
            </a:r>
            <a:r>
              <a:rPr dirty="0" sz="1500" b="1">
                <a:solidFill>
                  <a:srgbClr val="FFFFFF"/>
                </a:solidFill>
                <a:latin typeface="Calibri"/>
                <a:cs typeface="Calibri"/>
              </a:rPr>
              <a:t>s </a:t>
            </a:r>
            <a:r>
              <a:rPr dirty="0" sz="1500" spc="-5" b="1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15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500" spc="-5" b="1">
                <a:solidFill>
                  <a:srgbClr val="FFFFFF"/>
                </a:solidFill>
                <a:latin typeface="Calibri"/>
                <a:cs typeface="Calibri"/>
              </a:rPr>
              <a:t> otro</a:t>
            </a:r>
            <a:r>
              <a:rPr dirty="0" sz="1500" b="1">
                <a:solidFill>
                  <a:srgbClr val="FFFFFF"/>
                </a:solidFill>
                <a:latin typeface="Calibri"/>
                <a:cs typeface="Calibri"/>
              </a:rPr>
              <a:t>s </a:t>
            </a:r>
            <a:r>
              <a:rPr dirty="0" sz="1500" spc="-5" b="1">
                <a:solidFill>
                  <a:srgbClr val="FFFFFF"/>
                </a:solidFill>
                <a:latin typeface="Calibri"/>
                <a:cs typeface="Calibri"/>
              </a:rPr>
              <a:t>almacenes  </a:t>
            </a:r>
            <a:r>
              <a:rPr dirty="0" sz="1500" b="1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1500" spc="-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b="1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dirty="0" sz="1500" spc="-5" b="1">
                <a:solidFill>
                  <a:srgbClr val="FFFFFF"/>
                </a:solidFill>
                <a:latin typeface="Calibri"/>
                <a:cs typeface="Calibri"/>
              </a:rPr>
              <a:t> empresa.</a:t>
            </a:r>
            <a:endParaRPr sz="1500">
              <a:latin typeface="Calibri"/>
              <a:cs typeface="Calibri"/>
            </a:endParaRPr>
          </a:p>
          <a:p>
            <a:pPr marL="127000" marR="151765" indent="-114300">
              <a:lnSpc>
                <a:spcPts val="1600"/>
              </a:lnSpc>
              <a:spcBef>
                <a:spcPts val="300"/>
              </a:spcBef>
            </a:pP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•</a:t>
            </a:r>
            <a:r>
              <a:rPr dirty="0" sz="1500" spc="-1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b="1">
                <a:solidFill>
                  <a:srgbClr val="FFFFFF"/>
                </a:solidFill>
                <a:latin typeface="Calibri"/>
                <a:cs typeface="Calibri"/>
              </a:rPr>
              <a:t>Regularización posi</a:t>
            </a:r>
            <a:r>
              <a:rPr dirty="0" sz="1500" spc="-1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500" spc="-1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500" spc="-5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500" b="1">
                <a:solidFill>
                  <a:srgbClr val="FFFFFF"/>
                </a:solidFill>
                <a:latin typeface="Calibri"/>
                <a:cs typeface="Calibri"/>
              </a:rPr>
              <a:t>a de  </a:t>
            </a:r>
            <a:r>
              <a:rPr dirty="0" sz="1500" b="1">
                <a:solidFill>
                  <a:srgbClr val="FFFFFF"/>
                </a:solidFill>
                <a:latin typeface="Calibri"/>
                <a:cs typeface="Calibri"/>
              </a:rPr>
              <a:t>inventario</a:t>
            </a:r>
            <a:r>
              <a:rPr dirty="0" sz="1500" spc="-5" b="1">
                <a:solidFill>
                  <a:srgbClr val="FFFFFF"/>
                </a:solidFill>
                <a:latin typeface="Calibri"/>
                <a:cs typeface="Calibri"/>
              </a:rPr>
              <a:t> físico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93275" y="2497974"/>
            <a:ext cx="2872046" cy="222781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605464" y="2573949"/>
            <a:ext cx="2439035" cy="1835150"/>
          </a:xfrm>
          <a:prstGeom prst="rect">
            <a:avLst/>
          </a:prstGeom>
        </p:spPr>
        <p:txBody>
          <a:bodyPr wrap="square" lIns="0" tIns="1028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dirty="0" sz="1900" spc="-5" b="1">
                <a:solidFill>
                  <a:srgbClr val="FFFFFF"/>
                </a:solidFill>
                <a:latin typeface="Calibri"/>
                <a:cs typeface="Calibri"/>
              </a:rPr>
              <a:t>SALIDA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•</a:t>
            </a:r>
            <a:r>
              <a:rPr dirty="0" sz="1500" spc="-1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Pedid</a:t>
            </a: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s a client</a:t>
            </a: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•</a:t>
            </a:r>
            <a:r>
              <a:rPr dirty="0" sz="1500" spc="-1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ev</a:t>
            </a: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luci</a:t>
            </a: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nes a pr</a:t>
            </a: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veed</a:t>
            </a: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res.</a:t>
            </a:r>
            <a:endParaRPr sz="1500">
              <a:latin typeface="Calibri"/>
              <a:cs typeface="Calibri"/>
            </a:endParaRPr>
          </a:p>
          <a:p>
            <a:pPr marL="127000" marR="5080" indent="-114300">
              <a:lnSpc>
                <a:spcPts val="1600"/>
              </a:lnSpc>
              <a:spcBef>
                <a:spcPts val="320"/>
              </a:spcBef>
            </a:pP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•</a:t>
            </a:r>
            <a:r>
              <a:rPr dirty="0" sz="1500" spc="-1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Pedid</a:t>
            </a: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s a </a:t>
            </a: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ro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s alma</a:t>
            </a: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enes de 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empresa.</a:t>
            </a:r>
            <a:endParaRPr sz="1500">
              <a:latin typeface="Calibri"/>
              <a:cs typeface="Calibri"/>
            </a:endParaRPr>
          </a:p>
          <a:p>
            <a:pPr marL="127000" marR="239395" indent="-114300">
              <a:lnSpc>
                <a:spcPts val="1600"/>
              </a:lnSpc>
              <a:spcBef>
                <a:spcPts val="300"/>
              </a:spcBef>
            </a:pP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•</a:t>
            </a:r>
            <a:r>
              <a:rPr dirty="0" sz="1500" spc="-1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gula</a:t>
            </a: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iza</a:t>
            </a: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ó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n neg</a:t>
            </a: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ati</a:t>
            </a: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va de  </a:t>
            </a:r>
            <a:r>
              <a:rPr dirty="0" sz="1500" spc="-5">
                <a:solidFill>
                  <a:srgbClr val="FFFFFF"/>
                </a:solidFill>
                <a:latin typeface="Calibri"/>
                <a:cs typeface="Calibri"/>
              </a:rPr>
              <a:t>inventario físico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60</a:t>
            </a:fld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600" b="1">
                <a:solidFill>
                  <a:srgbClr val="FFFFFF"/>
                </a:solidFill>
                <a:latin typeface="Gill Sans MT"/>
                <a:cs typeface="Gill Sans MT"/>
              </a:rPr>
              <a:t>Di</a:t>
            </a:r>
            <a:r>
              <a:rPr dirty="0" sz="1600" spc="-20" b="1">
                <a:solidFill>
                  <a:srgbClr val="FFFFFF"/>
                </a:solidFill>
                <a:latin typeface="Gill Sans MT"/>
                <a:cs typeface="Gill Sans MT"/>
              </a:rPr>
              <a:t>f</a:t>
            </a:r>
            <a:r>
              <a:rPr dirty="0" sz="1600" b="1">
                <a:solidFill>
                  <a:srgbClr val="FFFFFF"/>
                </a:solidFill>
                <a:latin typeface="Gill Sans MT"/>
                <a:cs typeface="Gill Sans MT"/>
              </a:rPr>
              <a:t>e</a:t>
            </a:r>
            <a:r>
              <a:rPr dirty="0" sz="1600" spc="-35" b="1">
                <a:solidFill>
                  <a:srgbClr val="FFFFFF"/>
                </a:solidFill>
                <a:latin typeface="Gill Sans MT"/>
                <a:cs typeface="Gill Sans MT"/>
              </a:rPr>
              <a:t>r</a:t>
            </a:r>
            <a:r>
              <a:rPr dirty="0" sz="1600" b="1">
                <a:solidFill>
                  <a:srgbClr val="FFFFFF"/>
                </a:solidFill>
                <a:latin typeface="Gill Sans MT"/>
                <a:cs typeface="Gill Sans MT"/>
              </a:rPr>
              <a:t>enci</a:t>
            </a:r>
            <a:r>
              <a:rPr dirty="0" sz="1600" spc="-5" b="1">
                <a:solidFill>
                  <a:srgbClr val="FFFFFF"/>
                </a:solidFill>
                <a:latin typeface="Gill Sans MT"/>
                <a:cs typeface="Gill Sans MT"/>
              </a:rPr>
              <a:t>a</a:t>
            </a:r>
            <a:r>
              <a:rPr dirty="0" sz="1600" b="1">
                <a:solidFill>
                  <a:srgbClr val="FFFFFF"/>
                </a:solidFill>
                <a:latin typeface="Gill Sans MT"/>
                <a:cs typeface="Gill Sans MT"/>
              </a:rPr>
              <a:t>s de</a:t>
            </a:r>
            <a:r>
              <a:rPr dirty="0" sz="1600" spc="-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600" b="1">
                <a:solidFill>
                  <a:srgbClr val="FFFFFF"/>
                </a:solidFill>
                <a:latin typeface="Gill Sans MT"/>
                <a:cs typeface="Gill Sans MT"/>
              </a:rPr>
              <a:t>i</a:t>
            </a:r>
            <a:r>
              <a:rPr dirty="0" sz="1600" spc="-50" b="1">
                <a:solidFill>
                  <a:srgbClr val="FFFFFF"/>
                </a:solidFill>
                <a:latin typeface="Gill Sans MT"/>
                <a:cs typeface="Gill Sans MT"/>
              </a:rPr>
              <a:t>n</a:t>
            </a:r>
            <a:r>
              <a:rPr dirty="0" sz="1600" spc="-35" b="1">
                <a:solidFill>
                  <a:srgbClr val="FFFFFF"/>
                </a:solidFill>
                <a:latin typeface="Gill Sans MT"/>
                <a:cs typeface="Gill Sans MT"/>
              </a:rPr>
              <a:t>v</a:t>
            </a:r>
            <a:r>
              <a:rPr dirty="0" sz="1600" b="1">
                <a:solidFill>
                  <a:srgbClr val="FFFFFF"/>
                </a:solidFill>
                <a:latin typeface="Gill Sans MT"/>
                <a:cs typeface="Gill Sans MT"/>
              </a:rPr>
              <a:t>en</a:t>
            </a:r>
            <a:r>
              <a:rPr dirty="0" sz="1600" spc="-5" b="1">
                <a:solidFill>
                  <a:srgbClr val="FFFFFF"/>
                </a:solidFill>
                <a:latin typeface="Gill Sans MT"/>
                <a:cs typeface="Gill Sans MT"/>
              </a:rPr>
              <a:t>t</a:t>
            </a:r>
            <a:r>
              <a:rPr dirty="0" sz="1600" b="1">
                <a:solidFill>
                  <a:srgbClr val="FFFFFF"/>
                </a:solidFill>
                <a:latin typeface="Gill Sans MT"/>
                <a:cs typeface="Gill Sans MT"/>
              </a:rPr>
              <a:t>a</a:t>
            </a:r>
            <a:r>
              <a:rPr dirty="0" sz="1600" spc="-5" b="1">
                <a:solidFill>
                  <a:srgbClr val="FFFFFF"/>
                </a:solidFill>
                <a:latin typeface="Gill Sans MT"/>
                <a:cs typeface="Gill Sans MT"/>
              </a:rPr>
              <a:t>r</a:t>
            </a:r>
            <a:r>
              <a:rPr dirty="0" sz="1600" b="1">
                <a:solidFill>
                  <a:srgbClr val="FFFFFF"/>
                </a:solidFill>
                <a:latin typeface="Gill Sans MT"/>
                <a:cs typeface="Gill Sans MT"/>
              </a:rPr>
              <a:t>io:</a:t>
            </a:r>
            <a:r>
              <a:rPr dirty="0" sz="1600" spc="-16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600" b="1">
                <a:solidFill>
                  <a:srgbClr val="FFFFFF"/>
                </a:solidFill>
                <a:latin typeface="Gill Sans MT"/>
                <a:cs typeface="Gill Sans MT"/>
              </a:rPr>
              <a:t>conc</a:t>
            </a:r>
            <a:r>
              <a:rPr dirty="0" sz="1600" spc="-5" b="1">
                <a:solidFill>
                  <a:srgbClr val="FFFFFF"/>
                </a:solidFill>
                <a:latin typeface="Gill Sans MT"/>
                <a:cs typeface="Gill Sans MT"/>
              </a:rPr>
              <a:t>e</a:t>
            </a:r>
            <a:r>
              <a:rPr dirty="0" sz="1600" b="1">
                <a:solidFill>
                  <a:srgbClr val="FFFFFF"/>
                </a:solidFill>
                <a:latin typeface="Gill Sans MT"/>
                <a:cs typeface="Gill Sans MT"/>
              </a:rPr>
              <a:t>p</a:t>
            </a:r>
            <a:r>
              <a:rPr dirty="0" sz="1600" spc="-5" b="1">
                <a:solidFill>
                  <a:srgbClr val="FFFFFF"/>
                </a:solidFill>
                <a:latin typeface="Gill Sans MT"/>
                <a:cs typeface="Gill Sans MT"/>
              </a:rPr>
              <a:t>t</a:t>
            </a:r>
            <a:r>
              <a:rPr dirty="0" sz="1600" b="1">
                <a:solidFill>
                  <a:srgbClr val="FFFFFF"/>
                </a:solidFill>
                <a:latin typeface="Gill Sans MT"/>
                <a:cs typeface="Gill Sans MT"/>
              </a:rPr>
              <a:t>o</a:t>
            </a:r>
            <a:endParaRPr sz="1600">
              <a:latin typeface="Gill Sans MT"/>
              <a:cs typeface="Gill Sans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2155828"/>
            <a:ext cx="118533" cy="1185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83540" y="946450"/>
            <a:ext cx="7924800" cy="2430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54000">
              <a:lnSpc>
                <a:spcPct val="148800"/>
              </a:lnSpc>
              <a:spcBef>
                <a:spcPts val="100"/>
              </a:spcBef>
            </a:pPr>
            <a:r>
              <a:rPr dirty="0" sz="1400" spc="-5">
                <a:latin typeface="Gill Sans MT"/>
                <a:cs typeface="Gill Sans MT"/>
              </a:rPr>
              <a:t>Diferencia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entre</a:t>
            </a:r>
            <a:r>
              <a:rPr dirty="0" sz="1400">
                <a:latin typeface="Gill Sans MT"/>
                <a:cs typeface="Gill Sans MT"/>
              </a:rPr>
              <a:t> el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stock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teórico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(lo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que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contabilidad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nos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dice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que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debe </a:t>
            </a:r>
            <a:r>
              <a:rPr dirty="0" sz="1400" spc="-5">
                <a:latin typeface="Gill Sans MT"/>
                <a:cs typeface="Gill Sans MT"/>
              </a:rPr>
              <a:t>haber)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y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el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stock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real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(lo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que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el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inventario</a:t>
            </a:r>
            <a:r>
              <a:rPr dirty="0" sz="1400" spc="-5">
                <a:latin typeface="Gill Sans MT"/>
                <a:cs typeface="Gill Sans MT"/>
              </a:rPr>
              <a:t> nos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dice</a:t>
            </a:r>
            <a:r>
              <a:rPr dirty="0" sz="1400">
                <a:latin typeface="Gill Sans MT"/>
                <a:cs typeface="Gill Sans MT"/>
              </a:rPr>
              <a:t> que </a:t>
            </a:r>
            <a:r>
              <a:rPr dirty="0" sz="1400" spc="-15">
                <a:latin typeface="Gill Sans MT"/>
                <a:cs typeface="Gill Sans MT"/>
              </a:rPr>
              <a:t>hay)</a:t>
            </a:r>
            <a:endParaRPr sz="14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</a:pPr>
            <a:endParaRPr sz="1600">
              <a:latin typeface="Gill Sans MT"/>
              <a:cs typeface="Gill Sans MT"/>
            </a:endParaRPr>
          </a:p>
          <a:p>
            <a:pPr marL="748665" marR="5080" indent="6350">
              <a:lnSpc>
                <a:spcPct val="152600"/>
              </a:lnSpc>
              <a:spcBef>
                <a:spcPts val="1215"/>
              </a:spcBef>
            </a:pPr>
            <a:r>
              <a:rPr dirty="0" sz="1400" spc="-5">
                <a:latin typeface="Gill Sans MT"/>
                <a:cs typeface="Gill Sans MT"/>
              </a:rPr>
              <a:t>Cualquier</a:t>
            </a:r>
            <a:r>
              <a:rPr dirty="0" sz="1400" spc="10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mejora</a:t>
            </a:r>
            <a:r>
              <a:rPr dirty="0" sz="1400" spc="10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para</a:t>
            </a:r>
            <a:r>
              <a:rPr dirty="0" sz="1400" spc="10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reducir</a:t>
            </a:r>
            <a:r>
              <a:rPr dirty="0" sz="1400" spc="1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 spc="1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Pérdida</a:t>
            </a:r>
            <a:r>
              <a:rPr dirty="0" sz="1400" spc="1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Desconocida</a:t>
            </a:r>
            <a:r>
              <a:rPr dirty="0" sz="1400" spc="10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se</a:t>
            </a:r>
            <a:r>
              <a:rPr dirty="0" sz="1400" spc="10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traduce</a:t>
            </a:r>
            <a:r>
              <a:rPr dirty="0" sz="1400" spc="10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inmediatamente</a:t>
            </a:r>
            <a:r>
              <a:rPr dirty="0" sz="1400" spc="10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en</a:t>
            </a:r>
            <a:r>
              <a:rPr dirty="0" sz="1400" spc="10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incremento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del beneficio </a:t>
            </a:r>
            <a:r>
              <a:rPr dirty="0" sz="1400" spc="-10">
                <a:latin typeface="Gill Sans MT"/>
                <a:cs typeface="Gill Sans MT"/>
              </a:rPr>
              <a:t>neto,</a:t>
            </a:r>
            <a:r>
              <a:rPr dirty="0" sz="1400" spc="-14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convirtiéndose </a:t>
            </a:r>
            <a:r>
              <a:rPr dirty="0" sz="1400">
                <a:latin typeface="Gill Sans MT"/>
                <a:cs typeface="Gill Sans MT"/>
              </a:rPr>
              <a:t>así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en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una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nueva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vía de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ingresos</a:t>
            </a:r>
            <a:endParaRPr sz="14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</a:pPr>
            <a:endParaRPr sz="16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Gill Sans MT"/>
              <a:cs typeface="Gill Sans MT"/>
            </a:endParaRPr>
          </a:p>
          <a:p>
            <a:pPr marL="458470">
              <a:lnSpc>
                <a:spcPct val="100000"/>
              </a:lnSpc>
            </a:pPr>
            <a:r>
              <a:rPr dirty="0" sz="1400" b="1">
                <a:latin typeface="Gill Sans MT"/>
                <a:cs typeface="Gill Sans MT"/>
              </a:rPr>
              <a:t>“</a:t>
            </a:r>
            <a:r>
              <a:rPr dirty="0" sz="1400" spc="-95" b="1">
                <a:latin typeface="Gill Sans MT"/>
                <a:cs typeface="Gill Sans MT"/>
              </a:rPr>
              <a:t>T</a:t>
            </a:r>
            <a:r>
              <a:rPr dirty="0" sz="1400" b="1">
                <a:latin typeface="Gill Sans MT"/>
                <a:cs typeface="Gill Sans MT"/>
              </a:rPr>
              <a:t>O</a:t>
            </a:r>
            <a:r>
              <a:rPr dirty="0" sz="1400" spc="-5" b="1">
                <a:latin typeface="Gill Sans MT"/>
                <a:cs typeface="Gill Sans MT"/>
              </a:rPr>
              <a:t>D</a:t>
            </a:r>
            <a:r>
              <a:rPr dirty="0" sz="1400" b="1">
                <a:latin typeface="Gill Sans MT"/>
                <a:cs typeface="Gill Sans MT"/>
              </a:rPr>
              <a:t>O LO QUE SUPONGA</a:t>
            </a:r>
            <a:r>
              <a:rPr dirty="0" sz="1400" spc="-5" b="1">
                <a:latin typeface="Gill Sans MT"/>
                <a:cs typeface="Gill Sans MT"/>
              </a:rPr>
              <a:t> </a:t>
            </a:r>
            <a:r>
              <a:rPr dirty="0" sz="1400" b="1">
                <a:latin typeface="Gill Sans MT"/>
                <a:cs typeface="Gill Sans MT"/>
              </a:rPr>
              <a:t>RED</a:t>
            </a:r>
            <a:r>
              <a:rPr dirty="0" sz="1400" spc="-5" b="1">
                <a:latin typeface="Gill Sans MT"/>
                <a:cs typeface="Gill Sans MT"/>
              </a:rPr>
              <a:t>U</a:t>
            </a:r>
            <a:r>
              <a:rPr dirty="0" sz="1400" b="1">
                <a:latin typeface="Gill Sans MT"/>
                <a:cs typeface="Gill Sans MT"/>
              </a:rPr>
              <a:t>CCIÓN DE PÉRDI</a:t>
            </a:r>
            <a:r>
              <a:rPr dirty="0" sz="1400" spc="-80" b="1">
                <a:latin typeface="Gill Sans MT"/>
                <a:cs typeface="Gill Sans MT"/>
              </a:rPr>
              <a:t>D</a:t>
            </a:r>
            <a:r>
              <a:rPr dirty="0" sz="1400" b="1">
                <a:latin typeface="Gill Sans MT"/>
                <a:cs typeface="Gill Sans MT"/>
              </a:rPr>
              <a:t>AS</a:t>
            </a:r>
            <a:r>
              <a:rPr dirty="0" sz="1400" spc="-5" b="1">
                <a:latin typeface="Gill Sans MT"/>
                <a:cs typeface="Gill Sans MT"/>
              </a:rPr>
              <a:t> </a:t>
            </a:r>
            <a:r>
              <a:rPr dirty="0" sz="1400" b="1">
                <a:latin typeface="Gill Sans MT"/>
                <a:cs typeface="Gill Sans MT"/>
              </a:rPr>
              <a:t>ES</a:t>
            </a:r>
            <a:r>
              <a:rPr dirty="0" sz="1400" spc="-5" b="1">
                <a:latin typeface="Gill Sans MT"/>
                <a:cs typeface="Gill Sans MT"/>
              </a:rPr>
              <a:t> </a:t>
            </a:r>
            <a:r>
              <a:rPr dirty="0" sz="1400" b="1">
                <a:latin typeface="Gill Sans MT"/>
                <a:cs typeface="Gill Sans MT"/>
              </a:rPr>
              <a:t>P</a:t>
            </a:r>
            <a:r>
              <a:rPr dirty="0" sz="1400" spc="-5" b="1">
                <a:latin typeface="Gill Sans MT"/>
                <a:cs typeface="Gill Sans MT"/>
              </a:rPr>
              <a:t>U</a:t>
            </a:r>
            <a:r>
              <a:rPr dirty="0" sz="1400" spc="-25" b="1">
                <a:latin typeface="Gill Sans MT"/>
                <a:cs typeface="Gill Sans MT"/>
              </a:rPr>
              <a:t>R</a:t>
            </a:r>
            <a:r>
              <a:rPr dirty="0" sz="1400" b="1">
                <a:latin typeface="Gill Sans MT"/>
                <a:cs typeface="Gill Sans MT"/>
              </a:rPr>
              <a:t>O </a:t>
            </a:r>
            <a:r>
              <a:rPr dirty="0" sz="1400" spc="-5" b="1">
                <a:latin typeface="Gill Sans MT"/>
                <a:cs typeface="Gill Sans MT"/>
              </a:rPr>
              <a:t>B</a:t>
            </a:r>
            <a:r>
              <a:rPr dirty="0" sz="1400" b="1">
                <a:latin typeface="Gill Sans MT"/>
                <a:cs typeface="Gill Sans MT"/>
              </a:rPr>
              <a:t>E</a:t>
            </a:r>
            <a:r>
              <a:rPr dirty="0" sz="1400" spc="-5" b="1">
                <a:latin typeface="Gill Sans MT"/>
                <a:cs typeface="Gill Sans MT"/>
              </a:rPr>
              <a:t>N</a:t>
            </a:r>
            <a:r>
              <a:rPr dirty="0" sz="1400" b="1">
                <a:latin typeface="Gill Sans MT"/>
                <a:cs typeface="Gill Sans MT"/>
              </a:rPr>
              <a:t>EFICIO</a:t>
            </a:r>
            <a:r>
              <a:rPr dirty="0" sz="1400" spc="-145" b="1">
                <a:latin typeface="Gill Sans MT"/>
                <a:cs typeface="Gill Sans MT"/>
              </a:rPr>
              <a:t> </a:t>
            </a:r>
            <a:r>
              <a:rPr dirty="0" sz="1400" b="1">
                <a:latin typeface="Gill Sans MT"/>
                <a:cs typeface="Gill Sans MT"/>
              </a:rPr>
              <a:t>“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60</a:t>
            </a:fld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600" spc="-5" b="1">
                <a:solidFill>
                  <a:srgbClr val="FFFFFF"/>
                </a:solidFill>
                <a:latin typeface="Gill Sans MT"/>
                <a:cs typeface="Gill Sans MT"/>
              </a:rPr>
              <a:t>Causas </a:t>
            </a:r>
            <a:r>
              <a:rPr dirty="0" sz="1600" b="1">
                <a:solidFill>
                  <a:srgbClr val="FFFFFF"/>
                </a:solidFill>
                <a:latin typeface="Gill Sans MT"/>
                <a:cs typeface="Gill Sans MT"/>
              </a:rPr>
              <a:t>de</a:t>
            </a:r>
            <a:r>
              <a:rPr dirty="0" sz="1600" spc="-5" b="1">
                <a:solidFill>
                  <a:srgbClr val="FFFFFF"/>
                </a:solidFill>
                <a:latin typeface="Gill Sans MT"/>
                <a:cs typeface="Gill Sans MT"/>
              </a:rPr>
              <a:t> las </a:t>
            </a:r>
            <a:r>
              <a:rPr dirty="0" sz="1600" spc="-10" b="1">
                <a:solidFill>
                  <a:srgbClr val="FFFFFF"/>
                </a:solidFill>
                <a:latin typeface="Gill Sans MT"/>
                <a:cs typeface="Gill Sans MT"/>
              </a:rPr>
              <a:t>diferencias</a:t>
            </a:r>
            <a:r>
              <a:rPr dirty="0" sz="1600" b="1">
                <a:solidFill>
                  <a:srgbClr val="FFFFFF"/>
                </a:solidFill>
                <a:latin typeface="Gill Sans MT"/>
                <a:cs typeface="Gill Sans MT"/>
              </a:rPr>
              <a:t> de</a:t>
            </a:r>
            <a:r>
              <a:rPr dirty="0" sz="1600" spc="-10" b="1">
                <a:solidFill>
                  <a:srgbClr val="FFFFFF"/>
                </a:solidFill>
                <a:latin typeface="Gill Sans MT"/>
                <a:cs typeface="Gill Sans MT"/>
              </a:rPr>
              <a:t> inventario</a:t>
            </a:r>
            <a:endParaRPr sz="1600">
              <a:latin typeface="Gill Sans MT"/>
              <a:cs typeface="Gill Sans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1712" y="1205346"/>
            <a:ext cx="1845425" cy="233587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668778" y="1821530"/>
            <a:ext cx="783590" cy="429259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30480" marR="5080" indent="-18415">
              <a:lnSpc>
                <a:spcPts val="1500"/>
              </a:lnSpc>
              <a:spcBef>
                <a:spcPts val="300"/>
              </a:spcBef>
            </a:pP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Errores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en  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recepción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35334" y="2286000"/>
            <a:ext cx="2335875" cy="199089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191491" y="3161846"/>
            <a:ext cx="1143000" cy="619760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algn="ctr" marL="12065" marR="5080" indent="-635">
              <a:lnSpc>
                <a:spcPts val="1500"/>
              </a:lnSpc>
              <a:spcBef>
                <a:spcPts val="300"/>
              </a:spcBef>
            </a:pP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Errores en </a:t>
            </a:r>
            <a:r>
              <a:rPr dirty="0" sz="1400" spc="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preparación</a:t>
            </a:r>
            <a:r>
              <a:rPr dirty="0" sz="1400" spc="-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dirty="0" sz="1400" spc="-3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pedidos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35334" y="3682538"/>
            <a:ext cx="2277686" cy="211143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936644" y="4143078"/>
            <a:ext cx="1152525" cy="810260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algn="ctr" marL="12065" marR="5080" indent="-1270">
              <a:lnSpc>
                <a:spcPts val="1500"/>
              </a:lnSpc>
              <a:spcBef>
                <a:spcPts val="300"/>
              </a:spcBef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Perdida de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mercancía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en </a:t>
            </a:r>
            <a:r>
              <a:rPr dirty="0" sz="1400" spc="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operaciones</a:t>
            </a:r>
            <a:r>
              <a:rPr dirty="0" sz="1400" spc="-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dirty="0" sz="1400" spc="-3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almacenaje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66900" y="3682538"/>
            <a:ext cx="2036617" cy="233171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002682" y="5282271"/>
            <a:ext cx="57277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Averías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57400" y="3682538"/>
            <a:ext cx="2277686" cy="2111432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603254" y="4239090"/>
            <a:ext cx="924560" cy="619760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algn="ctr" marL="12700" marR="5080">
              <a:lnSpc>
                <a:spcPts val="1500"/>
              </a:lnSpc>
              <a:spcBef>
                <a:spcPts val="300"/>
              </a:spcBef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Fallos</a:t>
            </a:r>
            <a:r>
              <a:rPr dirty="0" sz="14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en</a:t>
            </a:r>
            <a:r>
              <a:rPr dirty="0" sz="14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los </a:t>
            </a:r>
            <a:r>
              <a:rPr dirty="0" sz="1400" spc="-3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procesos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dirty="0" sz="1400" spc="-30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descarga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99211" y="2286000"/>
            <a:ext cx="2335875" cy="1990897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2234636" y="3257858"/>
            <a:ext cx="1161415" cy="429259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219075" marR="5080" indent="-207010">
              <a:lnSpc>
                <a:spcPts val="1500"/>
              </a:lnSpc>
              <a:spcBef>
                <a:spcPts val="300"/>
              </a:spcBef>
            </a:pP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la recepción 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en</a:t>
            </a:r>
            <a:r>
              <a:rPr dirty="0" sz="14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cliente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489661" y="1446415"/>
            <a:ext cx="1845425" cy="2335875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416030" y="2156929"/>
            <a:ext cx="4368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tro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60</a:t>
            </a:fld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600" b="1">
                <a:solidFill>
                  <a:srgbClr val="FFFFFF"/>
                </a:solidFill>
                <a:latin typeface="Gill Sans MT"/>
                <a:cs typeface="Gill Sans MT"/>
              </a:rPr>
              <a:t>Solución</a:t>
            </a:r>
            <a:r>
              <a:rPr dirty="0" sz="1600" spc="-2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600" spc="-5" b="1">
                <a:solidFill>
                  <a:srgbClr val="FFFFFF"/>
                </a:solidFill>
                <a:latin typeface="Gill Sans MT"/>
                <a:cs typeface="Gill Sans MT"/>
              </a:rPr>
              <a:t>Procedimientos</a:t>
            </a:r>
            <a:r>
              <a:rPr dirty="0" sz="1600" spc="-1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600" b="1">
                <a:solidFill>
                  <a:srgbClr val="FFFFFF"/>
                </a:solidFill>
                <a:latin typeface="Gill Sans MT"/>
                <a:cs typeface="Gill Sans MT"/>
              </a:rPr>
              <a:t>de</a:t>
            </a:r>
            <a:r>
              <a:rPr dirty="0" sz="1600" spc="-2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600" spc="-5" b="1">
                <a:solidFill>
                  <a:srgbClr val="FFFFFF"/>
                </a:solidFill>
                <a:latin typeface="Gill Sans MT"/>
                <a:cs typeface="Gill Sans MT"/>
              </a:rPr>
              <a:t>trabajo</a:t>
            </a:r>
            <a:endParaRPr sz="1600">
              <a:latin typeface="Gill Sans MT"/>
              <a:cs typeface="Gill Sans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2524128"/>
            <a:ext cx="118533" cy="11853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2892428"/>
            <a:ext cx="118533" cy="11853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3248028"/>
            <a:ext cx="118533" cy="11853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83540" y="946450"/>
            <a:ext cx="7593330" cy="2468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8800"/>
              </a:lnSpc>
              <a:spcBef>
                <a:spcPts val="100"/>
              </a:spcBef>
            </a:pPr>
            <a:r>
              <a:rPr dirty="0" sz="1400" spc="-15">
                <a:latin typeface="Gill Sans MT"/>
                <a:cs typeface="Gill Sans MT"/>
              </a:rPr>
              <a:t>Por </a:t>
            </a:r>
            <a:r>
              <a:rPr dirty="0" sz="1400" spc="-5">
                <a:latin typeface="Gill Sans MT"/>
                <a:cs typeface="Gill Sans MT"/>
              </a:rPr>
              <a:t>“procedimiento” </a:t>
            </a:r>
            <a:r>
              <a:rPr dirty="0" sz="1400">
                <a:latin typeface="Gill Sans MT"/>
                <a:cs typeface="Gill Sans MT"/>
              </a:rPr>
              <a:t>se </a:t>
            </a:r>
            <a:r>
              <a:rPr dirty="0" sz="1400" spc="-5">
                <a:latin typeface="Gill Sans MT"/>
                <a:cs typeface="Gill Sans MT"/>
              </a:rPr>
              <a:t>entiende la descripción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las distintas fases </a:t>
            </a:r>
            <a:r>
              <a:rPr dirty="0" sz="1400">
                <a:latin typeface="Gill Sans MT"/>
                <a:cs typeface="Gill Sans MT"/>
              </a:rPr>
              <a:t>que </a:t>
            </a:r>
            <a:r>
              <a:rPr dirty="0" sz="1400" spc="-5">
                <a:latin typeface="Gill Sans MT"/>
                <a:cs typeface="Gill Sans MT"/>
              </a:rPr>
              <a:t>integran </a:t>
            </a:r>
            <a:r>
              <a:rPr dirty="0" sz="1400">
                <a:latin typeface="Gill Sans MT"/>
                <a:cs typeface="Gill Sans MT"/>
              </a:rPr>
              <a:t>un </a:t>
            </a:r>
            <a:r>
              <a:rPr dirty="0" sz="1400" spc="-15">
                <a:latin typeface="Gill Sans MT"/>
                <a:cs typeface="Gill Sans MT"/>
              </a:rPr>
              <a:t>proceso, </a:t>
            </a:r>
            <a:r>
              <a:rPr dirty="0" sz="1400" spc="-5">
                <a:latin typeface="Gill Sans MT"/>
                <a:cs typeface="Gill Sans MT"/>
              </a:rPr>
              <a:t>constituido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para cumplir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unas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determinadas</a:t>
            </a:r>
            <a:r>
              <a:rPr dirty="0" sz="1400">
                <a:latin typeface="Gill Sans MT"/>
                <a:cs typeface="Gill Sans MT"/>
              </a:rPr>
              <a:t> funciones</a:t>
            </a:r>
            <a:r>
              <a:rPr dirty="0" sz="1400" spc="-5">
                <a:latin typeface="Gill Sans MT"/>
                <a:cs typeface="Gill Sans MT"/>
              </a:rPr>
              <a:t> operativas.</a:t>
            </a:r>
            <a:endParaRPr sz="14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</a:pPr>
            <a:endParaRPr sz="16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0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latin typeface="Gill Sans MT"/>
                <a:cs typeface="Gill Sans MT"/>
              </a:rPr>
              <a:t>¿Cómo</a:t>
            </a:r>
            <a:r>
              <a:rPr dirty="0" sz="1400" spc="-2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definir</a:t>
            </a:r>
            <a:r>
              <a:rPr dirty="0" sz="1400" spc="-1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el</a:t>
            </a:r>
            <a:r>
              <a:rPr dirty="0" sz="1400" spc="-1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procedimiento?</a:t>
            </a:r>
            <a:endParaRPr sz="1400">
              <a:latin typeface="Gill Sans MT"/>
              <a:cs typeface="Gill Sans MT"/>
            </a:endParaRPr>
          </a:p>
          <a:p>
            <a:pPr marL="755650">
              <a:lnSpc>
                <a:spcPct val="100000"/>
              </a:lnSpc>
              <a:spcBef>
                <a:spcPts val="1220"/>
              </a:spcBef>
            </a:pPr>
            <a:r>
              <a:rPr dirty="0" sz="1400" spc="-10">
                <a:latin typeface="Gill Sans MT"/>
                <a:cs typeface="Gill Sans MT"/>
              </a:rPr>
              <a:t>Marcar</a:t>
            </a:r>
            <a:r>
              <a:rPr dirty="0" sz="1400" spc="-2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el</a:t>
            </a:r>
            <a:r>
              <a:rPr dirty="0" sz="1400" spc="-20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objetivo.</a:t>
            </a:r>
            <a:endParaRPr sz="1400">
              <a:latin typeface="Gill Sans MT"/>
              <a:cs typeface="Gill Sans MT"/>
            </a:endParaRPr>
          </a:p>
          <a:p>
            <a:pPr marL="755650" marR="3533140">
              <a:lnSpc>
                <a:spcPct val="166700"/>
              </a:lnSpc>
              <a:spcBef>
                <a:spcPts val="100"/>
              </a:spcBef>
            </a:pPr>
            <a:r>
              <a:rPr dirty="0" sz="1400" spc="-5">
                <a:latin typeface="Gill Sans MT"/>
                <a:cs typeface="Gill Sans MT"/>
              </a:rPr>
              <a:t>Realizar</a:t>
            </a:r>
            <a:r>
              <a:rPr dirty="0" sz="1400">
                <a:latin typeface="Gill Sans MT"/>
                <a:cs typeface="Gill Sans MT"/>
              </a:rPr>
              <a:t> el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diagrama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global</a:t>
            </a:r>
            <a:r>
              <a:rPr dirty="0" sz="1400">
                <a:latin typeface="Gill Sans MT"/>
                <a:cs typeface="Gill Sans MT"/>
              </a:rPr>
              <a:t> del </a:t>
            </a:r>
            <a:r>
              <a:rPr dirty="0" sz="1400" spc="-10">
                <a:latin typeface="Gill Sans MT"/>
                <a:cs typeface="Gill Sans MT"/>
              </a:rPr>
              <a:t>procedimiento. </a:t>
            </a:r>
            <a:r>
              <a:rPr dirty="0" sz="1400" spc="-37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Desglosar </a:t>
            </a:r>
            <a:r>
              <a:rPr dirty="0" sz="1400" spc="-10">
                <a:latin typeface="Gill Sans MT"/>
                <a:cs typeface="Gill Sans MT"/>
              </a:rPr>
              <a:t>tareas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60</a:t>
            </a:fld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22245" y="3779840"/>
          <a:ext cx="7948930" cy="10655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2575"/>
                <a:gridCol w="952500"/>
                <a:gridCol w="4539615"/>
                <a:gridCol w="1071244"/>
                <a:gridCol w="1080134"/>
              </a:tblGrid>
              <a:tr h="151765">
                <a:tc>
                  <a:txBody>
                    <a:bodyPr/>
                    <a:lstStyle/>
                    <a:p>
                      <a:pPr marL="67945">
                        <a:lnSpc>
                          <a:spcPts val="1100"/>
                        </a:lnSpc>
                      </a:pPr>
                      <a:r>
                        <a:rPr dirty="0" sz="1000" b="1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N</a:t>
                      </a:r>
                      <a:endParaRPr sz="1000">
                        <a:latin typeface="Gill Sans MT"/>
                        <a:cs typeface="Gill Sans MT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D4770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100"/>
                        </a:lnSpc>
                      </a:pPr>
                      <a:r>
                        <a:rPr dirty="0" sz="1000" spc="-25" b="1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ACTOR</a:t>
                      </a:r>
                      <a:endParaRPr sz="1000">
                        <a:latin typeface="Gill Sans MT"/>
                        <a:cs typeface="Gill Sans MT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D4770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100"/>
                        </a:lnSpc>
                      </a:pPr>
                      <a:r>
                        <a:rPr dirty="0" sz="1000" spc="-30" b="1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TAREA</a:t>
                      </a:r>
                      <a:endParaRPr sz="1000">
                        <a:latin typeface="Gill Sans MT"/>
                        <a:cs typeface="Gill Sans MT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D477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2555">
                        <a:lnSpc>
                          <a:spcPts val="1100"/>
                        </a:lnSpc>
                      </a:pPr>
                      <a:r>
                        <a:rPr dirty="0" sz="1000" spc="-5" b="1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FRECUENCIA</a:t>
                      </a:r>
                      <a:endParaRPr sz="1000">
                        <a:latin typeface="Gill Sans MT"/>
                        <a:cs typeface="Gill Sans MT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D4770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100"/>
                        </a:lnSpc>
                      </a:pPr>
                      <a:r>
                        <a:rPr dirty="0" sz="1000" spc="-10" b="1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DOCUMENTO</a:t>
                      </a:r>
                      <a:endParaRPr sz="1000">
                        <a:latin typeface="Gill Sans MT"/>
                        <a:cs typeface="Gill Sans MT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1D4770"/>
                    </a:solidFill>
                  </a:tcPr>
                </a:tc>
              </a:tr>
              <a:tr h="913765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dirty="0" sz="1000">
                          <a:latin typeface="Gill Sans MT"/>
                          <a:cs typeface="Gill Sans MT"/>
                        </a:rPr>
                        <a:t>1</a:t>
                      </a:r>
                      <a:endParaRPr sz="1000">
                        <a:latin typeface="Gill Sans MT"/>
                        <a:cs typeface="Gill Sans MT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dirty="0" sz="1000" spc="-15">
                          <a:latin typeface="Gill Sans MT"/>
                          <a:cs typeface="Gill Sans MT"/>
                        </a:rPr>
                        <a:t>Telemarketing</a:t>
                      </a:r>
                      <a:endParaRPr sz="1000">
                        <a:latin typeface="Gill Sans MT"/>
                        <a:cs typeface="Gill Sans MT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168275">
                        <a:lnSpc>
                          <a:spcPct val="100000"/>
                        </a:lnSpc>
                      </a:pPr>
                      <a:r>
                        <a:rPr dirty="0" sz="1000">
                          <a:latin typeface="Gill Sans MT"/>
                          <a:cs typeface="Gill Sans MT"/>
                        </a:rPr>
                        <a:t>La </a:t>
                      </a:r>
                      <a:r>
                        <a:rPr dirty="0" sz="1000" spc="-5">
                          <a:latin typeface="Gill Sans MT"/>
                          <a:cs typeface="Gill Sans MT"/>
                        </a:rPr>
                        <a:t>persona </a:t>
                      </a:r>
                      <a:r>
                        <a:rPr dirty="0" sz="1000">
                          <a:latin typeface="Gill Sans MT"/>
                          <a:cs typeface="Gill Sans MT"/>
                        </a:rPr>
                        <a:t>que</a:t>
                      </a:r>
                      <a:r>
                        <a:rPr dirty="0" sz="1000" spc="5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dirty="0" sz="1000" spc="-5">
                          <a:latin typeface="Gill Sans MT"/>
                          <a:cs typeface="Gill Sans MT"/>
                        </a:rPr>
                        <a:t>recibe</a:t>
                      </a:r>
                      <a:r>
                        <a:rPr dirty="0" sz="1000">
                          <a:latin typeface="Gill Sans MT"/>
                          <a:cs typeface="Gill Sans MT"/>
                        </a:rPr>
                        <a:t> la </a:t>
                      </a:r>
                      <a:r>
                        <a:rPr dirty="0" sz="1000" spc="-5">
                          <a:latin typeface="Gill Sans MT"/>
                          <a:cs typeface="Gill Sans MT"/>
                        </a:rPr>
                        <a:t>llamada</a:t>
                      </a:r>
                      <a:r>
                        <a:rPr dirty="0" sz="1000" spc="5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dirty="0" sz="1000">
                          <a:latin typeface="Gill Sans MT"/>
                          <a:cs typeface="Gill Sans MT"/>
                        </a:rPr>
                        <a:t>del cliente</a:t>
                      </a:r>
                      <a:r>
                        <a:rPr dirty="0" sz="1000" spc="5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dirty="0" sz="1000" spc="-5">
                          <a:latin typeface="Gill Sans MT"/>
                          <a:cs typeface="Gill Sans MT"/>
                        </a:rPr>
                        <a:t>para realizar</a:t>
                      </a:r>
                      <a:r>
                        <a:rPr dirty="0" sz="1000">
                          <a:latin typeface="Gill Sans MT"/>
                          <a:cs typeface="Gill Sans MT"/>
                        </a:rPr>
                        <a:t> una </a:t>
                      </a:r>
                      <a:r>
                        <a:rPr dirty="0" sz="1000" spc="-5">
                          <a:latin typeface="Gill Sans MT"/>
                          <a:cs typeface="Gill Sans MT"/>
                        </a:rPr>
                        <a:t>devolución</a:t>
                      </a:r>
                      <a:r>
                        <a:rPr dirty="0" sz="100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dirty="0" sz="1000" spc="-5">
                          <a:latin typeface="Gill Sans MT"/>
                          <a:cs typeface="Gill Sans MT"/>
                        </a:rPr>
                        <a:t>tomara </a:t>
                      </a:r>
                      <a:r>
                        <a:rPr dirty="0" sz="1000">
                          <a:latin typeface="Gill Sans MT"/>
                          <a:cs typeface="Gill Sans MT"/>
                        </a:rPr>
                        <a:t>los </a:t>
                      </a:r>
                      <a:r>
                        <a:rPr dirty="0" sz="1000" spc="-26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dirty="0" sz="1000">
                          <a:latin typeface="Gill Sans MT"/>
                          <a:cs typeface="Gill Sans MT"/>
                        </a:rPr>
                        <a:t>siguientes</a:t>
                      </a:r>
                      <a:r>
                        <a:rPr dirty="0" sz="1000" spc="-1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dirty="0" sz="1000" spc="-5">
                          <a:latin typeface="Gill Sans MT"/>
                          <a:cs typeface="Gill Sans MT"/>
                        </a:rPr>
                        <a:t>datos:</a:t>
                      </a:r>
                      <a:endParaRPr sz="1000">
                        <a:latin typeface="Gill Sans MT"/>
                        <a:cs typeface="Gill Sans MT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  <a:tabLst>
                          <a:tab pos="410845" algn="l"/>
                        </a:tabLst>
                      </a:pPr>
                      <a:r>
                        <a:rPr dirty="0" sz="1000">
                          <a:latin typeface="Symbol"/>
                          <a:cs typeface="Symbol"/>
                        </a:rPr>
                        <a:t></a:t>
                      </a:r>
                      <a:r>
                        <a:rPr dirty="0" sz="100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1000">
                          <a:latin typeface="Gill Sans MT"/>
                          <a:cs typeface="Gill Sans MT"/>
                        </a:rPr>
                        <a:t>Del</a:t>
                      </a:r>
                      <a:r>
                        <a:rPr dirty="0" sz="1000" spc="-5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dirty="0" sz="1000">
                          <a:latin typeface="Gill Sans MT"/>
                          <a:cs typeface="Gill Sans MT"/>
                        </a:rPr>
                        <a:t>cliente</a:t>
                      </a:r>
                      <a:endParaRPr sz="1000">
                        <a:latin typeface="Gill Sans MT"/>
                        <a:cs typeface="Gill Sans MT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  <a:tabLst>
                          <a:tab pos="410845" algn="l"/>
                        </a:tabLst>
                      </a:pPr>
                      <a:r>
                        <a:rPr dirty="0" sz="1000">
                          <a:latin typeface="Symbol"/>
                          <a:cs typeface="Symbol"/>
                        </a:rPr>
                        <a:t></a:t>
                      </a:r>
                      <a:r>
                        <a:rPr dirty="0" sz="100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1000" spc="-5">
                          <a:latin typeface="Gill Sans MT"/>
                          <a:cs typeface="Gill Sans MT"/>
                        </a:rPr>
                        <a:t>Documento/s </a:t>
                      </a:r>
                      <a:r>
                        <a:rPr dirty="0" sz="1000">
                          <a:latin typeface="Gill Sans MT"/>
                          <a:cs typeface="Gill Sans MT"/>
                        </a:rPr>
                        <a:t>de </a:t>
                      </a:r>
                      <a:r>
                        <a:rPr dirty="0" sz="1000" spc="-5">
                          <a:latin typeface="Gill Sans MT"/>
                          <a:cs typeface="Gill Sans MT"/>
                        </a:rPr>
                        <a:t>envió </a:t>
                      </a:r>
                      <a:r>
                        <a:rPr dirty="0" sz="1000">
                          <a:latin typeface="Gill Sans MT"/>
                          <a:cs typeface="Gill Sans MT"/>
                        </a:rPr>
                        <a:t>en que</a:t>
                      </a:r>
                      <a:r>
                        <a:rPr dirty="0" sz="1000" spc="-5">
                          <a:latin typeface="Gill Sans MT"/>
                          <a:cs typeface="Gill Sans MT"/>
                        </a:rPr>
                        <a:t> recibió</a:t>
                      </a:r>
                      <a:r>
                        <a:rPr dirty="0" sz="1000">
                          <a:latin typeface="Gill Sans MT"/>
                          <a:cs typeface="Gill Sans MT"/>
                        </a:rPr>
                        <a:t> la</a:t>
                      </a:r>
                      <a:r>
                        <a:rPr dirty="0" sz="1000" spc="-5">
                          <a:latin typeface="Gill Sans MT"/>
                          <a:cs typeface="Gill Sans MT"/>
                        </a:rPr>
                        <a:t> mercancía</a:t>
                      </a:r>
                      <a:endParaRPr sz="1000">
                        <a:latin typeface="Gill Sans MT"/>
                        <a:cs typeface="Gill Sans MT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  <a:tabLst>
                          <a:tab pos="410845" algn="l"/>
                        </a:tabLst>
                      </a:pPr>
                      <a:r>
                        <a:rPr dirty="0" sz="1000">
                          <a:latin typeface="Symbol"/>
                          <a:cs typeface="Symbol"/>
                        </a:rPr>
                        <a:t></a:t>
                      </a:r>
                      <a:r>
                        <a:rPr dirty="0" sz="100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1000" spc="-5">
                          <a:latin typeface="Gill Sans MT"/>
                          <a:cs typeface="Gill Sans MT"/>
                        </a:rPr>
                        <a:t>Mercancía</a:t>
                      </a:r>
                      <a:r>
                        <a:rPr dirty="0" sz="1000">
                          <a:latin typeface="Gill Sans MT"/>
                          <a:cs typeface="Gill Sans MT"/>
                        </a:rPr>
                        <a:t> a </a:t>
                      </a:r>
                      <a:r>
                        <a:rPr dirty="0" sz="1000" spc="-10">
                          <a:latin typeface="Gill Sans MT"/>
                          <a:cs typeface="Gill Sans MT"/>
                        </a:rPr>
                        <a:t>devolver</a:t>
                      </a:r>
                      <a:r>
                        <a:rPr dirty="0" sz="100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dirty="0" sz="1000" spc="-5">
                          <a:latin typeface="Gill Sans MT"/>
                          <a:cs typeface="Gill Sans MT"/>
                        </a:rPr>
                        <a:t>(Referencias</a:t>
                      </a:r>
                      <a:r>
                        <a:rPr dirty="0" sz="1000" spc="5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dirty="0" sz="1000">
                          <a:latin typeface="Gill Sans MT"/>
                          <a:cs typeface="Gill Sans MT"/>
                        </a:rPr>
                        <a:t>y </a:t>
                      </a:r>
                      <a:r>
                        <a:rPr dirty="0" sz="1000" spc="-5">
                          <a:latin typeface="Gill Sans MT"/>
                          <a:cs typeface="Gill Sans MT"/>
                        </a:rPr>
                        <a:t>cantidades)</a:t>
                      </a:r>
                      <a:endParaRPr sz="1000">
                        <a:latin typeface="Gill Sans MT"/>
                        <a:cs typeface="Gill Sans MT"/>
                      </a:endParaRPr>
                    </a:p>
                    <a:p>
                      <a:pPr marL="67945">
                        <a:lnSpc>
                          <a:spcPts val="1100"/>
                        </a:lnSpc>
                        <a:tabLst>
                          <a:tab pos="410845" algn="l"/>
                        </a:tabLst>
                      </a:pPr>
                      <a:r>
                        <a:rPr dirty="0" sz="1000">
                          <a:latin typeface="Symbol"/>
                          <a:cs typeface="Symbol"/>
                        </a:rPr>
                        <a:t></a:t>
                      </a:r>
                      <a:r>
                        <a:rPr dirty="0" sz="100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dirty="0" sz="1000" spc="-5">
                          <a:latin typeface="Gill Sans MT"/>
                          <a:cs typeface="Gill Sans MT"/>
                        </a:rPr>
                        <a:t>Motivo</a:t>
                      </a:r>
                      <a:r>
                        <a:rPr dirty="0" sz="1000" spc="-2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dirty="0" sz="1000">
                          <a:latin typeface="Gill Sans MT"/>
                          <a:cs typeface="Gill Sans MT"/>
                        </a:rPr>
                        <a:t>de</a:t>
                      </a:r>
                      <a:r>
                        <a:rPr dirty="0" sz="1000" spc="-2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dirty="0" sz="1000">
                          <a:latin typeface="Gill Sans MT"/>
                          <a:cs typeface="Gill Sans MT"/>
                        </a:rPr>
                        <a:t>la</a:t>
                      </a:r>
                      <a:r>
                        <a:rPr dirty="0" sz="1000" spc="-20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dirty="0" sz="1000" spc="-5">
                          <a:latin typeface="Gill Sans MT"/>
                          <a:cs typeface="Gill Sans MT"/>
                        </a:rPr>
                        <a:t>devolución</a:t>
                      </a:r>
                      <a:endParaRPr sz="1000">
                        <a:latin typeface="Gill Sans MT"/>
                        <a:cs typeface="Gill Sans MT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13664">
                        <a:lnSpc>
                          <a:spcPct val="100000"/>
                        </a:lnSpc>
                      </a:pPr>
                      <a:r>
                        <a:rPr dirty="0" sz="1000" spc="-5">
                          <a:latin typeface="Gill Sans MT"/>
                          <a:cs typeface="Gill Sans MT"/>
                        </a:rPr>
                        <a:t>Llamada</a:t>
                      </a:r>
                      <a:r>
                        <a:rPr dirty="0" sz="1000" spc="-35">
                          <a:latin typeface="Gill Sans MT"/>
                          <a:cs typeface="Gill Sans MT"/>
                        </a:rPr>
                        <a:t> </a:t>
                      </a:r>
                      <a:r>
                        <a:rPr dirty="0" sz="1000">
                          <a:latin typeface="Gill Sans MT"/>
                          <a:cs typeface="Gill Sans MT"/>
                        </a:rPr>
                        <a:t>Cliente</a:t>
                      </a:r>
                      <a:endParaRPr sz="1000">
                        <a:latin typeface="Gill Sans MT"/>
                        <a:cs typeface="Gill Sans MT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dirty="0" sz="1000" spc="-20">
                          <a:latin typeface="Gill Sans MT"/>
                          <a:cs typeface="Gill Sans MT"/>
                        </a:rPr>
                        <a:t>Teléfono</a:t>
                      </a:r>
                      <a:endParaRPr sz="1000">
                        <a:latin typeface="Gill Sans MT"/>
                        <a:cs typeface="Gill Sans MT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600" b="1">
                <a:solidFill>
                  <a:srgbClr val="FFFFFF"/>
                </a:solidFill>
                <a:latin typeface="Gill Sans MT"/>
                <a:cs typeface="Gill Sans MT"/>
              </a:rPr>
              <a:t>Solución.-</a:t>
            </a:r>
            <a:r>
              <a:rPr dirty="0" sz="1600" spc="40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600" spc="-10" b="1">
                <a:solidFill>
                  <a:srgbClr val="FFFFFF"/>
                </a:solidFill>
                <a:latin typeface="Gill Sans MT"/>
                <a:cs typeface="Gill Sans MT"/>
              </a:rPr>
              <a:t>Inventarios</a:t>
            </a:r>
            <a:r>
              <a:rPr dirty="0" sz="1600" spc="-1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600" spc="-5" b="1">
                <a:solidFill>
                  <a:srgbClr val="FFFFFF"/>
                </a:solidFill>
                <a:latin typeface="Gill Sans MT"/>
                <a:cs typeface="Gill Sans MT"/>
              </a:rPr>
              <a:t>continuos</a:t>
            </a:r>
            <a:endParaRPr sz="1600">
              <a:latin typeface="Gill Sans MT"/>
              <a:cs typeface="Gill Sans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1482728"/>
            <a:ext cx="118533" cy="11853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2206628"/>
            <a:ext cx="118533" cy="11853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2562228"/>
            <a:ext cx="118533" cy="1185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3286128"/>
            <a:ext cx="118533" cy="11853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3971928"/>
            <a:ext cx="118533" cy="11853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4975228"/>
            <a:ext cx="118533" cy="11853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83540" y="1050590"/>
            <a:ext cx="7740015" cy="4734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Gill Sans MT"/>
                <a:cs typeface="Gill Sans MT"/>
              </a:rPr>
              <a:t>Objetivo:</a:t>
            </a:r>
            <a:endParaRPr sz="1400">
              <a:latin typeface="Gill Sans MT"/>
              <a:cs typeface="Gill Sans MT"/>
            </a:endParaRPr>
          </a:p>
          <a:p>
            <a:pPr marL="12700" marR="4292600" indent="742950">
              <a:lnSpc>
                <a:spcPct val="166700"/>
              </a:lnSpc>
              <a:spcBef>
                <a:spcPts val="35"/>
              </a:spcBef>
            </a:pPr>
            <a:r>
              <a:rPr dirty="0" sz="1400" spc="-5">
                <a:latin typeface="Gill Sans MT"/>
                <a:cs typeface="Gill Sans MT"/>
              </a:rPr>
              <a:t>Confrontar situación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física </a:t>
            </a:r>
            <a:r>
              <a:rPr dirty="0" sz="1400">
                <a:latin typeface="Gill Sans MT"/>
                <a:cs typeface="Gill Sans MT"/>
              </a:rPr>
              <a:t>y </a:t>
            </a:r>
            <a:r>
              <a:rPr dirty="0" sz="1400" spc="-5">
                <a:latin typeface="Gill Sans MT"/>
                <a:cs typeface="Gill Sans MT"/>
              </a:rPr>
              <a:t>contable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Necesidades.</a:t>
            </a:r>
            <a:endParaRPr sz="1400">
              <a:latin typeface="Gill Sans MT"/>
              <a:cs typeface="Gill Sans MT"/>
            </a:endParaRPr>
          </a:p>
          <a:p>
            <a:pPr marL="755650" marR="4434205">
              <a:lnSpc>
                <a:spcPct val="166700"/>
              </a:lnSpc>
              <a:spcBef>
                <a:spcPts val="100"/>
              </a:spcBef>
            </a:pPr>
            <a:r>
              <a:rPr dirty="0" sz="1400">
                <a:latin typeface="Gill Sans MT"/>
                <a:cs typeface="Gill Sans MT"/>
              </a:rPr>
              <a:t>Sistema de </a:t>
            </a:r>
            <a:r>
              <a:rPr dirty="0" sz="1400" spc="-5">
                <a:latin typeface="Gill Sans MT"/>
                <a:cs typeface="Gill Sans MT"/>
              </a:rPr>
              <a:t>ubicaciones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almacén. </a:t>
            </a:r>
            <a:r>
              <a:rPr dirty="0" sz="1400" spc="-380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Personal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-5">
                <a:latin typeface="Gill Sans MT"/>
                <a:cs typeface="Gill Sans MT"/>
              </a:rPr>
              <a:t> almacén.</a:t>
            </a:r>
            <a:endParaRPr sz="140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dirty="0" sz="1400" spc="-5">
                <a:latin typeface="Gill Sans MT"/>
                <a:cs typeface="Gill Sans MT"/>
              </a:rPr>
              <a:t>Plan</a:t>
            </a:r>
            <a:r>
              <a:rPr dirty="0" sz="1400" spc="-2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-2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trabajo</a:t>
            </a:r>
            <a:endParaRPr sz="1400">
              <a:latin typeface="Gill Sans MT"/>
              <a:cs typeface="Gill Sans MT"/>
            </a:endParaRPr>
          </a:p>
          <a:p>
            <a:pPr marL="748665" marR="106680" indent="6350">
              <a:lnSpc>
                <a:spcPct val="152600"/>
              </a:lnSpc>
              <a:spcBef>
                <a:spcPts val="235"/>
              </a:spcBef>
            </a:pPr>
            <a:r>
              <a:rPr dirty="0" sz="1400" spc="-10">
                <a:latin typeface="Gill Sans MT"/>
                <a:cs typeface="Gill Sans MT"/>
              </a:rPr>
              <a:t>AISLAMIENTO </a:t>
            </a:r>
            <a:r>
              <a:rPr dirty="0" sz="1400">
                <a:latin typeface="Gill Sans MT"/>
                <a:cs typeface="Gill Sans MT"/>
              </a:rPr>
              <a:t>ZONA A </a:t>
            </a:r>
            <a:r>
              <a:rPr dirty="0" sz="1400" spc="-25">
                <a:latin typeface="Gill Sans MT"/>
                <a:cs typeface="Gill Sans MT"/>
              </a:rPr>
              <a:t>CONTAR </a:t>
            </a:r>
            <a:r>
              <a:rPr dirty="0" sz="1400" spc="-5">
                <a:latin typeface="Gill Sans MT"/>
                <a:cs typeface="Gill Sans MT"/>
              </a:rPr>
              <a:t>señalizandola adecuadamente para </a:t>
            </a:r>
            <a:r>
              <a:rPr dirty="0" sz="1400">
                <a:latin typeface="Gill Sans MT"/>
                <a:cs typeface="Gill Sans MT"/>
              </a:rPr>
              <a:t>que no se </a:t>
            </a:r>
            <a:r>
              <a:rPr dirty="0" sz="1400" spc="-5">
                <a:latin typeface="Gill Sans MT"/>
                <a:cs typeface="Gill Sans MT"/>
              </a:rPr>
              <a:t>coloque </a:t>
            </a:r>
            <a:r>
              <a:rPr dirty="0" sz="1400">
                <a:latin typeface="Gill Sans MT"/>
                <a:cs typeface="Gill Sans MT"/>
              </a:rPr>
              <a:t>ni se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extraiga mercancía</a:t>
            </a:r>
            <a:r>
              <a:rPr dirty="0" sz="1400">
                <a:latin typeface="Gill Sans MT"/>
                <a:cs typeface="Gill Sans MT"/>
              </a:rPr>
              <a:t> de</a:t>
            </a:r>
            <a:r>
              <a:rPr dirty="0" sz="1400" spc="-5">
                <a:latin typeface="Gill Sans MT"/>
                <a:cs typeface="Gill Sans MT"/>
              </a:rPr>
              <a:t> la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zona</a:t>
            </a:r>
            <a:endParaRPr sz="1400">
              <a:latin typeface="Gill Sans MT"/>
              <a:cs typeface="Gill Sans MT"/>
            </a:endParaRPr>
          </a:p>
          <a:p>
            <a:pPr marL="748665" marR="5080" indent="6350">
              <a:lnSpc>
                <a:spcPct val="150700"/>
              </a:lnSpc>
              <a:spcBef>
                <a:spcPts val="305"/>
              </a:spcBef>
            </a:pPr>
            <a:r>
              <a:rPr dirty="0" sz="1400" spc="-10">
                <a:latin typeface="Gill Sans MT"/>
                <a:cs typeface="Gill Sans MT"/>
              </a:rPr>
              <a:t>LANZAMIENTO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15">
                <a:latin typeface="Gill Sans MT"/>
                <a:cs typeface="Gill Sans MT"/>
              </a:rPr>
              <a:t>RECUENTO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En el que se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obtienen</a:t>
            </a:r>
            <a:r>
              <a:rPr dirty="0" sz="1400" spc="-5">
                <a:latin typeface="Gill Sans MT"/>
                <a:cs typeface="Gill Sans MT"/>
              </a:rPr>
              <a:t> los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listados</a:t>
            </a:r>
            <a:r>
              <a:rPr dirty="0" sz="1400">
                <a:latin typeface="Gill Sans MT"/>
                <a:cs typeface="Gill Sans MT"/>
              </a:rPr>
              <a:t> de</a:t>
            </a:r>
            <a:r>
              <a:rPr dirty="0" sz="1400" spc="-5">
                <a:latin typeface="Gill Sans MT"/>
                <a:cs typeface="Gill Sans MT"/>
              </a:rPr>
              <a:t> recuento para la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zona 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concreta, fijando ademas la persona </a:t>
            </a:r>
            <a:r>
              <a:rPr dirty="0" sz="1400">
                <a:latin typeface="Gill Sans MT"/>
                <a:cs typeface="Gill Sans MT"/>
              </a:rPr>
              <a:t>que va a </a:t>
            </a:r>
            <a:r>
              <a:rPr dirty="0" sz="1400" spc="-5">
                <a:latin typeface="Gill Sans MT"/>
                <a:cs typeface="Gill Sans MT"/>
              </a:rPr>
              <a:t>realizarlo </a:t>
            </a:r>
            <a:r>
              <a:rPr dirty="0" sz="1400">
                <a:latin typeface="Gill Sans MT"/>
                <a:cs typeface="Gill Sans MT"/>
              </a:rPr>
              <a:t>y </a:t>
            </a:r>
            <a:r>
              <a:rPr dirty="0" sz="1400" spc="-5">
                <a:latin typeface="Gill Sans MT"/>
                <a:cs typeface="Gill Sans MT"/>
              </a:rPr>
              <a:t>haciendolo constar </a:t>
            </a:r>
            <a:r>
              <a:rPr dirty="0" sz="1400">
                <a:latin typeface="Gill Sans MT"/>
                <a:cs typeface="Gill Sans MT"/>
              </a:rPr>
              <a:t>en </a:t>
            </a:r>
            <a:r>
              <a:rPr dirty="0" sz="1400" spc="-5">
                <a:latin typeface="Gill Sans MT"/>
                <a:cs typeface="Gill Sans MT"/>
              </a:rPr>
              <a:t>todos los listados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asignados.El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recuento</a:t>
            </a:r>
            <a:r>
              <a:rPr dirty="0" sz="1400">
                <a:latin typeface="Gill Sans MT"/>
                <a:cs typeface="Gill Sans MT"/>
              </a:rPr>
              <a:t> se </a:t>
            </a:r>
            <a:r>
              <a:rPr dirty="0" sz="1400" spc="-10">
                <a:latin typeface="Gill Sans MT"/>
                <a:cs typeface="Gill Sans MT"/>
              </a:rPr>
              <a:t>realizara</a:t>
            </a:r>
            <a:r>
              <a:rPr dirty="0" sz="1400">
                <a:latin typeface="Gill Sans MT"/>
                <a:cs typeface="Gill Sans MT"/>
              </a:rPr>
              <a:t> en </a:t>
            </a:r>
            <a:r>
              <a:rPr dirty="0" sz="1400" spc="-5">
                <a:latin typeface="Gill Sans MT"/>
                <a:cs typeface="Gill Sans MT"/>
              </a:rPr>
              <a:t>las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ubicaciones</a:t>
            </a:r>
            <a:r>
              <a:rPr dirty="0" sz="1400">
                <a:latin typeface="Gill Sans MT"/>
                <a:cs typeface="Gill Sans MT"/>
              </a:rPr>
              <a:t> y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referencias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recogidas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en el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listado.</a:t>
            </a:r>
            <a:endParaRPr sz="1400">
              <a:latin typeface="Gill Sans MT"/>
              <a:cs typeface="Gill Sans MT"/>
            </a:endParaRPr>
          </a:p>
          <a:p>
            <a:pPr marL="748665" marR="330835" indent="6350">
              <a:lnSpc>
                <a:spcPct val="150700"/>
              </a:lnSpc>
              <a:spcBef>
                <a:spcPts val="305"/>
              </a:spcBef>
            </a:pPr>
            <a:r>
              <a:rPr dirty="0" sz="1400" spc="-35">
                <a:latin typeface="Gill Sans MT"/>
                <a:cs typeface="Gill Sans MT"/>
              </a:rPr>
              <a:t>ANOTACIÓN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las </a:t>
            </a:r>
            <a:r>
              <a:rPr dirty="0" sz="1400">
                <a:latin typeface="Gill Sans MT"/>
                <a:cs typeface="Gill Sans MT"/>
              </a:rPr>
              <a:t>unidades </a:t>
            </a:r>
            <a:r>
              <a:rPr dirty="0" sz="1400" spc="-5">
                <a:latin typeface="Gill Sans MT"/>
                <a:cs typeface="Gill Sans MT"/>
              </a:rPr>
              <a:t>presentes </a:t>
            </a:r>
            <a:r>
              <a:rPr dirty="0" sz="1400">
                <a:latin typeface="Gill Sans MT"/>
                <a:cs typeface="Gill Sans MT"/>
              </a:rPr>
              <a:t>en </a:t>
            </a:r>
            <a:r>
              <a:rPr dirty="0" sz="1400" spc="-5">
                <a:latin typeface="Gill Sans MT"/>
                <a:cs typeface="Gill Sans MT"/>
              </a:rPr>
              <a:t>la ubicación </a:t>
            </a:r>
            <a:r>
              <a:rPr dirty="0" sz="1400">
                <a:latin typeface="Gill Sans MT"/>
                <a:cs typeface="Gill Sans MT"/>
              </a:rPr>
              <a:t>y </a:t>
            </a:r>
            <a:r>
              <a:rPr dirty="0" sz="1400" spc="-10">
                <a:latin typeface="Gill Sans MT"/>
                <a:cs typeface="Gill Sans MT"/>
              </a:rPr>
              <a:t>referencia </a:t>
            </a:r>
            <a:r>
              <a:rPr dirty="0" sz="1400" spc="-5">
                <a:latin typeface="Gill Sans MT"/>
                <a:cs typeface="Gill Sans MT"/>
              </a:rPr>
              <a:t>correspondiente.. </a:t>
            </a:r>
            <a:r>
              <a:rPr dirty="0" sz="1400">
                <a:latin typeface="Gill Sans MT"/>
                <a:cs typeface="Gill Sans MT"/>
              </a:rPr>
              <a:t>Las 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referencias </a:t>
            </a:r>
            <a:r>
              <a:rPr dirty="0" sz="1400">
                <a:latin typeface="Gill Sans MT"/>
                <a:cs typeface="Gill Sans MT"/>
              </a:rPr>
              <a:t>que no </a:t>
            </a:r>
            <a:r>
              <a:rPr dirty="0" sz="1400" spc="-5">
                <a:latin typeface="Gill Sans MT"/>
                <a:cs typeface="Gill Sans MT"/>
              </a:rPr>
              <a:t>figuren </a:t>
            </a:r>
            <a:r>
              <a:rPr dirty="0" sz="1400">
                <a:latin typeface="Gill Sans MT"/>
                <a:cs typeface="Gill Sans MT"/>
              </a:rPr>
              <a:t>en el </a:t>
            </a:r>
            <a:r>
              <a:rPr dirty="0" sz="1400" spc="-5">
                <a:latin typeface="Gill Sans MT"/>
                <a:cs typeface="Gill Sans MT"/>
              </a:rPr>
              <a:t>listado </a:t>
            </a:r>
            <a:r>
              <a:rPr dirty="0" sz="1400">
                <a:latin typeface="Gill Sans MT"/>
                <a:cs typeface="Gill Sans MT"/>
              </a:rPr>
              <a:t>se </a:t>
            </a:r>
            <a:r>
              <a:rPr dirty="0" sz="1400" spc="-5">
                <a:latin typeface="Gill Sans MT"/>
                <a:cs typeface="Gill Sans MT"/>
              </a:rPr>
              <a:t>incluiran </a:t>
            </a:r>
            <a:r>
              <a:rPr dirty="0" sz="1400">
                <a:latin typeface="Gill Sans MT"/>
                <a:cs typeface="Gill Sans MT"/>
              </a:rPr>
              <a:t>en el </a:t>
            </a:r>
            <a:r>
              <a:rPr dirty="0" sz="1400" spc="-20">
                <a:latin typeface="Gill Sans MT"/>
                <a:cs typeface="Gill Sans MT"/>
              </a:rPr>
              <a:t>“SOPORTE </a:t>
            </a:r>
            <a:r>
              <a:rPr dirty="0" sz="1400">
                <a:latin typeface="Gill Sans MT"/>
                <a:cs typeface="Gill Sans MT"/>
              </a:rPr>
              <a:t>DE MERCANCIAS NO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INCLUIDAS”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siguientes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datos:</a:t>
            </a:r>
            <a:r>
              <a:rPr dirty="0" sz="1400" spc="-14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Ubicación,</a:t>
            </a:r>
            <a:r>
              <a:rPr dirty="0" sz="1400" spc="-13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Descripción,</a:t>
            </a:r>
            <a:r>
              <a:rPr dirty="0" sz="1400" spc="-13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y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unidades </a:t>
            </a:r>
            <a:r>
              <a:rPr dirty="0" sz="1400" spc="-5">
                <a:latin typeface="Gill Sans MT"/>
                <a:cs typeface="Gill Sans MT"/>
              </a:rPr>
              <a:t>contadas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60</a:t>
            </a:fld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600" spc="-5" b="1">
                <a:solidFill>
                  <a:srgbClr val="FFFFFF"/>
                </a:solidFill>
                <a:latin typeface="Gill Sans MT"/>
                <a:cs typeface="Gill Sans MT"/>
              </a:rPr>
              <a:t>Soluciones.-</a:t>
            </a:r>
            <a:r>
              <a:rPr dirty="0" sz="1600" spc="43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600" spc="-10" b="1">
                <a:solidFill>
                  <a:srgbClr val="FFFFFF"/>
                </a:solidFill>
                <a:latin typeface="Gill Sans MT"/>
                <a:cs typeface="Gill Sans MT"/>
              </a:rPr>
              <a:t>Inventarios</a:t>
            </a:r>
            <a:r>
              <a:rPr dirty="0" sz="160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600" spc="-5" b="1">
                <a:solidFill>
                  <a:srgbClr val="FFFFFF"/>
                </a:solidFill>
                <a:latin typeface="Gill Sans MT"/>
                <a:cs typeface="Gill Sans MT"/>
              </a:rPr>
              <a:t>continuos</a:t>
            </a:r>
            <a:endParaRPr sz="1600">
              <a:latin typeface="Gill Sans MT"/>
              <a:cs typeface="Gill Sans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1122557"/>
            <a:ext cx="118533" cy="1185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20139" y="946450"/>
            <a:ext cx="7158990" cy="5029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98120" indent="6350">
              <a:lnSpc>
                <a:spcPct val="148800"/>
              </a:lnSpc>
              <a:spcBef>
                <a:spcPts val="100"/>
              </a:spcBef>
            </a:pPr>
            <a:r>
              <a:rPr dirty="0" sz="1400" spc="-10">
                <a:latin typeface="Gill Sans MT"/>
                <a:cs typeface="Gill Sans MT"/>
              </a:rPr>
              <a:t>FINALIZACION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DEL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25">
                <a:latin typeface="Gill Sans MT"/>
                <a:cs typeface="Gill Sans MT"/>
              </a:rPr>
              <a:t>RECUENTO.</a:t>
            </a:r>
            <a:r>
              <a:rPr dirty="0" sz="1400" spc="-14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El</a:t>
            </a:r>
            <a:r>
              <a:rPr dirty="0" sz="1400" spc="1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operario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una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vez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realizado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el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recuento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y</a:t>
            </a:r>
            <a:r>
              <a:rPr dirty="0" sz="1400" spc="1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anotaciones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hara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constar la fecha/hora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finalizacion </a:t>
            </a:r>
            <a:r>
              <a:rPr dirty="0" sz="1400">
                <a:latin typeface="Gill Sans MT"/>
                <a:cs typeface="Gill Sans MT"/>
              </a:rPr>
              <a:t>y </a:t>
            </a:r>
            <a:r>
              <a:rPr dirty="0" sz="1400" spc="-5">
                <a:latin typeface="Gill Sans MT"/>
                <a:cs typeface="Gill Sans MT"/>
              </a:rPr>
              <a:t>entregara la documentacion </a:t>
            </a:r>
            <a:r>
              <a:rPr dirty="0" sz="1400">
                <a:latin typeface="Gill Sans MT"/>
                <a:cs typeface="Gill Sans MT"/>
              </a:rPr>
              <a:t>al </a:t>
            </a:r>
            <a:r>
              <a:rPr dirty="0" sz="1400" spc="-5">
                <a:latin typeface="Gill Sans MT"/>
                <a:cs typeface="Gill Sans MT"/>
              </a:rPr>
              <a:t>jefe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almacen, </a:t>
            </a:r>
            <a:r>
              <a:rPr dirty="0" sz="1400">
                <a:latin typeface="Gill Sans MT"/>
                <a:cs typeface="Gill Sans MT"/>
              </a:rPr>
              <a:t>quien 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verificara</a:t>
            </a:r>
            <a:r>
              <a:rPr dirty="0" sz="1400">
                <a:latin typeface="Gill Sans MT"/>
                <a:cs typeface="Gill Sans MT"/>
              </a:rPr>
              <a:t> que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las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anotaciones</a:t>
            </a:r>
            <a:r>
              <a:rPr dirty="0" sz="1400">
                <a:latin typeface="Gill Sans MT"/>
                <a:cs typeface="Gill Sans MT"/>
              </a:rPr>
              <a:t> son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correctas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y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podra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verificar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algunas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cantidades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concretas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si </a:t>
            </a:r>
            <a:r>
              <a:rPr dirty="0" sz="1400" spc="-5">
                <a:latin typeface="Gill Sans MT"/>
                <a:cs typeface="Gill Sans MT"/>
              </a:rPr>
              <a:t>lo 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considera</a:t>
            </a:r>
            <a:r>
              <a:rPr dirty="0" sz="1400" spc="-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necesario</a:t>
            </a:r>
            <a:endParaRPr sz="1400">
              <a:latin typeface="Gill Sans MT"/>
              <a:cs typeface="Gill Sans MT"/>
            </a:endParaRPr>
          </a:p>
          <a:p>
            <a:pPr marL="12700" marR="265430" indent="6350">
              <a:lnSpc>
                <a:spcPct val="152600"/>
              </a:lnSpc>
              <a:spcBef>
                <a:spcPts val="270"/>
              </a:spcBef>
            </a:pPr>
            <a:r>
              <a:rPr dirty="0" sz="1400" spc="-10">
                <a:latin typeface="Gill Sans MT"/>
                <a:cs typeface="Gill Sans MT"/>
              </a:rPr>
              <a:t>LIBERACION </a:t>
            </a:r>
            <a:r>
              <a:rPr dirty="0" sz="1400">
                <a:latin typeface="Gill Sans MT"/>
                <a:cs typeface="Gill Sans MT"/>
              </a:rPr>
              <a:t>ZONA </a:t>
            </a:r>
            <a:r>
              <a:rPr dirty="0" sz="1400" spc="-25">
                <a:latin typeface="Gill Sans MT"/>
                <a:cs typeface="Gill Sans MT"/>
              </a:rPr>
              <a:t>RECUENTO. </a:t>
            </a:r>
            <a:r>
              <a:rPr dirty="0" sz="1400">
                <a:latin typeface="Gill Sans MT"/>
                <a:cs typeface="Gill Sans MT"/>
              </a:rPr>
              <a:t>El </a:t>
            </a:r>
            <a:r>
              <a:rPr dirty="0" sz="1400" spc="-5">
                <a:latin typeface="Gill Sans MT"/>
                <a:cs typeface="Gill Sans MT"/>
              </a:rPr>
              <a:t>jefe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almacen retirara los elementos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señalización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aislamiento </a:t>
            </a:r>
            <a:r>
              <a:rPr dirty="0" sz="1400">
                <a:latin typeface="Gill Sans MT"/>
                <a:cs typeface="Gill Sans MT"/>
              </a:rPr>
              <a:t>y </a:t>
            </a:r>
            <a:r>
              <a:rPr dirty="0" sz="1400" spc="-5">
                <a:latin typeface="Gill Sans MT"/>
                <a:cs typeface="Gill Sans MT"/>
              </a:rPr>
              <a:t>autorizara </a:t>
            </a:r>
            <a:r>
              <a:rPr dirty="0" sz="1400">
                <a:latin typeface="Gill Sans MT"/>
                <a:cs typeface="Gill Sans MT"/>
              </a:rPr>
              <a:t>el </a:t>
            </a:r>
            <a:r>
              <a:rPr dirty="0" sz="1400" spc="-5">
                <a:latin typeface="Gill Sans MT"/>
                <a:cs typeface="Gill Sans MT"/>
              </a:rPr>
              <a:t>trabajo</a:t>
            </a:r>
            <a:r>
              <a:rPr dirty="0" sz="1400">
                <a:latin typeface="Gill Sans MT"/>
                <a:cs typeface="Gill Sans MT"/>
              </a:rPr>
              <a:t> en</a:t>
            </a:r>
            <a:r>
              <a:rPr dirty="0" sz="1400" spc="-5">
                <a:latin typeface="Gill Sans MT"/>
                <a:cs typeface="Gill Sans MT"/>
              </a:rPr>
              <a:t> la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zona</a:t>
            </a:r>
            <a:endParaRPr sz="1400">
              <a:latin typeface="Gill Sans MT"/>
              <a:cs typeface="Gill Sans MT"/>
            </a:endParaRPr>
          </a:p>
          <a:p>
            <a:pPr marL="19050">
              <a:lnSpc>
                <a:spcPct val="100000"/>
              </a:lnSpc>
              <a:spcBef>
                <a:spcPts val="1155"/>
              </a:spcBef>
            </a:pPr>
            <a:r>
              <a:rPr dirty="0" sz="1400">
                <a:latin typeface="Gill Sans MT"/>
                <a:cs typeface="Gill Sans MT"/>
              </a:rPr>
              <a:t>CON</a:t>
            </a:r>
            <a:r>
              <a:rPr dirty="0" sz="1400" spc="-5">
                <a:latin typeface="Gill Sans MT"/>
                <a:cs typeface="Gill Sans MT"/>
              </a:rPr>
              <a:t>F</a:t>
            </a:r>
            <a:r>
              <a:rPr dirty="0" sz="1400">
                <a:latin typeface="Gill Sans MT"/>
                <a:cs typeface="Gill Sans MT"/>
              </a:rPr>
              <a:t>ECCION DE L</a:t>
            </a:r>
            <a:r>
              <a:rPr dirty="0" sz="1400" spc="-5">
                <a:latin typeface="Gill Sans MT"/>
                <a:cs typeface="Gill Sans MT"/>
              </a:rPr>
              <a:t>O</a:t>
            </a:r>
            <a:r>
              <a:rPr dirty="0" sz="1400">
                <a:latin typeface="Gill Sans MT"/>
                <a:cs typeface="Gill Sans MT"/>
              </a:rPr>
              <a:t>S</a:t>
            </a:r>
            <a:r>
              <a:rPr dirty="0" sz="1400" spc="-14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AJUSTES</a:t>
            </a:r>
            <a:endParaRPr sz="1400">
              <a:latin typeface="Gill Sans MT"/>
              <a:cs typeface="Gill Sans MT"/>
            </a:endParaRPr>
          </a:p>
          <a:p>
            <a:pPr marL="12700" marR="160655" indent="6350">
              <a:lnSpc>
                <a:spcPct val="146700"/>
              </a:lnSpc>
              <a:spcBef>
                <a:spcPts val="434"/>
              </a:spcBef>
            </a:pPr>
            <a:r>
              <a:rPr dirty="0" sz="1400" spc="-20">
                <a:latin typeface="Gill Sans MT"/>
                <a:cs typeface="Gill Sans MT"/>
              </a:rPr>
              <a:t>AUTORIZACION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-14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AJUSTES.</a:t>
            </a:r>
            <a:r>
              <a:rPr dirty="0" sz="1400" spc="-13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Se </a:t>
            </a:r>
            <a:r>
              <a:rPr dirty="0" sz="1400" spc="-5">
                <a:latin typeface="Gill Sans MT"/>
                <a:cs typeface="Gill Sans MT"/>
              </a:rPr>
              <a:t>entregara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diaramente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una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fotocopia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todos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los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listados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con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los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ajustes</a:t>
            </a:r>
            <a:r>
              <a:rPr dirty="0" sz="1400">
                <a:latin typeface="Gill Sans MT"/>
                <a:cs typeface="Gill Sans MT"/>
              </a:rPr>
              <a:t> 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realizar</a:t>
            </a:r>
            <a:r>
              <a:rPr dirty="0" sz="1400" spc="1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para </a:t>
            </a:r>
            <a:r>
              <a:rPr dirty="0" sz="1400">
                <a:latin typeface="Gill Sans MT"/>
                <a:cs typeface="Gill Sans MT"/>
              </a:rPr>
              <a:t>su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autorización,</a:t>
            </a:r>
            <a:r>
              <a:rPr dirty="0" sz="1400" spc="-13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anotando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fecha</a:t>
            </a:r>
            <a:r>
              <a:rPr dirty="0" sz="1400">
                <a:latin typeface="Gill Sans MT"/>
                <a:cs typeface="Gill Sans MT"/>
              </a:rPr>
              <a:t> y </a:t>
            </a:r>
            <a:r>
              <a:rPr dirty="0" sz="1400" spc="-5">
                <a:latin typeface="Gill Sans MT"/>
                <a:cs typeface="Gill Sans MT"/>
              </a:rPr>
              <a:t>hora</a:t>
            </a:r>
            <a:r>
              <a:rPr dirty="0" sz="1400">
                <a:latin typeface="Gill Sans MT"/>
                <a:cs typeface="Gill Sans MT"/>
              </a:rPr>
              <a:t> de </a:t>
            </a:r>
            <a:r>
              <a:rPr dirty="0" sz="1400" spc="-5">
                <a:latin typeface="Gill Sans MT"/>
                <a:cs typeface="Gill Sans MT"/>
              </a:rPr>
              <a:t>finalizacion</a:t>
            </a:r>
            <a:endParaRPr sz="1400">
              <a:latin typeface="Gill Sans MT"/>
              <a:cs typeface="Gill Sans MT"/>
            </a:endParaRPr>
          </a:p>
          <a:p>
            <a:pPr marL="12700" marR="99695" indent="6350">
              <a:lnSpc>
                <a:spcPct val="150700"/>
              </a:lnSpc>
              <a:spcBef>
                <a:spcPts val="305"/>
              </a:spcBef>
            </a:pPr>
            <a:r>
              <a:rPr dirty="0" sz="1400" spc="-20">
                <a:latin typeface="Gill Sans MT"/>
                <a:cs typeface="Gill Sans MT"/>
              </a:rPr>
              <a:t>TRAMITACION</a:t>
            </a:r>
            <a:r>
              <a:rPr dirty="0" sz="1400" spc="-140">
                <a:latin typeface="Gill Sans MT"/>
                <a:cs typeface="Gill Sans MT"/>
              </a:rPr>
              <a:t> </a:t>
            </a:r>
            <a:r>
              <a:rPr dirty="0" sz="1400" spc="-20">
                <a:latin typeface="Gill Sans MT"/>
                <a:cs typeface="Gill Sans MT"/>
              </a:rPr>
              <a:t>ADMINISTRATIVA.</a:t>
            </a:r>
            <a:r>
              <a:rPr dirty="0" sz="1400" spc="-13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Los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ajustes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autorizados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deberan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ser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incluidos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o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retirados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del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stock </a:t>
            </a:r>
            <a:r>
              <a:rPr dirty="0" sz="1400">
                <a:latin typeface="Gill Sans MT"/>
                <a:cs typeface="Gill Sans MT"/>
              </a:rPr>
              <a:t>el mismo </a:t>
            </a:r>
            <a:r>
              <a:rPr dirty="0" sz="1400" spc="-5">
                <a:latin typeface="Gill Sans MT"/>
                <a:cs typeface="Gill Sans MT"/>
              </a:rPr>
              <a:t>dia </a:t>
            </a:r>
            <a:r>
              <a:rPr dirty="0" sz="1400">
                <a:latin typeface="Gill Sans MT"/>
                <a:cs typeface="Gill Sans MT"/>
              </a:rPr>
              <a:t>de su </a:t>
            </a:r>
            <a:r>
              <a:rPr dirty="0" sz="1400" spc="-5">
                <a:latin typeface="Gill Sans MT"/>
                <a:cs typeface="Gill Sans MT"/>
              </a:rPr>
              <a:t>autorización, anotando la fecha </a:t>
            </a:r>
            <a:r>
              <a:rPr dirty="0" sz="1400">
                <a:latin typeface="Gill Sans MT"/>
                <a:cs typeface="Gill Sans MT"/>
              </a:rPr>
              <a:t>y </a:t>
            </a:r>
            <a:r>
              <a:rPr dirty="0" sz="1400" spc="-5">
                <a:latin typeface="Gill Sans MT"/>
                <a:cs typeface="Gill Sans MT"/>
              </a:rPr>
              <a:t>hora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finalizacion. </a:t>
            </a:r>
            <a:r>
              <a:rPr dirty="0" sz="1400">
                <a:latin typeface="Gill Sans MT"/>
                <a:cs typeface="Gill Sans MT"/>
              </a:rPr>
              <a:t>Los </a:t>
            </a:r>
            <a:r>
              <a:rPr dirty="0" sz="1400" spc="-5">
                <a:latin typeface="Gill Sans MT"/>
                <a:cs typeface="Gill Sans MT"/>
              </a:rPr>
              <a:t>documentos 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deberan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quedar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reflejados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en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documentacion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que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emita el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sistema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para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constatar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su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realizacion</a:t>
            </a:r>
            <a:endParaRPr sz="1400">
              <a:latin typeface="Gill Sans MT"/>
              <a:cs typeface="Gill Sans MT"/>
            </a:endParaRPr>
          </a:p>
          <a:p>
            <a:pPr marL="12700" marR="5080" indent="6350">
              <a:lnSpc>
                <a:spcPct val="150700"/>
              </a:lnSpc>
              <a:spcBef>
                <a:spcPts val="305"/>
              </a:spcBef>
            </a:pPr>
            <a:r>
              <a:rPr dirty="0" sz="1400" spc="-10">
                <a:latin typeface="Gill Sans MT"/>
                <a:cs typeface="Gill Sans MT"/>
              </a:rPr>
              <a:t>ARCHIVO </a:t>
            </a:r>
            <a:r>
              <a:rPr dirty="0" sz="1400" spc="-15">
                <a:latin typeface="Gill Sans MT"/>
                <a:cs typeface="Gill Sans MT"/>
              </a:rPr>
              <a:t>RECUENTOS </a:t>
            </a:r>
            <a:r>
              <a:rPr dirty="0" sz="1400">
                <a:latin typeface="Gill Sans MT"/>
                <a:cs typeface="Gill Sans MT"/>
              </a:rPr>
              <a:t>Y AJUSTES. El </a:t>
            </a:r>
            <a:r>
              <a:rPr dirty="0" sz="1400" spc="-5">
                <a:latin typeface="Gill Sans MT"/>
                <a:cs typeface="Gill Sans MT"/>
              </a:rPr>
              <a:t>almacen mantendra </a:t>
            </a:r>
            <a:r>
              <a:rPr dirty="0" sz="1400">
                <a:latin typeface="Gill Sans MT"/>
                <a:cs typeface="Gill Sans MT"/>
              </a:rPr>
              <a:t>un </a:t>
            </a:r>
            <a:r>
              <a:rPr dirty="0" sz="1400" spc="-10">
                <a:latin typeface="Gill Sans MT"/>
                <a:cs typeface="Gill Sans MT"/>
              </a:rPr>
              <a:t>archivo </a:t>
            </a:r>
            <a:r>
              <a:rPr dirty="0" sz="1400" spc="-5">
                <a:latin typeface="Gill Sans MT"/>
                <a:cs typeface="Gill Sans MT"/>
              </a:rPr>
              <a:t>diario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todos los 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recuentos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realizados,</a:t>
            </a:r>
            <a:r>
              <a:rPr dirty="0" sz="1400" spc="-14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manteniendo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todo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momento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copia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documentacion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entregada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a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otras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partes</a:t>
            </a:r>
            <a:r>
              <a:rPr dirty="0" sz="1400" spc="-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-5">
                <a:latin typeface="Gill Sans MT"/>
                <a:cs typeface="Gill Sans MT"/>
              </a:rPr>
              <a:t> la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empresa.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2435228"/>
            <a:ext cx="118533" cy="1185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3121028"/>
            <a:ext cx="118533" cy="11853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3489329"/>
            <a:ext cx="118533" cy="11853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4162428"/>
            <a:ext cx="118533" cy="11853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5165728"/>
            <a:ext cx="118533" cy="118533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60</a:t>
            </a:fld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Solución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:</a:t>
            </a:r>
            <a:r>
              <a:rPr dirty="0" sz="1400" spc="-14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Si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s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tema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de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G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e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stión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de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alm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a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c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e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n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e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s RF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1482728"/>
            <a:ext cx="118533" cy="11853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1838328"/>
            <a:ext cx="118533" cy="11853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2206628"/>
            <a:ext cx="118533" cy="1185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2562228"/>
            <a:ext cx="118533" cy="11853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3654429"/>
            <a:ext cx="118533" cy="11853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4022728"/>
            <a:ext cx="118533" cy="11853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4695829"/>
            <a:ext cx="118533" cy="11853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5064128"/>
            <a:ext cx="118533" cy="118533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83540" y="1050590"/>
            <a:ext cx="7898130" cy="4180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5" b="1">
                <a:latin typeface="Gill Sans MT"/>
                <a:cs typeface="Gill Sans MT"/>
              </a:rPr>
              <a:t>OBJETIVOS</a:t>
            </a:r>
            <a:endParaRPr sz="1400">
              <a:latin typeface="Gill Sans MT"/>
              <a:cs typeface="Gill Sans MT"/>
            </a:endParaRPr>
          </a:p>
          <a:p>
            <a:pPr marL="755650" marR="5370830">
              <a:lnSpc>
                <a:spcPct val="166700"/>
              </a:lnSpc>
              <a:spcBef>
                <a:spcPts val="35"/>
              </a:spcBef>
            </a:pPr>
            <a:r>
              <a:rPr dirty="0" sz="1400" spc="-5">
                <a:latin typeface="Gill Sans MT"/>
                <a:cs typeface="Gill Sans MT"/>
              </a:rPr>
              <a:t>Precisión </a:t>
            </a:r>
            <a:r>
              <a:rPr dirty="0" sz="1400">
                <a:latin typeface="Gill Sans MT"/>
                <a:cs typeface="Gill Sans MT"/>
              </a:rPr>
              <a:t>del </a:t>
            </a:r>
            <a:r>
              <a:rPr dirty="0" sz="1400" spc="-10">
                <a:latin typeface="Gill Sans MT"/>
                <a:cs typeface="Gill Sans MT"/>
              </a:rPr>
              <a:t>inventario.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Gestión</a:t>
            </a:r>
            <a:r>
              <a:rPr dirty="0" sz="1400" spc="-2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-2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los</a:t>
            </a:r>
            <a:r>
              <a:rPr dirty="0" sz="1400" spc="-1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recursos.</a:t>
            </a:r>
            <a:endParaRPr sz="1400">
              <a:latin typeface="Gill Sans MT"/>
              <a:cs typeface="Gill Sans MT"/>
            </a:endParaRPr>
          </a:p>
          <a:p>
            <a:pPr marL="755650" marR="4541520">
              <a:lnSpc>
                <a:spcPct val="166700"/>
              </a:lnSpc>
              <a:spcBef>
                <a:spcPts val="100"/>
              </a:spcBef>
            </a:pPr>
            <a:r>
              <a:rPr dirty="0" sz="1400" spc="-10">
                <a:latin typeface="Gill Sans MT"/>
                <a:cs typeface="Gill Sans MT"/>
              </a:rPr>
              <a:t>Nivel</a:t>
            </a:r>
            <a:r>
              <a:rPr dirty="0" sz="1400" spc="-1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-15">
                <a:latin typeface="Gill Sans MT"/>
                <a:cs typeface="Gill Sans MT"/>
              </a:rPr>
              <a:t> </a:t>
            </a:r>
            <a:r>
              <a:rPr dirty="0" sz="1400" spc="5">
                <a:latin typeface="Gill Sans MT"/>
                <a:cs typeface="Gill Sans MT"/>
              </a:rPr>
              <a:t>servicio</a:t>
            </a:r>
            <a:r>
              <a:rPr dirty="0" sz="1400" spc="-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ofrecido</a:t>
            </a:r>
            <a:r>
              <a:rPr dirty="0" sz="1400" spc="-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al</a:t>
            </a:r>
            <a:r>
              <a:rPr dirty="0" sz="1400" spc="-1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cliente.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Gestión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-5">
                <a:latin typeface="Gill Sans MT"/>
                <a:cs typeface="Gill Sans MT"/>
              </a:rPr>
              <a:t> la información.</a:t>
            </a:r>
            <a:endParaRPr sz="14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</a:pPr>
            <a:endParaRPr sz="1600">
              <a:latin typeface="Gill Sans MT"/>
              <a:cs typeface="Gill Sans MT"/>
            </a:endParaRPr>
          </a:p>
          <a:p>
            <a:pPr marL="755650" marR="904240" indent="-742950">
              <a:lnSpc>
                <a:spcPct val="172600"/>
              </a:lnSpc>
              <a:spcBef>
                <a:spcPts val="945"/>
              </a:spcBef>
            </a:pPr>
            <a:r>
              <a:rPr dirty="0" sz="1400">
                <a:latin typeface="Gill Sans MT"/>
                <a:cs typeface="Gill Sans MT"/>
              </a:rPr>
              <a:t>La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captura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datos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ha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seguido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 una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manera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tradicional</a:t>
            </a:r>
            <a:r>
              <a:rPr dirty="0" sz="1400" spc="2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un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proceso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manual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caracterizado</a:t>
            </a:r>
            <a:r>
              <a:rPr dirty="0" sz="1400" spc="10">
                <a:latin typeface="Gill Sans MT"/>
                <a:cs typeface="Gill Sans MT"/>
              </a:rPr>
              <a:t> por: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Alto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número</a:t>
            </a:r>
            <a:r>
              <a:rPr dirty="0" sz="1400">
                <a:latin typeface="Gill Sans MT"/>
                <a:cs typeface="Gill Sans MT"/>
              </a:rPr>
              <a:t> de</a:t>
            </a:r>
            <a:r>
              <a:rPr dirty="0" sz="1400" spc="-5">
                <a:latin typeface="Gill Sans MT"/>
                <a:cs typeface="Gill Sans MT"/>
              </a:rPr>
              <a:t> personas</a:t>
            </a:r>
            <a:r>
              <a:rPr dirty="0" sz="1400">
                <a:latin typeface="Gill Sans MT"/>
                <a:cs typeface="Gill Sans MT"/>
              </a:rPr>
              <a:t> que intervienen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en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el </a:t>
            </a:r>
            <a:r>
              <a:rPr dirty="0" sz="1400" spc="-10">
                <a:latin typeface="Gill Sans MT"/>
                <a:cs typeface="Gill Sans MT"/>
              </a:rPr>
              <a:t>proceso</a:t>
            </a:r>
            <a:endParaRPr sz="1400">
              <a:latin typeface="Gill Sans MT"/>
              <a:cs typeface="Gill Sans MT"/>
            </a:endParaRPr>
          </a:p>
          <a:p>
            <a:pPr marL="748665" marR="5080" indent="6350">
              <a:lnSpc>
                <a:spcPct val="146700"/>
              </a:lnSpc>
              <a:spcBef>
                <a:spcPts val="434"/>
              </a:spcBef>
            </a:pPr>
            <a:r>
              <a:rPr dirty="0" sz="1400" spc="-20">
                <a:latin typeface="Gill Sans MT"/>
                <a:cs typeface="Gill Sans MT"/>
              </a:rPr>
              <a:t>Mayor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posibilidad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15">
                <a:latin typeface="Gill Sans MT"/>
                <a:cs typeface="Gill Sans MT"/>
              </a:rPr>
              <a:t>errores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en el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proceso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captura</a:t>
            </a:r>
            <a:r>
              <a:rPr dirty="0" sz="1400">
                <a:latin typeface="Gill Sans MT"/>
                <a:cs typeface="Gill Sans MT"/>
              </a:rPr>
              <a:t> de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datos,</a:t>
            </a:r>
            <a:r>
              <a:rPr dirty="0" sz="1400" spc="-14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el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cual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generara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pérdida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calidad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-10">
                <a:latin typeface="Gill Sans MT"/>
                <a:cs typeface="Gill Sans MT"/>
              </a:rPr>
              <a:t> </a:t>
            </a:r>
            <a:r>
              <a:rPr dirty="0" sz="1400" spc="5">
                <a:latin typeface="Gill Sans MT"/>
                <a:cs typeface="Gill Sans MT"/>
              </a:rPr>
              <a:t>servicio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5">
                <a:latin typeface="Gill Sans MT"/>
                <a:cs typeface="Gill Sans MT"/>
              </a:rPr>
              <a:t>etc.</a:t>
            </a:r>
            <a:endParaRPr sz="1400">
              <a:latin typeface="Gill Sans MT"/>
              <a:cs typeface="Gill Sans MT"/>
            </a:endParaRPr>
          </a:p>
          <a:p>
            <a:pPr marL="755650" marR="485140">
              <a:lnSpc>
                <a:spcPts val="2900"/>
              </a:lnSpc>
              <a:spcBef>
                <a:spcPts val="35"/>
              </a:spcBef>
            </a:pPr>
            <a:r>
              <a:rPr dirty="0" sz="1400" spc="-5">
                <a:latin typeface="Gill Sans MT"/>
                <a:cs typeface="Gill Sans MT"/>
              </a:rPr>
              <a:t>Coste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operativo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más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alto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por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el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alto </a:t>
            </a:r>
            <a:r>
              <a:rPr dirty="0" sz="1400" spc="-10">
                <a:latin typeface="Gill Sans MT"/>
                <a:cs typeface="Gill Sans MT"/>
              </a:rPr>
              <a:t>número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-5">
                <a:latin typeface="Gill Sans MT"/>
                <a:cs typeface="Gill Sans MT"/>
              </a:rPr>
              <a:t> personas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que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intervienen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en el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proceso </a:t>
            </a:r>
            <a:r>
              <a:rPr dirty="0" sz="1400" spc="-5">
                <a:latin typeface="Gill Sans MT"/>
                <a:cs typeface="Gill Sans MT"/>
              </a:rPr>
              <a:t> Tiempos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más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altos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los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procesos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operativos,</a:t>
            </a:r>
            <a:r>
              <a:rPr dirty="0" sz="1400" spc="-14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lo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cual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generara</a:t>
            </a:r>
            <a:r>
              <a:rPr dirty="0" sz="1400">
                <a:latin typeface="Gill Sans MT"/>
                <a:cs typeface="Gill Sans MT"/>
              </a:rPr>
              <a:t> una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peor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calidad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servicio.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32082" y="6515963"/>
            <a:ext cx="152400" cy="17272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000">
                <a:latin typeface="Gill Sans MT"/>
                <a:cs typeface="Gill Sans MT"/>
              </a:rPr>
              <a:t>66</a:t>
            </a:r>
            <a:endParaRPr sz="1000">
              <a:latin typeface="Gill Sans MT"/>
              <a:cs typeface="Gill Sans M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Solución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:</a:t>
            </a:r>
            <a:r>
              <a:rPr dirty="0" sz="1400" spc="-14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Si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s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tema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de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G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e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stión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de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alm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a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c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e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n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e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s RF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1482728"/>
            <a:ext cx="118533" cy="11853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1838328"/>
            <a:ext cx="118533" cy="11853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2206628"/>
            <a:ext cx="118533" cy="1185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2562228"/>
            <a:ext cx="118533" cy="11853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2930528"/>
            <a:ext cx="118533" cy="11853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4022728"/>
            <a:ext cx="118533" cy="11853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4695829"/>
            <a:ext cx="118533" cy="11853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83540" y="1050590"/>
            <a:ext cx="7772400" cy="3812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Gill Sans MT"/>
                <a:cs typeface="Gill Sans MT"/>
              </a:rPr>
              <a:t>Los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sistemas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radio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frecuencia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persiguen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los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siguientes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objetivos:</a:t>
            </a:r>
            <a:endParaRPr sz="1400">
              <a:latin typeface="Gill Sans MT"/>
              <a:cs typeface="Gill Sans MT"/>
            </a:endParaRPr>
          </a:p>
          <a:p>
            <a:pPr marL="755650" marR="4787900">
              <a:lnSpc>
                <a:spcPct val="166700"/>
              </a:lnSpc>
              <a:spcBef>
                <a:spcPts val="35"/>
              </a:spcBef>
            </a:pPr>
            <a:r>
              <a:rPr dirty="0" sz="1400" spc="-5">
                <a:latin typeface="Gill Sans MT"/>
                <a:cs typeface="Gill Sans MT"/>
              </a:rPr>
              <a:t>Reducción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costes 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Optimización</a:t>
            </a:r>
            <a:r>
              <a:rPr dirty="0" sz="1400" spc="-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-1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productividad</a:t>
            </a:r>
            <a:endParaRPr sz="1400">
              <a:latin typeface="Gill Sans MT"/>
              <a:cs typeface="Gill Sans MT"/>
            </a:endParaRPr>
          </a:p>
          <a:p>
            <a:pPr marL="755650" marR="4747260">
              <a:lnSpc>
                <a:spcPct val="169600"/>
              </a:lnSpc>
              <a:spcBef>
                <a:spcPts val="50"/>
              </a:spcBef>
            </a:pPr>
            <a:r>
              <a:rPr dirty="0" sz="1400" spc="-5">
                <a:latin typeface="Gill Sans MT"/>
                <a:cs typeface="Gill Sans MT"/>
              </a:rPr>
              <a:t>Eliminación </a:t>
            </a:r>
            <a:r>
              <a:rPr dirty="0" sz="1400">
                <a:latin typeface="Gill Sans MT"/>
                <a:cs typeface="Gill Sans MT"/>
              </a:rPr>
              <a:t>data - </a:t>
            </a:r>
            <a:r>
              <a:rPr dirty="0" sz="1400" spc="5">
                <a:latin typeface="Gill Sans MT"/>
                <a:cs typeface="Gill Sans MT"/>
              </a:rPr>
              <a:t>entry 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Información </a:t>
            </a:r>
            <a:r>
              <a:rPr dirty="0" sz="1400">
                <a:latin typeface="Gill Sans MT"/>
                <a:cs typeface="Gill Sans MT"/>
              </a:rPr>
              <a:t>en tiempo </a:t>
            </a:r>
            <a:r>
              <a:rPr dirty="0" sz="1400" spc="-10">
                <a:latin typeface="Gill Sans MT"/>
                <a:cs typeface="Gill Sans MT"/>
              </a:rPr>
              <a:t>real 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Control </a:t>
            </a:r>
            <a:r>
              <a:rPr dirty="0" sz="1400">
                <a:latin typeface="Gill Sans MT"/>
                <a:cs typeface="Gill Sans MT"/>
              </a:rPr>
              <a:t>/ </a:t>
            </a:r>
            <a:r>
              <a:rPr dirty="0" sz="1400" spc="-5">
                <a:latin typeface="Gill Sans MT"/>
                <a:cs typeface="Gill Sans MT"/>
              </a:rPr>
              <a:t>Gestión </a:t>
            </a:r>
            <a:r>
              <a:rPr dirty="0" sz="1400">
                <a:latin typeface="Gill Sans MT"/>
                <a:cs typeface="Gill Sans MT"/>
              </a:rPr>
              <a:t>del </a:t>
            </a:r>
            <a:r>
              <a:rPr dirty="0" sz="1400" spc="-5">
                <a:latin typeface="Gill Sans MT"/>
                <a:cs typeface="Gill Sans MT"/>
              </a:rPr>
              <a:t>personal.</a:t>
            </a:r>
            <a:endParaRPr sz="14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</a:pPr>
            <a:endParaRPr sz="16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5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Gill Sans MT"/>
                <a:cs typeface="Gill Sans MT"/>
              </a:rPr>
              <a:t>Se</a:t>
            </a:r>
            <a:r>
              <a:rPr dirty="0" sz="1400" spc="-2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caracterizan</a:t>
            </a:r>
            <a:r>
              <a:rPr dirty="0" sz="1400" spc="-15">
                <a:latin typeface="Gill Sans MT"/>
                <a:cs typeface="Gill Sans MT"/>
              </a:rPr>
              <a:t> </a:t>
            </a:r>
            <a:r>
              <a:rPr dirty="0" sz="1400" spc="10">
                <a:latin typeface="Gill Sans MT"/>
                <a:cs typeface="Gill Sans MT"/>
              </a:rPr>
              <a:t>por:</a:t>
            </a:r>
            <a:endParaRPr sz="1400">
              <a:latin typeface="Gill Sans MT"/>
              <a:cs typeface="Gill Sans MT"/>
            </a:endParaRPr>
          </a:p>
          <a:p>
            <a:pPr marL="748665" marR="43180" indent="6350">
              <a:lnSpc>
                <a:spcPct val="146700"/>
              </a:lnSpc>
              <a:spcBef>
                <a:spcPts val="434"/>
              </a:spcBef>
            </a:pPr>
            <a:r>
              <a:rPr dirty="0" sz="1400" spc="-20">
                <a:latin typeface="Gill Sans MT"/>
                <a:cs typeface="Gill Sans MT"/>
              </a:rPr>
              <a:t>Transmisión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inmediata.-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Se </a:t>
            </a:r>
            <a:r>
              <a:rPr dirty="0" sz="1400" spc="-5">
                <a:latin typeface="Gill Sans MT"/>
                <a:cs typeface="Gill Sans MT"/>
              </a:rPr>
              <a:t>recogen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datos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y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propia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persona</a:t>
            </a:r>
            <a:r>
              <a:rPr dirty="0" sz="1400">
                <a:latin typeface="Gill Sans MT"/>
                <a:cs typeface="Gill Sans MT"/>
              </a:rPr>
              <a:t> que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ha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realizado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recolección,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realiza</a:t>
            </a:r>
            <a:r>
              <a:rPr dirty="0" sz="1400" spc="-5">
                <a:latin typeface="Gill Sans MT"/>
                <a:cs typeface="Gill Sans MT"/>
              </a:rPr>
              <a:t> la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transmisión</a:t>
            </a:r>
            <a:r>
              <a:rPr dirty="0" sz="1400">
                <a:latin typeface="Gill Sans MT"/>
                <a:cs typeface="Gill Sans MT"/>
              </a:rPr>
              <a:t> de</a:t>
            </a:r>
            <a:r>
              <a:rPr dirty="0" sz="1400" spc="-5">
                <a:latin typeface="Gill Sans MT"/>
                <a:cs typeface="Gill Sans MT"/>
              </a:rPr>
              <a:t> datos</a:t>
            </a:r>
            <a:r>
              <a:rPr dirty="0" sz="1400">
                <a:latin typeface="Gill Sans MT"/>
                <a:cs typeface="Gill Sans MT"/>
              </a:rPr>
              <a:t> de una</a:t>
            </a:r>
            <a:r>
              <a:rPr dirty="0" sz="1400" spc="-5">
                <a:latin typeface="Gill Sans MT"/>
                <a:cs typeface="Gill Sans MT"/>
              </a:rPr>
              <a:t> forma directa </a:t>
            </a:r>
            <a:r>
              <a:rPr dirty="0" sz="1400">
                <a:latin typeface="Gill Sans MT"/>
                <a:cs typeface="Gill Sans MT"/>
              </a:rPr>
              <a:t>al</a:t>
            </a:r>
            <a:r>
              <a:rPr dirty="0" sz="1400" spc="-5">
                <a:latin typeface="Gill Sans MT"/>
                <a:cs typeface="Gill Sans MT"/>
              </a:rPr>
              <a:t> ordenador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central</a:t>
            </a:r>
            <a:endParaRPr sz="1400">
              <a:latin typeface="Gill Sans MT"/>
              <a:cs typeface="Gill Sans MT"/>
            </a:endParaRPr>
          </a:p>
          <a:p>
            <a:pPr marL="755650">
              <a:lnSpc>
                <a:spcPct val="100000"/>
              </a:lnSpc>
              <a:spcBef>
                <a:spcPts val="1155"/>
              </a:spcBef>
            </a:pPr>
            <a:r>
              <a:rPr dirty="0" sz="1400" spc="-5">
                <a:latin typeface="Gill Sans MT"/>
                <a:cs typeface="Gill Sans MT"/>
              </a:rPr>
              <a:t>Información</a:t>
            </a:r>
            <a:r>
              <a:rPr dirty="0" sz="1400">
                <a:latin typeface="Gill Sans MT"/>
                <a:cs typeface="Gill Sans MT"/>
              </a:rPr>
              <a:t> on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- line.-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En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este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proceso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20">
                <a:latin typeface="Gill Sans MT"/>
                <a:cs typeface="Gill Sans MT"/>
              </a:rPr>
              <a:t>hay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una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comunicación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directa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entre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equipos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informáticos.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67</a:t>
            </a:fld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10598" y="1"/>
            <a:ext cx="533400" cy="6858000"/>
          </a:xfrm>
          <a:custGeom>
            <a:avLst/>
            <a:gdLst/>
            <a:ahLst/>
            <a:cxnLst/>
            <a:rect l="l" t="t" r="r" b="b"/>
            <a:pathLst>
              <a:path w="533400" h="6858000">
                <a:moveTo>
                  <a:pt x="533400" y="0"/>
                </a:moveTo>
                <a:lnTo>
                  <a:pt x="0" y="0"/>
                </a:lnTo>
                <a:lnTo>
                  <a:pt x="0" y="6857998"/>
                </a:lnTo>
                <a:lnTo>
                  <a:pt x="533400" y="6857998"/>
                </a:lnTo>
                <a:lnTo>
                  <a:pt x="533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800" y="381001"/>
            <a:ext cx="8077200" cy="405130"/>
          </a:xfrm>
          <a:prstGeom prst="rect"/>
          <a:solidFill>
            <a:srgbClr val="305274"/>
          </a:solidFill>
        </p:spPr>
        <p:txBody>
          <a:bodyPr wrap="square" lIns="0" tIns="160020" rIns="0" bIns="0" rtlCol="0" vert="horz">
            <a:spAutoFit/>
          </a:bodyPr>
          <a:lstStyle/>
          <a:p>
            <a:pPr marL="90805">
              <a:lnSpc>
                <a:spcPts val="1925"/>
              </a:lnSpc>
              <a:spcBef>
                <a:spcPts val="1260"/>
              </a:spcBef>
            </a:pPr>
            <a:r>
              <a:rPr dirty="0" sz="1800"/>
              <a:t>SGA</a:t>
            </a:r>
            <a:r>
              <a:rPr dirty="0" sz="1800" spc="-10"/>
              <a:t> </a:t>
            </a:r>
            <a:r>
              <a:rPr dirty="0" sz="1800"/>
              <a:t>.-</a:t>
            </a:r>
            <a:r>
              <a:rPr dirty="0" sz="1800" spc="-5"/>
              <a:t> Recepción /Ubicación</a:t>
            </a:r>
            <a:r>
              <a:rPr dirty="0" sz="1800" spc="-10"/>
              <a:t> </a:t>
            </a:r>
            <a:r>
              <a:rPr dirty="0" sz="1800"/>
              <a:t>/</a:t>
            </a:r>
            <a:r>
              <a:rPr dirty="0" sz="1800" spc="-5"/>
              <a:t> </a:t>
            </a:r>
            <a:r>
              <a:rPr dirty="0" sz="1800"/>
              <a:t>Reposición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1122557"/>
            <a:ext cx="118533" cy="11853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26495" y="1050590"/>
            <a:ext cx="5504815" cy="3863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Gill Sans MT"/>
                <a:cs typeface="Gill Sans MT"/>
              </a:rPr>
              <a:t>Obtención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las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recepciones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previstas.</a:t>
            </a:r>
            <a:r>
              <a:rPr dirty="0" sz="1400" spc="-13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(Sistema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Información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Central).</a:t>
            </a:r>
            <a:endParaRPr sz="1400">
              <a:latin typeface="Gill Sans MT"/>
              <a:cs typeface="Gill Sans MT"/>
            </a:endParaRPr>
          </a:p>
          <a:p>
            <a:pPr marL="12700" marR="1503680">
              <a:lnSpc>
                <a:spcPct val="166700"/>
              </a:lnSpc>
              <a:spcBef>
                <a:spcPts val="35"/>
              </a:spcBef>
            </a:pPr>
            <a:r>
              <a:rPr dirty="0" sz="1400" spc="-5">
                <a:latin typeface="Gill Sans MT"/>
                <a:cs typeface="Gill Sans MT"/>
              </a:rPr>
              <a:t>Gestión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agenda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horaria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las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descargas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previstas.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Recepción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-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mercancía</a:t>
            </a:r>
            <a:r>
              <a:rPr dirty="0" sz="1400">
                <a:latin typeface="Gill Sans MT"/>
                <a:cs typeface="Gill Sans MT"/>
              </a:rPr>
              <a:t> no</a:t>
            </a:r>
            <a:r>
              <a:rPr dirty="0" sz="1400" spc="-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registrada.</a:t>
            </a:r>
            <a:endParaRPr sz="140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dirty="0" sz="1400" spc="-5">
                <a:latin typeface="Gill Sans MT"/>
                <a:cs typeface="Gill Sans MT"/>
              </a:rPr>
              <a:t>Introducción y/o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validación</a:t>
            </a:r>
            <a:r>
              <a:rPr dirty="0" sz="1400">
                <a:latin typeface="Gill Sans MT"/>
                <a:cs typeface="Gill Sans MT"/>
              </a:rPr>
              <a:t> de</a:t>
            </a:r>
            <a:r>
              <a:rPr dirty="0" sz="1400" spc="-5">
                <a:latin typeface="Gill Sans MT"/>
                <a:cs typeface="Gill Sans MT"/>
              </a:rPr>
              <a:t> la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mercancía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recibida.</a:t>
            </a:r>
            <a:endParaRPr sz="1400">
              <a:latin typeface="Gill Sans MT"/>
              <a:cs typeface="Gill Sans MT"/>
            </a:endParaRPr>
          </a:p>
          <a:p>
            <a:pPr marL="12700" marR="5080">
              <a:lnSpc>
                <a:spcPts val="2900"/>
              </a:lnSpc>
              <a:spcBef>
                <a:spcPts val="200"/>
              </a:spcBef>
            </a:pPr>
            <a:r>
              <a:rPr dirty="0" sz="1400" spc="-5">
                <a:latin typeface="Gill Sans MT"/>
                <a:cs typeface="Gill Sans MT"/>
              </a:rPr>
              <a:t>Emisión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la documentación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descarga. (Etiquetas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Códigos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Barras).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15">
                <a:latin typeface="Gill Sans MT"/>
                <a:cs typeface="Gill Sans MT"/>
              </a:rPr>
              <a:t>Verificación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-5">
                <a:latin typeface="Gill Sans MT"/>
                <a:cs typeface="Gill Sans MT"/>
              </a:rPr>
              <a:t> la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mercancía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descargada.</a:t>
            </a:r>
            <a:endParaRPr sz="140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dirty="0" sz="1400" spc="-5">
                <a:latin typeface="Gill Sans MT"/>
                <a:cs typeface="Gill Sans MT"/>
              </a:rPr>
              <a:t>Introducción</a:t>
            </a:r>
            <a:r>
              <a:rPr dirty="0" sz="1400" spc="-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-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incidencias.</a:t>
            </a:r>
            <a:endParaRPr sz="140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dirty="0" sz="1400" spc="-5">
                <a:latin typeface="Gill Sans MT"/>
                <a:cs typeface="Gill Sans MT"/>
              </a:rPr>
              <a:t>Asignación</a:t>
            </a:r>
            <a:r>
              <a:rPr dirty="0" sz="1400" spc="-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-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huecos</a:t>
            </a:r>
            <a:r>
              <a:rPr dirty="0" sz="1400" spc="-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-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almacenaje.</a:t>
            </a:r>
            <a:endParaRPr sz="1400">
              <a:latin typeface="Gill Sans MT"/>
              <a:cs typeface="Gill Sans MT"/>
            </a:endParaRPr>
          </a:p>
          <a:p>
            <a:pPr marL="12700" marR="582930">
              <a:lnSpc>
                <a:spcPct val="166700"/>
              </a:lnSpc>
              <a:spcBef>
                <a:spcPts val="100"/>
              </a:spcBef>
            </a:pPr>
            <a:r>
              <a:rPr dirty="0" sz="1400" spc="-5">
                <a:latin typeface="Gill Sans MT"/>
                <a:cs typeface="Gill Sans MT"/>
              </a:rPr>
              <a:t>Gestión</a:t>
            </a:r>
            <a:r>
              <a:rPr dirty="0" sz="1400">
                <a:latin typeface="Gill Sans MT"/>
                <a:cs typeface="Gill Sans MT"/>
              </a:rPr>
              <a:t> de </a:t>
            </a:r>
            <a:r>
              <a:rPr dirty="0" sz="1400" spc="-5">
                <a:latin typeface="Gill Sans MT"/>
                <a:cs typeface="Gill Sans MT"/>
              </a:rPr>
              <a:t>operarios/recursos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para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introducción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-5">
                <a:latin typeface="Gill Sans MT"/>
                <a:cs typeface="Gill Sans MT"/>
              </a:rPr>
              <a:t> la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mercancía. </a:t>
            </a:r>
            <a:r>
              <a:rPr dirty="0" sz="1400" spc="-37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Optimización</a:t>
            </a:r>
            <a:r>
              <a:rPr dirty="0" sz="1400">
                <a:latin typeface="Gill Sans MT"/>
                <a:cs typeface="Gill Sans MT"/>
              </a:rPr>
              <a:t> de</a:t>
            </a:r>
            <a:r>
              <a:rPr dirty="0" sz="1400" spc="-5">
                <a:latin typeface="Gill Sans MT"/>
                <a:cs typeface="Gill Sans MT"/>
              </a:rPr>
              <a:t> recorridos</a:t>
            </a:r>
            <a:r>
              <a:rPr dirty="0" sz="1400">
                <a:latin typeface="Gill Sans MT"/>
                <a:cs typeface="Gill Sans MT"/>
              </a:rPr>
              <a:t> de</a:t>
            </a:r>
            <a:r>
              <a:rPr dirty="0" sz="1400" spc="-5">
                <a:latin typeface="Gill Sans MT"/>
                <a:cs typeface="Gill Sans MT"/>
              </a:rPr>
              <a:t> los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operarios/recursos.</a:t>
            </a:r>
            <a:endParaRPr sz="140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dirty="0" sz="1400" spc="-25">
                <a:latin typeface="Gill Sans MT"/>
                <a:cs typeface="Gill Sans MT"/>
              </a:rPr>
              <a:t>Traspaso</a:t>
            </a:r>
            <a:r>
              <a:rPr dirty="0" sz="1400">
                <a:latin typeface="Gill Sans MT"/>
                <a:cs typeface="Gill Sans MT"/>
              </a:rPr>
              <a:t> de</a:t>
            </a:r>
            <a:r>
              <a:rPr dirty="0" sz="1400" spc="-5">
                <a:latin typeface="Gill Sans MT"/>
                <a:cs typeface="Gill Sans MT"/>
              </a:rPr>
              <a:t> los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albaranes verificados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(SIC).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1482728"/>
            <a:ext cx="118533" cy="11853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1838328"/>
            <a:ext cx="118533" cy="11853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2206628"/>
            <a:ext cx="118533" cy="11853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2562228"/>
            <a:ext cx="118533" cy="11853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2930528"/>
            <a:ext cx="118533" cy="11853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3286128"/>
            <a:ext cx="118533" cy="11853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3654429"/>
            <a:ext cx="118533" cy="11853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4022728"/>
            <a:ext cx="118533" cy="118533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4378328"/>
            <a:ext cx="118533" cy="11853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4746628"/>
            <a:ext cx="118533" cy="118533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67</a:t>
            </a:fld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SGA</a:t>
            </a:r>
            <a:r>
              <a:rPr dirty="0" sz="1400" spc="-3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.-</a:t>
            </a:r>
            <a:r>
              <a:rPr dirty="0" sz="1400" spc="-2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Envíos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1122557"/>
            <a:ext cx="118533" cy="1185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26495" y="1050590"/>
            <a:ext cx="4567555" cy="20472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Gill Sans MT"/>
                <a:cs typeface="Gill Sans MT"/>
              </a:rPr>
              <a:t>Obtención</a:t>
            </a:r>
            <a:r>
              <a:rPr dirty="0" sz="1400">
                <a:latin typeface="Gill Sans MT"/>
                <a:cs typeface="Gill Sans MT"/>
              </a:rPr>
              <a:t> de</a:t>
            </a:r>
            <a:r>
              <a:rPr dirty="0" sz="1400" spc="-5">
                <a:latin typeface="Gill Sans MT"/>
                <a:cs typeface="Gill Sans MT"/>
              </a:rPr>
              <a:t> los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pedidos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a </a:t>
            </a:r>
            <a:r>
              <a:rPr dirty="0" sz="1400" spc="5">
                <a:latin typeface="Gill Sans MT"/>
                <a:cs typeface="Gill Sans MT"/>
              </a:rPr>
              <a:t>servir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(SIC).</a:t>
            </a:r>
            <a:endParaRPr sz="140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dirty="0" sz="1400" spc="-5">
                <a:latin typeface="Gill Sans MT"/>
                <a:cs typeface="Gill Sans MT"/>
              </a:rPr>
              <a:t>Generación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-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las </a:t>
            </a:r>
            <a:r>
              <a:rPr dirty="0" sz="1400">
                <a:latin typeface="Gill Sans MT"/>
                <a:cs typeface="Gill Sans MT"/>
              </a:rPr>
              <a:t>acciones</a:t>
            </a:r>
            <a:r>
              <a:rPr dirty="0" sz="1400" spc="-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-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preparación.</a:t>
            </a:r>
            <a:endParaRPr sz="1400">
              <a:latin typeface="Gill Sans MT"/>
              <a:cs typeface="Gill Sans MT"/>
            </a:endParaRPr>
          </a:p>
          <a:p>
            <a:pPr marL="12700" marR="5080">
              <a:lnSpc>
                <a:spcPts val="2900"/>
              </a:lnSpc>
              <a:spcBef>
                <a:spcPts val="200"/>
              </a:spcBef>
            </a:pPr>
            <a:r>
              <a:rPr dirty="0" sz="1400" spc="-5">
                <a:latin typeface="Gill Sans MT"/>
                <a:cs typeface="Gill Sans MT"/>
              </a:rPr>
              <a:t>Gestión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preparadores/recursos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para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las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acciones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picking.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Generación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acciones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-5">
                <a:latin typeface="Gill Sans MT"/>
                <a:cs typeface="Gill Sans MT"/>
              </a:rPr>
              <a:t> reposición.</a:t>
            </a:r>
            <a:endParaRPr sz="140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dirty="0" sz="1400" spc="-5">
                <a:latin typeface="Gill Sans MT"/>
                <a:cs typeface="Gill Sans MT"/>
              </a:rPr>
              <a:t>Edición</a:t>
            </a:r>
            <a:r>
              <a:rPr dirty="0" sz="1400">
                <a:latin typeface="Gill Sans MT"/>
                <a:cs typeface="Gill Sans MT"/>
              </a:rPr>
              <a:t> de</a:t>
            </a:r>
            <a:r>
              <a:rPr dirty="0" sz="1400" spc="-5">
                <a:latin typeface="Gill Sans MT"/>
                <a:cs typeface="Gill Sans MT"/>
              </a:rPr>
              <a:t> documentación</a:t>
            </a:r>
            <a:r>
              <a:rPr dirty="0" sz="1400">
                <a:latin typeface="Gill Sans MT"/>
                <a:cs typeface="Gill Sans MT"/>
              </a:rPr>
              <a:t> de </a:t>
            </a:r>
            <a:r>
              <a:rPr dirty="0" sz="1400" spc="-5">
                <a:latin typeface="Gill Sans MT"/>
                <a:cs typeface="Gill Sans MT"/>
              </a:rPr>
              <a:t>carga</a:t>
            </a:r>
            <a:r>
              <a:rPr dirty="0" sz="1400">
                <a:latin typeface="Gill Sans MT"/>
                <a:cs typeface="Gill Sans MT"/>
              </a:rPr>
              <a:t> de</a:t>
            </a:r>
            <a:r>
              <a:rPr dirty="0" sz="1400" spc="-5">
                <a:latin typeface="Gill Sans MT"/>
                <a:cs typeface="Gill Sans MT"/>
              </a:rPr>
              <a:t> mercancía.</a:t>
            </a:r>
            <a:endParaRPr sz="140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dirty="0" sz="1400" spc="-25">
                <a:latin typeface="Gill Sans MT"/>
                <a:cs typeface="Gill Sans MT"/>
              </a:rPr>
              <a:t>Traspaso</a:t>
            </a:r>
            <a:r>
              <a:rPr dirty="0" sz="1400" spc="-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-1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los</a:t>
            </a:r>
            <a:r>
              <a:rPr dirty="0" sz="1400" spc="-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envíos (SIC).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1482728"/>
            <a:ext cx="118533" cy="1185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1838328"/>
            <a:ext cx="118533" cy="11853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2206628"/>
            <a:ext cx="118533" cy="11853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2562228"/>
            <a:ext cx="118533" cy="11853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2930528"/>
            <a:ext cx="118533" cy="118533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67</a:t>
            </a:fld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10598" y="1"/>
            <a:ext cx="533400" cy="6858000"/>
          </a:xfrm>
          <a:custGeom>
            <a:avLst/>
            <a:gdLst/>
            <a:ahLst/>
            <a:cxnLst/>
            <a:rect l="l" t="t" r="r" b="b"/>
            <a:pathLst>
              <a:path w="533400" h="6858000">
                <a:moveTo>
                  <a:pt x="533400" y="0"/>
                </a:moveTo>
                <a:lnTo>
                  <a:pt x="0" y="0"/>
                </a:lnTo>
                <a:lnTo>
                  <a:pt x="0" y="6857998"/>
                </a:lnTo>
                <a:lnTo>
                  <a:pt x="533400" y="6857998"/>
                </a:lnTo>
                <a:lnTo>
                  <a:pt x="533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RESPONSABILIDADES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 DEL </a:t>
            </a:r>
            <a:r>
              <a:rPr dirty="0" sz="1400" spc="-45" b="1">
                <a:solidFill>
                  <a:srgbClr val="FFFFFF"/>
                </a:solidFill>
                <a:latin typeface="Gill Sans MT"/>
                <a:cs typeface="Gill Sans MT"/>
              </a:rPr>
              <a:t>DEPARTAMENTO</a:t>
            </a:r>
            <a:r>
              <a:rPr dirty="0" sz="1400" spc="1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DE</a:t>
            </a:r>
            <a:r>
              <a:rPr dirty="0" sz="1400" spc="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COMPRAS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538" y="901931"/>
            <a:ext cx="2664228" cy="545730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4686" y="1967233"/>
            <a:ext cx="739775" cy="2692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>
                <a:latin typeface="Calibri"/>
                <a:cs typeface="Calibri"/>
              </a:rPr>
              <a:t>BASICAS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94686" y="2277113"/>
            <a:ext cx="2226310" cy="3002280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algn="just" marL="127000" marR="419100" indent="-114300">
              <a:lnSpc>
                <a:spcPct val="86800"/>
              </a:lnSpc>
              <a:spcBef>
                <a:spcPts val="290"/>
              </a:spcBef>
            </a:pP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•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Seleccionar</a:t>
            </a:r>
            <a:r>
              <a:rPr dirty="0" sz="1200" spc="-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dirty="0" sz="12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proveedor</a:t>
            </a:r>
            <a:r>
              <a:rPr dirty="0" sz="1200" spc="-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y </a:t>
            </a:r>
            <a:r>
              <a:rPr dirty="0" sz="1200" spc="-2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adjudicar</a:t>
            </a:r>
            <a:r>
              <a:rPr dirty="0" sz="1200" spc="-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los</a:t>
            </a:r>
            <a:r>
              <a:rPr dirty="0" sz="1200" spc="-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pedidos</a:t>
            </a:r>
            <a:r>
              <a:rPr dirty="0" sz="1200" spc="-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2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los </a:t>
            </a:r>
            <a:r>
              <a:rPr dirty="0" sz="1200" spc="-2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proveedores</a:t>
            </a:r>
            <a:endParaRPr sz="1200">
              <a:latin typeface="Calibri"/>
              <a:cs typeface="Calibri"/>
            </a:endParaRPr>
          </a:p>
          <a:p>
            <a:pPr marL="127000" marR="242570" indent="-114300">
              <a:lnSpc>
                <a:spcPts val="1300"/>
              </a:lnSpc>
              <a:spcBef>
                <a:spcPts val="320"/>
              </a:spcBef>
            </a:pP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•</a:t>
            </a:r>
            <a:r>
              <a:rPr dirty="0" sz="120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5" b="1">
                <a:solidFill>
                  <a:srgbClr val="FFFFFF"/>
                </a:solidFill>
                <a:latin typeface="Calibri"/>
                <a:cs typeface="Calibri"/>
              </a:rPr>
              <a:t>Obtener</a:t>
            </a:r>
            <a:r>
              <a:rPr dirty="0" sz="1200" spc="-10" b="1">
                <a:solidFill>
                  <a:srgbClr val="FFFFFF"/>
                </a:solidFill>
                <a:latin typeface="Calibri"/>
                <a:cs typeface="Calibri"/>
              </a:rPr>
              <a:t> cotizaciones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1200" spc="-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5" b="1">
                <a:solidFill>
                  <a:srgbClr val="FFFFFF"/>
                </a:solidFill>
                <a:latin typeface="Calibri"/>
                <a:cs typeface="Calibri"/>
              </a:rPr>
              <a:t>dirigir </a:t>
            </a:r>
            <a:r>
              <a:rPr dirty="0" sz="1200" spc="-254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5" b="1">
                <a:solidFill>
                  <a:srgbClr val="FFFFFF"/>
                </a:solidFill>
                <a:latin typeface="Calibri"/>
                <a:cs typeface="Calibri"/>
              </a:rPr>
              <a:t>negociaciones.</a:t>
            </a:r>
            <a:endParaRPr sz="1200">
              <a:latin typeface="Calibri"/>
              <a:cs typeface="Calibri"/>
            </a:endParaRPr>
          </a:p>
          <a:p>
            <a:pPr marL="127000" marR="225425" indent="-114300">
              <a:lnSpc>
                <a:spcPts val="1300"/>
              </a:lnSpc>
              <a:spcBef>
                <a:spcPts val="200"/>
              </a:spcBef>
            </a:pP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•</a:t>
            </a:r>
            <a:r>
              <a:rPr dirty="0" sz="12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Recibir</a:t>
            </a:r>
            <a:r>
              <a:rPr dirty="0" sz="12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2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los</a:t>
            </a:r>
            <a:r>
              <a:rPr dirty="0" sz="12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representantes</a:t>
            </a:r>
            <a:r>
              <a:rPr dirty="0" sz="12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y </a:t>
            </a:r>
            <a:r>
              <a:rPr dirty="0" sz="1200" spc="-2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5" b="1">
                <a:solidFill>
                  <a:srgbClr val="FFFFFF"/>
                </a:solidFill>
                <a:latin typeface="Calibri"/>
                <a:cs typeface="Calibri"/>
              </a:rPr>
              <a:t>proveedores.</a:t>
            </a:r>
            <a:endParaRPr sz="1200">
              <a:latin typeface="Calibri"/>
              <a:cs typeface="Calibri"/>
            </a:endParaRPr>
          </a:p>
          <a:p>
            <a:pPr marL="127000" marR="211454" indent="-114300">
              <a:lnSpc>
                <a:spcPts val="1300"/>
              </a:lnSpc>
              <a:spcBef>
                <a:spcPts val="200"/>
              </a:spcBef>
            </a:pP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• </a:t>
            </a:r>
            <a:r>
              <a:rPr dirty="0" sz="1200" spc="-5" b="1">
                <a:solidFill>
                  <a:srgbClr val="FFFFFF"/>
                </a:solidFill>
                <a:latin typeface="Calibri"/>
                <a:cs typeface="Calibri"/>
              </a:rPr>
              <a:t>Visitar las instalaciones de los </a:t>
            </a:r>
            <a:r>
              <a:rPr dirty="0" sz="1200" spc="-2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5" b="1">
                <a:solidFill>
                  <a:srgbClr val="FFFFFF"/>
                </a:solidFill>
                <a:latin typeface="Calibri"/>
                <a:cs typeface="Calibri"/>
              </a:rPr>
              <a:t>proveedores.</a:t>
            </a:r>
            <a:endParaRPr sz="1200">
              <a:latin typeface="Calibri"/>
              <a:cs typeface="Calibri"/>
            </a:endParaRPr>
          </a:p>
          <a:p>
            <a:pPr marL="127000" marR="576580" indent="-114300">
              <a:lnSpc>
                <a:spcPts val="1300"/>
              </a:lnSpc>
              <a:spcBef>
                <a:spcPts val="200"/>
              </a:spcBef>
            </a:pP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•</a:t>
            </a:r>
            <a:r>
              <a:rPr dirty="0" sz="120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5" b="1">
                <a:solidFill>
                  <a:srgbClr val="FFFFFF"/>
                </a:solidFill>
                <a:latin typeface="Calibri"/>
                <a:cs typeface="Calibri"/>
              </a:rPr>
              <a:t>Preparar</a:t>
            </a:r>
            <a:r>
              <a:rPr dirty="0" sz="1200" spc="-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5" b="1">
                <a:solidFill>
                  <a:srgbClr val="FFFFFF"/>
                </a:solidFill>
                <a:latin typeface="Calibri"/>
                <a:cs typeface="Calibri"/>
              </a:rPr>
              <a:t>las </a:t>
            </a:r>
            <a:r>
              <a:rPr dirty="0" sz="1200" spc="-10" b="1">
                <a:solidFill>
                  <a:srgbClr val="FFFFFF"/>
                </a:solidFill>
                <a:latin typeface="Calibri"/>
                <a:cs typeface="Calibri"/>
              </a:rPr>
              <a:t>políticas </a:t>
            </a:r>
            <a:r>
              <a:rPr dirty="0" sz="1200" spc="-5" b="1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dirty="0" sz="1200" spc="-254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aprovisionamiento.</a:t>
            </a:r>
            <a:endParaRPr sz="1200">
              <a:latin typeface="Calibri"/>
              <a:cs typeface="Calibri"/>
            </a:endParaRPr>
          </a:p>
          <a:p>
            <a:pPr marL="127000" marR="5080" indent="-114300">
              <a:lnSpc>
                <a:spcPts val="1300"/>
              </a:lnSpc>
              <a:spcBef>
                <a:spcPts val="200"/>
              </a:spcBef>
            </a:pP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• </a:t>
            </a:r>
            <a:r>
              <a:rPr dirty="0" sz="1200" spc="-5" b="1">
                <a:solidFill>
                  <a:srgbClr val="FFFFFF"/>
                </a:solidFill>
                <a:latin typeface="Calibri"/>
                <a:cs typeface="Calibri"/>
              </a:rPr>
              <a:t>Vigilar la cumplimentacion de las </a:t>
            </a:r>
            <a:r>
              <a:rPr dirty="0" sz="1200" spc="-2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5" b="1">
                <a:solidFill>
                  <a:srgbClr val="FFFFFF"/>
                </a:solidFill>
                <a:latin typeface="Calibri"/>
                <a:cs typeface="Calibri"/>
              </a:rPr>
              <a:t>fechas de entrega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y </a:t>
            </a:r>
            <a:r>
              <a:rPr dirty="0" sz="1200" spc="-5" b="1">
                <a:solidFill>
                  <a:srgbClr val="FFFFFF"/>
                </a:solidFill>
                <a:latin typeface="Calibri"/>
                <a:cs typeface="Calibri"/>
              </a:rPr>
              <a:t>de todos los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 acuerdos y condiciones </a:t>
            </a:r>
            <a:r>
              <a:rPr dirty="0" sz="1200" spc="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5" b="1">
                <a:solidFill>
                  <a:srgbClr val="FFFFFF"/>
                </a:solidFill>
                <a:latin typeface="Calibri"/>
                <a:cs typeface="Calibri"/>
              </a:rPr>
              <a:t>establecidas</a:t>
            </a:r>
            <a:r>
              <a:rPr dirty="0" sz="12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5" b="1">
                <a:solidFill>
                  <a:srgbClr val="FFFFFF"/>
                </a:solidFill>
                <a:latin typeface="Calibri"/>
                <a:cs typeface="Calibri"/>
              </a:rPr>
              <a:t>con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dirty="0" sz="12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5" b="1">
                <a:solidFill>
                  <a:srgbClr val="FFFFFF"/>
                </a:solidFill>
                <a:latin typeface="Calibri"/>
                <a:cs typeface="Calibri"/>
              </a:rPr>
              <a:t>proveedor.</a:t>
            </a:r>
            <a:endParaRPr sz="1200">
              <a:latin typeface="Calibri"/>
              <a:cs typeface="Calibri"/>
            </a:endParaRPr>
          </a:p>
          <a:p>
            <a:pPr marL="127000" marR="347980" indent="-114300">
              <a:lnSpc>
                <a:spcPts val="1300"/>
              </a:lnSpc>
              <a:spcBef>
                <a:spcPts val="200"/>
              </a:spcBef>
            </a:pP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• </a:t>
            </a:r>
            <a:r>
              <a:rPr dirty="0" sz="1200" spc="-5" b="1">
                <a:solidFill>
                  <a:srgbClr val="FFFFFF"/>
                </a:solidFill>
                <a:latin typeface="Calibri"/>
                <a:cs typeface="Calibri"/>
              </a:rPr>
              <a:t>Controlar los rechazos de la </a:t>
            </a:r>
            <a:r>
              <a:rPr dirty="0" sz="1200" spc="-2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5" b="1">
                <a:solidFill>
                  <a:srgbClr val="FFFFFF"/>
                </a:solidFill>
                <a:latin typeface="Calibri"/>
                <a:cs typeface="Calibri"/>
              </a:rPr>
              <a:t>mercancía.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09206" y="901931"/>
            <a:ext cx="2668385" cy="545730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150518" y="1967233"/>
            <a:ext cx="2362835" cy="161036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12700" marR="14604">
              <a:lnSpc>
                <a:spcPts val="1700"/>
              </a:lnSpc>
              <a:spcBef>
                <a:spcPts val="340"/>
              </a:spcBef>
            </a:pP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COMPARTIDAS</a:t>
            </a:r>
            <a:r>
              <a:rPr dirty="0" sz="1600" spc="-5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CON</a:t>
            </a:r>
            <a:r>
              <a:rPr dirty="0" sz="1600" spc="-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OTROS </a:t>
            </a:r>
            <a:r>
              <a:rPr dirty="0" sz="1600" spc="-3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" b="1">
                <a:solidFill>
                  <a:srgbClr val="FFFFFF"/>
                </a:solidFill>
                <a:latin typeface="Calibri"/>
                <a:cs typeface="Calibri"/>
              </a:rPr>
              <a:t>DEPARTAMENTOS</a:t>
            </a:r>
            <a:endParaRPr sz="1600">
              <a:latin typeface="Calibri"/>
              <a:cs typeface="Calibri"/>
            </a:endParaRPr>
          </a:p>
          <a:p>
            <a:pPr marL="126364" marR="5080" indent="-114300">
              <a:lnSpc>
                <a:spcPts val="1300"/>
              </a:lnSpc>
              <a:spcBef>
                <a:spcPts val="660"/>
              </a:spcBef>
            </a:pP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• </a:t>
            </a:r>
            <a:r>
              <a:rPr dirty="0" sz="1200" spc="-5" b="1">
                <a:solidFill>
                  <a:srgbClr val="FFFFFF"/>
                </a:solidFill>
                <a:latin typeface="Calibri"/>
                <a:cs typeface="Calibri"/>
              </a:rPr>
              <a:t>Decidir si se compra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o </a:t>
            </a:r>
            <a:r>
              <a:rPr dirty="0" sz="1200" spc="-5" b="1">
                <a:solidFill>
                  <a:srgbClr val="FFFFFF"/>
                </a:solidFill>
                <a:latin typeface="Calibri"/>
                <a:cs typeface="Calibri"/>
              </a:rPr>
              <a:t>se fabrica un </a:t>
            </a:r>
            <a:r>
              <a:rPr dirty="0" sz="1200" spc="-2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producto</a:t>
            </a:r>
            <a:endParaRPr sz="1200">
              <a:latin typeface="Calibri"/>
              <a:cs typeface="Calibri"/>
            </a:endParaRPr>
          </a:p>
          <a:p>
            <a:pPr marL="126364" marR="120014" indent="-114300">
              <a:lnSpc>
                <a:spcPts val="1300"/>
              </a:lnSpc>
              <a:spcBef>
                <a:spcPts val="200"/>
              </a:spcBef>
            </a:pP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• </a:t>
            </a:r>
            <a:r>
              <a:rPr dirty="0" sz="1200" spc="-5" b="1">
                <a:solidFill>
                  <a:srgbClr val="FFFFFF"/>
                </a:solidFill>
                <a:latin typeface="Calibri"/>
                <a:cs typeface="Calibri"/>
              </a:rPr>
              <a:t>Compra de bienes de equipo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y </a:t>
            </a:r>
            <a:r>
              <a:rPr dirty="0" sz="1200" spc="-5" b="1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dirty="0" sz="1200" spc="-2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5" b="1">
                <a:solidFill>
                  <a:srgbClr val="FFFFFF"/>
                </a:solidFill>
                <a:latin typeface="Calibri"/>
                <a:cs typeface="Calibri"/>
              </a:rPr>
              <a:t>inversión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1200" spc="-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capital</a:t>
            </a:r>
            <a:endParaRPr sz="1200">
              <a:latin typeface="Calibri"/>
              <a:cs typeface="Calibri"/>
            </a:endParaRPr>
          </a:p>
          <a:p>
            <a:pPr marL="126364" marR="542290" indent="-114300">
              <a:lnSpc>
                <a:spcPts val="1300"/>
              </a:lnSpc>
              <a:spcBef>
                <a:spcPts val="200"/>
              </a:spcBef>
            </a:pP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• </a:t>
            </a:r>
            <a:r>
              <a:rPr dirty="0" sz="1200" spc="-5" b="1">
                <a:solidFill>
                  <a:srgbClr val="FFFFFF"/>
                </a:solidFill>
                <a:latin typeface="Calibri"/>
                <a:cs typeface="Calibri"/>
              </a:rPr>
              <a:t>Desarrollo de estandares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y </a:t>
            </a:r>
            <a:r>
              <a:rPr dirty="0" sz="1200" spc="-2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5" b="1">
                <a:solidFill>
                  <a:srgbClr val="FFFFFF"/>
                </a:solidFill>
                <a:latin typeface="Calibri"/>
                <a:cs typeface="Calibri"/>
              </a:rPr>
              <a:t>especiﬁcaciones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69031" y="901931"/>
            <a:ext cx="2664228" cy="545730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906348" y="1879180"/>
            <a:ext cx="2240280" cy="1343025"/>
          </a:xfrm>
          <a:prstGeom prst="rect">
            <a:avLst/>
          </a:prstGeom>
        </p:spPr>
        <p:txBody>
          <a:bodyPr wrap="square" lIns="0" tIns="1003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dirty="0" sz="1600" spc="-5" b="1">
                <a:solidFill>
                  <a:srgbClr val="FFFFFF"/>
                </a:solidFill>
                <a:latin typeface="Calibri"/>
                <a:cs typeface="Calibri"/>
              </a:rPr>
              <a:t>ESPECIALES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•</a:t>
            </a:r>
            <a:r>
              <a:rPr dirty="0" sz="12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5" b="1">
                <a:solidFill>
                  <a:srgbClr val="FFFFFF"/>
                </a:solidFill>
                <a:latin typeface="Calibri"/>
                <a:cs typeface="Calibri"/>
              </a:rPr>
              <a:t>Calidad</a:t>
            </a:r>
            <a:r>
              <a:rPr dirty="0" sz="12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5" b="1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12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5" b="1">
                <a:solidFill>
                  <a:srgbClr val="FFFFFF"/>
                </a:solidFill>
                <a:latin typeface="Calibri"/>
                <a:cs typeface="Calibri"/>
              </a:rPr>
              <a:t>las</a:t>
            </a:r>
            <a:r>
              <a:rPr dirty="0" sz="12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5" b="1">
                <a:solidFill>
                  <a:srgbClr val="FFFFFF"/>
                </a:solidFill>
                <a:latin typeface="Calibri"/>
                <a:cs typeface="Calibri"/>
              </a:rPr>
              <a:t>compras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•</a:t>
            </a:r>
            <a:r>
              <a:rPr dirty="0" sz="12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5" b="1">
                <a:solidFill>
                  <a:srgbClr val="FFFFFF"/>
                </a:solidFill>
                <a:latin typeface="Calibri"/>
                <a:cs typeface="Calibri"/>
              </a:rPr>
              <a:t>Almacenaje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•</a:t>
            </a:r>
            <a:r>
              <a:rPr dirty="0" sz="12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5" b="1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dirty="0" sz="12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5" b="1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12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5" b="1">
                <a:solidFill>
                  <a:srgbClr val="FFFFFF"/>
                </a:solidFill>
                <a:latin typeface="Calibri"/>
                <a:cs typeface="Calibri"/>
              </a:rPr>
              <a:t>inventarios</a:t>
            </a:r>
            <a:endParaRPr sz="1200">
              <a:latin typeface="Calibri"/>
              <a:cs typeface="Calibri"/>
            </a:endParaRPr>
          </a:p>
          <a:p>
            <a:pPr marL="127000" marR="5080" indent="-114300">
              <a:lnSpc>
                <a:spcPts val="1300"/>
              </a:lnSpc>
              <a:spcBef>
                <a:spcPts val="220"/>
              </a:spcBef>
            </a:pP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• </a:t>
            </a:r>
            <a:r>
              <a:rPr dirty="0" sz="1200" spc="-5" b="1">
                <a:solidFill>
                  <a:srgbClr val="FFFFFF"/>
                </a:solidFill>
                <a:latin typeface="Calibri"/>
                <a:cs typeface="Calibri"/>
              </a:rPr>
              <a:t>Programación de los materiales </a:t>
            </a:r>
            <a:r>
              <a:rPr dirty="0" sz="1200" b="1">
                <a:solidFill>
                  <a:srgbClr val="FFFFFF"/>
                </a:solidFill>
                <a:latin typeface="Calibri"/>
                <a:cs typeface="Calibri"/>
              </a:rPr>
              <a:t>y </a:t>
            </a:r>
            <a:r>
              <a:rPr dirty="0" sz="1200" spc="-2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5" b="1">
                <a:solidFill>
                  <a:srgbClr val="FFFFFF"/>
                </a:solidFill>
                <a:latin typeface="Calibri"/>
                <a:cs typeface="Calibri"/>
              </a:rPr>
              <a:t>cálculo de necesidades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745729" y="414021"/>
            <a:ext cx="242570" cy="2575560"/>
          </a:xfrm>
          <a:prstGeom prst="rect">
            <a:avLst/>
          </a:prstGeom>
        </p:spPr>
        <p:txBody>
          <a:bodyPr wrap="square" lIns="0" tIns="381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OBJETIVOS</a:t>
            </a:r>
            <a:r>
              <a:rPr dirty="0" sz="1400" spc="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1400" spc="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RESPONSABILIDADES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SG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A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.</a:t>
            </a:r>
            <a:r>
              <a:rPr dirty="0" sz="1400" spc="-14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In</a:t>
            </a:r>
            <a:r>
              <a:rPr dirty="0" sz="1400" spc="-15" b="1">
                <a:solidFill>
                  <a:srgbClr val="FFFFFF"/>
                </a:solidFill>
                <a:latin typeface="Gill Sans MT"/>
                <a:cs typeface="Gill Sans MT"/>
              </a:rPr>
              <a:t>f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or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m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a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ción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1122557"/>
            <a:ext cx="118533" cy="1185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26495" y="1050590"/>
            <a:ext cx="6922770" cy="16789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Gill Sans MT"/>
                <a:cs typeface="Gill Sans MT"/>
              </a:rPr>
              <a:t>Gestión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los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datos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logísticos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las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referencias.</a:t>
            </a:r>
            <a:endParaRPr sz="140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dirty="0" sz="1400" spc="-5">
                <a:latin typeface="Gill Sans MT"/>
                <a:cs typeface="Gill Sans MT"/>
              </a:rPr>
              <a:t>Gestión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del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mapa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almacén,</a:t>
            </a:r>
            <a:r>
              <a:rPr dirty="0" sz="1400" spc="-13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rutas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picking,</a:t>
            </a:r>
            <a:r>
              <a:rPr dirty="0" sz="1400" spc="-14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recursos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y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operarios.</a:t>
            </a:r>
            <a:endParaRPr sz="140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dirty="0" sz="1400" spc="-5">
                <a:latin typeface="Gill Sans MT"/>
                <a:cs typeface="Gill Sans MT"/>
              </a:rPr>
              <a:t>Obtención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10">
                <a:latin typeface="Gill Sans MT"/>
                <a:cs typeface="Gill Sans MT"/>
              </a:rPr>
              <a:t>referencias,</a:t>
            </a:r>
            <a:r>
              <a:rPr dirty="0" sz="1400" spc="-14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transportistas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y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puntos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destino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mercancía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(SIC).</a:t>
            </a:r>
            <a:endParaRPr sz="1400">
              <a:latin typeface="Gill Sans MT"/>
              <a:cs typeface="Gill Sans MT"/>
            </a:endParaRPr>
          </a:p>
          <a:p>
            <a:pPr marL="12700" marR="5080">
              <a:lnSpc>
                <a:spcPct val="166700"/>
              </a:lnSpc>
              <a:spcBef>
                <a:spcPts val="100"/>
              </a:spcBef>
            </a:pPr>
            <a:r>
              <a:rPr dirty="0" sz="1400" spc="-25">
                <a:latin typeface="Gill Sans MT"/>
                <a:cs typeface="Gill Sans MT"/>
              </a:rPr>
              <a:t>Traspaso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al Sistema de </a:t>
            </a:r>
            <a:r>
              <a:rPr dirty="0" sz="1400" spc="-5">
                <a:latin typeface="Gill Sans MT"/>
                <a:cs typeface="Gill Sans MT"/>
              </a:rPr>
              <a:t>Información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Central</a:t>
            </a:r>
            <a:r>
              <a:rPr dirty="0" sz="1400">
                <a:latin typeface="Gill Sans MT"/>
                <a:cs typeface="Gill Sans MT"/>
              </a:rPr>
              <a:t> de </a:t>
            </a:r>
            <a:r>
              <a:rPr dirty="0" sz="1400" spc="-5">
                <a:latin typeface="Gill Sans MT"/>
                <a:cs typeface="Gill Sans MT"/>
              </a:rPr>
              <a:t>información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relativa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stocks</a:t>
            </a:r>
            <a:r>
              <a:rPr dirty="0" sz="1400">
                <a:latin typeface="Gill Sans MT"/>
                <a:cs typeface="Gill Sans MT"/>
              </a:rPr>
              <a:t> y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mapa</a:t>
            </a:r>
            <a:r>
              <a:rPr dirty="0" sz="1400">
                <a:latin typeface="Gill Sans MT"/>
                <a:cs typeface="Gill Sans MT"/>
              </a:rPr>
              <a:t> de </a:t>
            </a:r>
            <a:r>
              <a:rPr dirty="0" sz="1400" spc="-5">
                <a:latin typeface="Gill Sans MT"/>
                <a:cs typeface="Gill Sans MT"/>
              </a:rPr>
              <a:t>almacén.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Informes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-5">
                <a:latin typeface="Gill Sans MT"/>
                <a:cs typeface="Gill Sans MT"/>
              </a:rPr>
              <a:t> productividad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-5">
                <a:latin typeface="Gill Sans MT"/>
                <a:cs typeface="Gill Sans MT"/>
              </a:rPr>
              <a:t> operarios/recursos,</a:t>
            </a:r>
            <a:r>
              <a:rPr dirty="0" sz="1400" spc="-14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eficacia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del </a:t>
            </a:r>
            <a:r>
              <a:rPr dirty="0" sz="1400" spc="-5">
                <a:latin typeface="Gill Sans MT"/>
                <a:cs typeface="Gill Sans MT"/>
              </a:rPr>
              <a:t>almacén...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1482728"/>
            <a:ext cx="118533" cy="1185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1838328"/>
            <a:ext cx="118533" cy="11853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2206628"/>
            <a:ext cx="118533" cy="11853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2562228"/>
            <a:ext cx="118533" cy="118533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67</a:t>
            </a:fld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spc="-25" b="1">
                <a:solidFill>
                  <a:srgbClr val="FFFFFF"/>
                </a:solidFill>
                <a:latin typeface="Gill Sans MT"/>
                <a:cs typeface="Gill Sans MT"/>
              </a:rPr>
              <a:t>RENTABILIDAD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DL</a:t>
            </a: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20" b="1">
                <a:solidFill>
                  <a:srgbClr val="FFFFFF"/>
                </a:solidFill>
                <a:latin typeface="Gill Sans MT"/>
                <a:cs typeface="Gill Sans MT"/>
              </a:rPr>
              <a:t>STOCK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POR</a:t>
            </a: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35" b="1">
                <a:solidFill>
                  <a:srgbClr val="FFFFFF"/>
                </a:solidFill>
                <a:latin typeface="Gill Sans MT"/>
                <a:cs typeface="Gill Sans MT"/>
              </a:rPr>
              <a:t>ROTACIONSES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2284" y="1277105"/>
            <a:ext cx="7432605" cy="390563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67</a:t>
            </a:fld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7625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RE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N</a:t>
            </a:r>
            <a:r>
              <a:rPr dirty="0" sz="1400" spc="-170" b="1">
                <a:solidFill>
                  <a:srgbClr val="FFFFFF"/>
                </a:solidFill>
                <a:latin typeface="Gill Sans MT"/>
                <a:cs typeface="Gill Sans MT"/>
              </a:rPr>
              <a:t>T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A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B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ILI</a:t>
            </a:r>
            <a:r>
              <a:rPr dirty="0" sz="1400" spc="-80" b="1">
                <a:solidFill>
                  <a:srgbClr val="FFFFFF"/>
                </a:solidFill>
                <a:latin typeface="Gill Sans MT"/>
                <a:cs typeface="Gill Sans MT"/>
              </a:rPr>
              <a:t>D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AD DEL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S</a:t>
            </a:r>
            <a:r>
              <a:rPr dirty="0" sz="1400" spc="-95" b="1">
                <a:solidFill>
                  <a:srgbClr val="FFFFFF"/>
                </a:solidFill>
                <a:latin typeface="Gill Sans MT"/>
                <a:cs typeface="Gill Sans MT"/>
              </a:rPr>
              <a:t>T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OCK POR</a:t>
            </a:r>
            <a:r>
              <a:rPr dirty="0" sz="1400" spc="-21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V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E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N</a:t>
            </a:r>
            <a:r>
              <a:rPr dirty="0" sz="1400" spc="-170" b="1">
                <a:solidFill>
                  <a:srgbClr val="FFFFFF"/>
                </a:solidFill>
                <a:latin typeface="Gill Sans MT"/>
                <a:cs typeface="Gill Sans MT"/>
              </a:rPr>
              <a:t>T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AS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2433" y="1019176"/>
            <a:ext cx="7210423" cy="443864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67</a:t>
            </a:fld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7625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spc="-20" b="1">
                <a:solidFill>
                  <a:srgbClr val="FFFFFF"/>
                </a:solidFill>
                <a:latin typeface="Gill Sans MT"/>
                <a:cs typeface="Gill Sans MT"/>
              </a:rPr>
              <a:t>STOCK</a:t>
            </a:r>
            <a:r>
              <a:rPr dirty="0" sz="1400" spc="-3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POR</a:t>
            </a:r>
            <a:r>
              <a:rPr dirty="0" sz="1400" spc="-3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15" b="1">
                <a:solidFill>
                  <a:srgbClr val="FFFFFF"/>
                </a:solidFill>
                <a:latin typeface="Gill Sans MT"/>
                <a:cs typeface="Gill Sans MT"/>
              </a:rPr>
              <a:t>PROVEEDOR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347" y="1085870"/>
            <a:ext cx="7229473" cy="498157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67</a:t>
            </a:fld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RASGOS</a:t>
            </a: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DEL</a:t>
            </a: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25" b="1">
                <a:solidFill>
                  <a:srgbClr val="FFFFFF"/>
                </a:solidFill>
                <a:latin typeface="Gill Sans MT"/>
                <a:cs typeface="Gill Sans MT"/>
              </a:rPr>
              <a:t>NUEVO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 MARCO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DE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RELACIÓN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 CON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15" b="1">
                <a:solidFill>
                  <a:srgbClr val="FFFFFF"/>
                </a:solidFill>
                <a:latin typeface="Gill Sans MT"/>
                <a:cs typeface="Gill Sans MT"/>
              </a:rPr>
              <a:t>PROVEEDORES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8639" y="901931"/>
            <a:ext cx="3566160" cy="83542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44096" y="1192620"/>
            <a:ext cx="237871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solidFill>
                  <a:srgbClr val="FFFFFF"/>
                </a:solidFill>
                <a:latin typeface="Calibri"/>
                <a:cs typeface="Calibri"/>
              </a:rPr>
              <a:t>DENTRO</a:t>
            </a:r>
            <a:r>
              <a:rPr dirty="0" sz="11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11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dirty="0" sz="11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-5" b="1">
                <a:solidFill>
                  <a:srgbClr val="FFFFFF"/>
                </a:solidFill>
                <a:latin typeface="Calibri"/>
                <a:cs typeface="Calibri"/>
              </a:rPr>
              <a:t>EMPRESA</a:t>
            </a:r>
            <a:r>
              <a:rPr dirty="0" sz="11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FFFFFF"/>
                </a:solidFill>
                <a:latin typeface="Calibri"/>
                <a:cs typeface="Calibri"/>
              </a:rPr>
              <a:t>COMPRADORA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22712" y="1654233"/>
            <a:ext cx="2988945" cy="1005840"/>
            <a:chOff x="922712" y="1654233"/>
            <a:chExt cx="2988945" cy="100584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2712" y="1654233"/>
              <a:ext cx="378228" cy="58189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4439" y="1812175"/>
              <a:ext cx="2676697" cy="84789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752372" y="2109587"/>
            <a:ext cx="16459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Calibri"/>
                <a:cs typeface="Calibri"/>
              </a:rPr>
              <a:t>Compromiso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de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la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dirección.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22712" y="1654233"/>
            <a:ext cx="2988945" cy="1924685"/>
            <a:chOff x="922712" y="1654233"/>
            <a:chExt cx="2988945" cy="192468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2712" y="1654233"/>
              <a:ext cx="378228" cy="150044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4439" y="2730732"/>
              <a:ext cx="2676697" cy="847897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096847" y="3026554"/>
            <a:ext cx="956944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Calibri"/>
                <a:cs typeface="Calibri"/>
              </a:rPr>
              <a:t>Cambio</a:t>
            </a:r>
            <a:r>
              <a:rPr dirty="0" sz="1100" spc="-5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cultural.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22712" y="1654233"/>
            <a:ext cx="2988945" cy="2839085"/>
            <a:chOff x="922712" y="1654233"/>
            <a:chExt cx="2988945" cy="2839085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2712" y="1654233"/>
              <a:ext cx="378228" cy="241484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4439" y="3645130"/>
              <a:ext cx="2676697" cy="84789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602065" y="3868083"/>
            <a:ext cx="1946910" cy="33274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631190" marR="5080" indent="-619125">
              <a:lnSpc>
                <a:spcPts val="1100"/>
              </a:lnSpc>
              <a:spcBef>
                <a:spcPts val="320"/>
              </a:spcBef>
            </a:pPr>
            <a:r>
              <a:rPr dirty="0" sz="1100" spc="-5">
                <a:latin typeface="Calibri"/>
                <a:cs typeface="Calibri"/>
              </a:rPr>
              <a:t>Sistemas </a:t>
            </a:r>
            <a:r>
              <a:rPr dirty="0" sz="1100">
                <a:latin typeface="Calibri"/>
                <a:cs typeface="Calibri"/>
              </a:rPr>
              <a:t>de </a:t>
            </a:r>
            <a:r>
              <a:rPr dirty="0" sz="1100" spc="-5">
                <a:latin typeface="Calibri"/>
                <a:cs typeface="Calibri"/>
              </a:rPr>
              <a:t>información </a:t>
            </a:r>
            <a:r>
              <a:rPr dirty="0" sz="1100">
                <a:latin typeface="Calibri"/>
                <a:cs typeface="Calibri"/>
              </a:rPr>
              <a:t>y nuevas </a:t>
            </a:r>
            <a:r>
              <a:rPr dirty="0" sz="1100" spc="-23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tecnologías.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22712" y="1654233"/>
            <a:ext cx="2988945" cy="3757929"/>
            <a:chOff x="922712" y="1654233"/>
            <a:chExt cx="2988945" cy="3757929"/>
          </a:xfrm>
        </p:grpSpPr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2712" y="1654233"/>
              <a:ext cx="378228" cy="333340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4439" y="4563687"/>
              <a:ext cx="2676697" cy="847898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2038184" y="4860489"/>
            <a:ext cx="10744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Calibri"/>
                <a:cs typeface="Calibri"/>
              </a:rPr>
              <a:t>Política</a:t>
            </a:r>
            <a:r>
              <a:rPr dirty="0" sz="1100" spc="-5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Comercial.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22712" y="1654232"/>
            <a:ext cx="2988945" cy="4672330"/>
            <a:chOff x="922712" y="1654232"/>
            <a:chExt cx="2988945" cy="4672330"/>
          </a:xfrm>
        </p:grpSpPr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2712" y="1654232"/>
              <a:ext cx="378228" cy="424780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4439" y="5482243"/>
              <a:ext cx="2676697" cy="843741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959637" y="5777456"/>
            <a:ext cx="123190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Calibri"/>
                <a:cs typeface="Calibri"/>
              </a:rPr>
              <a:t>Modelo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organizativo.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380806" y="901931"/>
            <a:ext cx="3757352" cy="835428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4538040" y="1192620"/>
            <a:ext cx="344932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 b="1">
                <a:solidFill>
                  <a:srgbClr val="FFFFFF"/>
                </a:solidFill>
                <a:latin typeface="Calibri"/>
                <a:cs typeface="Calibri"/>
              </a:rPr>
              <a:t>RELACIÓN</a:t>
            </a:r>
            <a:r>
              <a:rPr dirty="0" sz="1100" spc="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FFFFFF"/>
                </a:solidFill>
                <a:latin typeface="Calibri"/>
                <a:cs typeface="Calibri"/>
              </a:rPr>
              <a:t>CON</a:t>
            </a:r>
            <a:r>
              <a:rPr dirty="0" sz="1100" spc="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-5" b="1">
                <a:solidFill>
                  <a:srgbClr val="FFFFFF"/>
                </a:solidFill>
                <a:latin typeface="Calibri"/>
                <a:cs typeface="Calibri"/>
              </a:rPr>
              <a:t>PROVEEDORES</a:t>
            </a:r>
            <a:r>
              <a:rPr dirty="0" sz="1100" spc="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1100" spc="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-5" b="1">
                <a:solidFill>
                  <a:srgbClr val="FFFFFF"/>
                </a:solidFill>
                <a:latin typeface="Calibri"/>
                <a:cs typeface="Calibri"/>
              </a:rPr>
              <a:t>OPERADORES</a:t>
            </a:r>
            <a:r>
              <a:rPr dirty="0" sz="1100" spc="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b="1">
                <a:solidFill>
                  <a:srgbClr val="FFFFFF"/>
                </a:solidFill>
                <a:latin typeface="Calibri"/>
                <a:cs typeface="Calibri"/>
              </a:rPr>
              <a:t>LOGÍSTICOS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771504" y="1654233"/>
            <a:ext cx="3108960" cy="1005840"/>
            <a:chOff x="4771504" y="1654233"/>
            <a:chExt cx="3108960" cy="1005840"/>
          </a:xfrm>
        </p:grpSpPr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71504" y="1654233"/>
              <a:ext cx="399010" cy="58189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04014" y="1812175"/>
              <a:ext cx="2776449" cy="847897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6203243" y="2109587"/>
            <a:ext cx="58356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Calibri"/>
                <a:cs typeface="Calibri"/>
              </a:rPr>
              <a:t>Confianza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4771504" y="1654233"/>
            <a:ext cx="3108960" cy="1924685"/>
            <a:chOff x="4771504" y="1654233"/>
            <a:chExt cx="3108960" cy="1924685"/>
          </a:xfrm>
        </p:grpSpPr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71504" y="1654233"/>
              <a:ext cx="399010" cy="150044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04014" y="2730732"/>
              <a:ext cx="2776449" cy="847897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5483562" y="3026554"/>
            <a:ext cx="202311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Calibri"/>
                <a:cs typeface="Calibri"/>
              </a:rPr>
              <a:t>Involucración </a:t>
            </a:r>
            <a:r>
              <a:rPr dirty="0" sz="1100">
                <a:latin typeface="Calibri"/>
                <a:cs typeface="Calibri"/>
              </a:rPr>
              <a:t>de todos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los </a:t>
            </a:r>
            <a:r>
              <a:rPr dirty="0" sz="1100" spc="-5">
                <a:latin typeface="Calibri"/>
                <a:cs typeface="Calibri"/>
              </a:rPr>
              <a:t>agentes.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4771504" y="1654233"/>
            <a:ext cx="3108960" cy="2839085"/>
            <a:chOff x="4771504" y="1654233"/>
            <a:chExt cx="3108960" cy="2839085"/>
          </a:xfrm>
        </p:grpSpPr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71504" y="1654233"/>
              <a:ext cx="399010" cy="241484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104014" y="3645130"/>
              <a:ext cx="2776449" cy="847898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6063713" y="3943521"/>
            <a:ext cx="86296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Calibri"/>
                <a:cs typeface="Calibri"/>
              </a:rPr>
              <a:t>Transparencia.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771504" y="1654233"/>
            <a:ext cx="3108960" cy="3757929"/>
            <a:chOff x="4771504" y="1654233"/>
            <a:chExt cx="3108960" cy="3757929"/>
          </a:xfrm>
        </p:grpSpPr>
        <p:pic>
          <p:nvPicPr>
            <p:cNvPr id="40" name="object 4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71504" y="1654233"/>
              <a:ext cx="399010" cy="333340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104014" y="4563687"/>
              <a:ext cx="2776449" cy="847898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5511223" y="4860489"/>
            <a:ext cx="1967864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Calibri"/>
                <a:cs typeface="Calibri"/>
              </a:rPr>
              <a:t>Cumplimiento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de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todo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lo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5">
                <a:latin typeface="Calibri"/>
                <a:cs typeface="Calibri"/>
              </a:rPr>
              <a:t>pactado.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67</a:t>
            </a:fld>
          </a:p>
        </p:txBody>
      </p:sp>
      <p:sp>
        <p:nvSpPr>
          <p:cNvPr id="44" name="object 4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GESTIÓN</a:t>
            </a:r>
            <a:r>
              <a:rPr dirty="0" sz="1400" spc="-2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DE</a:t>
            </a:r>
            <a:r>
              <a:rPr dirty="0" sz="1400" spc="-1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LOS</a:t>
            </a:r>
            <a:r>
              <a:rPr dirty="0" sz="1400" spc="-1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35" b="1">
                <a:solidFill>
                  <a:srgbClr val="FFFFFF"/>
                </a:solidFill>
                <a:latin typeface="Gill Sans MT"/>
                <a:cs typeface="Gill Sans MT"/>
              </a:rPr>
              <a:t>RESULTADOS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4846" y="885305"/>
            <a:ext cx="5989318" cy="266422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476127" y="1452284"/>
            <a:ext cx="4842510" cy="1117600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0" marR="94615" indent="-114300">
              <a:lnSpc>
                <a:spcPts val="1700"/>
              </a:lnSpc>
              <a:spcBef>
                <a:spcPts val="240"/>
              </a:spcBef>
            </a:pPr>
            <a:r>
              <a:rPr dirty="0" sz="1500">
                <a:latin typeface="Calibri"/>
                <a:cs typeface="Calibri"/>
              </a:rPr>
              <a:t>•</a:t>
            </a:r>
            <a:r>
              <a:rPr dirty="0" sz="1500" spc="-190">
                <a:latin typeface="Calibri"/>
                <a:cs typeface="Calibri"/>
              </a:rPr>
              <a:t> </a:t>
            </a:r>
            <a:r>
              <a:rPr dirty="0" sz="1500" spc="-5">
                <a:latin typeface="Calibri"/>
                <a:cs typeface="Calibri"/>
              </a:rPr>
              <a:t>Medición</a:t>
            </a:r>
            <a:r>
              <a:rPr dirty="0" sz="1500" spc="5">
                <a:latin typeface="Calibri"/>
                <a:cs typeface="Calibri"/>
              </a:rPr>
              <a:t> </a:t>
            </a:r>
            <a:r>
              <a:rPr dirty="0" sz="1500" spc="-5">
                <a:latin typeface="Calibri"/>
                <a:cs typeface="Calibri"/>
              </a:rPr>
              <a:t>sistemática</a:t>
            </a:r>
            <a:r>
              <a:rPr dirty="0" sz="1500" spc="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de</a:t>
            </a:r>
            <a:r>
              <a:rPr dirty="0" sz="1500" spc="5">
                <a:latin typeface="Calibri"/>
                <a:cs typeface="Calibri"/>
              </a:rPr>
              <a:t> </a:t>
            </a:r>
            <a:r>
              <a:rPr dirty="0" sz="1500" spc="-5">
                <a:latin typeface="Calibri"/>
                <a:cs typeface="Calibri"/>
              </a:rPr>
              <a:t>los</a:t>
            </a:r>
            <a:r>
              <a:rPr dirty="0" sz="1500" spc="10">
                <a:latin typeface="Calibri"/>
                <a:cs typeface="Calibri"/>
              </a:rPr>
              <a:t> </a:t>
            </a:r>
            <a:r>
              <a:rPr dirty="0" sz="1500" spc="-5">
                <a:latin typeface="Calibri"/>
                <a:cs typeface="Calibri"/>
              </a:rPr>
              <a:t>indicadores</a:t>
            </a:r>
            <a:r>
              <a:rPr dirty="0" sz="1500" spc="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de</a:t>
            </a:r>
            <a:r>
              <a:rPr dirty="0" sz="1500" spc="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servicio</a:t>
            </a:r>
            <a:r>
              <a:rPr dirty="0" sz="1500" spc="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y</a:t>
            </a:r>
            <a:r>
              <a:rPr dirty="0" sz="1500" spc="5">
                <a:latin typeface="Calibri"/>
                <a:cs typeface="Calibri"/>
              </a:rPr>
              <a:t> </a:t>
            </a:r>
            <a:r>
              <a:rPr dirty="0" sz="1500" spc="-5">
                <a:latin typeface="Calibri"/>
                <a:cs typeface="Calibri"/>
              </a:rPr>
              <a:t>costes </a:t>
            </a:r>
            <a:r>
              <a:rPr dirty="0" sz="1500" spc="-325">
                <a:latin typeface="Calibri"/>
                <a:cs typeface="Calibri"/>
              </a:rPr>
              <a:t> </a:t>
            </a:r>
            <a:r>
              <a:rPr dirty="0" sz="1500" spc="-5">
                <a:latin typeface="Calibri"/>
                <a:cs typeface="Calibri"/>
              </a:rPr>
              <a:t>acordados.</a:t>
            </a:r>
            <a:r>
              <a:rPr dirty="0" sz="1500" spc="-5" i="1">
                <a:latin typeface="Calibri"/>
                <a:cs typeface="Calibri"/>
              </a:rPr>
              <a:t>.</a:t>
            </a:r>
            <a:endParaRPr sz="1500">
              <a:latin typeface="Calibri"/>
              <a:cs typeface="Calibri"/>
            </a:endParaRPr>
          </a:p>
          <a:p>
            <a:pPr marL="127000" marR="5080" indent="-114300">
              <a:lnSpc>
                <a:spcPts val="1600"/>
              </a:lnSpc>
              <a:spcBef>
                <a:spcPts val="280"/>
              </a:spcBef>
            </a:pPr>
            <a:r>
              <a:rPr dirty="0" sz="1500">
                <a:latin typeface="Calibri"/>
                <a:cs typeface="Calibri"/>
              </a:rPr>
              <a:t>•</a:t>
            </a:r>
            <a:r>
              <a:rPr dirty="0" sz="1500" spc="-185">
                <a:latin typeface="Calibri"/>
                <a:cs typeface="Calibri"/>
              </a:rPr>
              <a:t> </a:t>
            </a:r>
            <a:r>
              <a:rPr dirty="0" sz="1500" spc="-5">
                <a:latin typeface="Calibri"/>
                <a:cs typeface="Calibri"/>
              </a:rPr>
              <a:t>Compromiso</a:t>
            </a:r>
            <a:r>
              <a:rPr dirty="0" sz="1500" spc="1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de</a:t>
            </a:r>
            <a:r>
              <a:rPr dirty="0" sz="1500" spc="15">
                <a:latin typeface="Calibri"/>
                <a:cs typeface="Calibri"/>
              </a:rPr>
              <a:t> </a:t>
            </a:r>
            <a:r>
              <a:rPr dirty="0" sz="1500" spc="-5">
                <a:latin typeface="Calibri"/>
                <a:cs typeface="Calibri"/>
              </a:rPr>
              <a:t>intercambio</a:t>
            </a:r>
            <a:r>
              <a:rPr dirty="0" sz="1500" spc="15">
                <a:latin typeface="Calibri"/>
                <a:cs typeface="Calibri"/>
              </a:rPr>
              <a:t> </a:t>
            </a:r>
            <a:r>
              <a:rPr dirty="0" sz="1500" spc="-5">
                <a:latin typeface="Calibri"/>
                <a:cs typeface="Calibri"/>
              </a:rPr>
              <a:t>periódico</a:t>
            </a:r>
            <a:r>
              <a:rPr dirty="0" sz="1500" spc="1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de</a:t>
            </a:r>
            <a:r>
              <a:rPr dirty="0" sz="1500" spc="15">
                <a:latin typeface="Calibri"/>
                <a:cs typeface="Calibri"/>
              </a:rPr>
              <a:t> </a:t>
            </a:r>
            <a:r>
              <a:rPr dirty="0" sz="1500" spc="-5">
                <a:latin typeface="Calibri"/>
                <a:cs typeface="Calibri"/>
              </a:rPr>
              <a:t>dichos</a:t>
            </a:r>
            <a:r>
              <a:rPr dirty="0" sz="1500" spc="15">
                <a:latin typeface="Calibri"/>
                <a:cs typeface="Calibri"/>
              </a:rPr>
              <a:t> </a:t>
            </a:r>
            <a:r>
              <a:rPr dirty="0" sz="1500" spc="-5">
                <a:latin typeface="Calibri"/>
                <a:cs typeface="Calibri"/>
              </a:rPr>
              <a:t>indicadores </a:t>
            </a:r>
            <a:r>
              <a:rPr dirty="0" sz="1500" spc="-32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de rendimiento de la nueva </a:t>
            </a:r>
            <a:r>
              <a:rPr dirty="0" sz="1500" spc="-5">
                <a:latin typeface="Calibri"/>
                <a:cs typeface="Calibri"/>
              </a:rPr>
              <a:t>operativa, </a:t>
            </a:r>
            <a:r>
              <a:rPr dirty="0" sz="1500">
                <a:latin typeface="Calibri"/>
                <a:cs typeface="Calibri"/>
              </a:rPr>
              <a:t>así </a:t>
            </a:r>
            <a:r>
              <a:rPr dirty="0" sz="1500" spc="-5">
                <a:latin typeface="Calibri"/>
                <a:cs typeface="Calibri"/>
              </a:rPr>
              <a:t>como </a:t>
            </a:r>
            <a:r>
              <a:rPr dirty="0" sz="1500">
                <a:latin typeface="Calibri"/>
                <a:cs typeface="Calibri"/>
              </a:rPr>
              <a:t>de su </a:t>
            </a:r>
            <a:r>
              <a:rPr dirty="0" sz="1500" spc="5">
                <a:latin typeface="Calibri"/>
                <a:cs typeface="Calibri"/>
              </a:rPr>
              <a:t> </a:t>
            </a:r>
            <a:r>
              <a:rPr dirty="0" sz="1500" spc="-5">
                <a:latin typeface="Calibri"/>
                <a:cs typeface="Calibri"/>
              </a:rPr>
              <a:t>revisión</a:t>
            </a:r>
            <a:r>
              <a:rPr dirty="0" sz="1500">
                <a:latin typeface="Calibri"/>
                <a:cs typeface="Calibri"/>
              </a:rPr>
              <a:t> </a:t>
            </a:r>
            <a:r>
              <a:rPr dirty="0" sz="1500" spc="-5">
                <a:latin typeface="Calibri"/>
                <a:cs typeface="Calibri"/>
              </a:rPr>
              <a:t>periódica</a:t>
            </a:r>
            <a:r>
              <a:rPr dirty="0" sz="1500">
                <a:latin typeface="Calibri"/>
                <a:cs typeface="Calibri"/>
              </a:rPr>
              <a:t> y</a:t>
            </a:r>
            <a:r>
              <a:rPr dirty="0" sz="1500" spc="5">
                <a:latin typeface="Calibri"/>
                <a:cs typeface="Calibri"/>
              </a:rPr>
              <a:t> </a:t>
            </a:r>
            <a:r>
              <a:rPr dirty="0" sz="1500" spc="-5">
                <a:latin typeface="Calibri"/>
                <a:cs typeface="Calibri"/>
              </a:rPr>
              <a:t>mantenimiento</a:t>
            </a:r>
            <a:r>
              <a:rPr dirty="0" sz="1500">
                <a:latin typeface="Calibri"/>
                <a:cs typeface="Calibri"/>
              </a:rPr>
              <a:t> </a:t>
            </a:r>
            <a:r>
              <a:rPr dirty="0" sz="1500" spc="-5">
                <a:latin typeface="Calibri"/>
                <a:cs typeface="Calibri"/>
              </a:rPr>
              <a:t>futuro.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0945" y="901931"/>
            <a:ext cx="2240280" cy="263513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25458" y="2001569"/>
            <a:ext cx="1776730" cy="36068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12700" marR="5080" indent="230504">
              <a:lnSpc>
                <a:spcPts val="1200"/>
              </a:lnSpc>
              <a:spcBef>
                <a:spcPts val="340"/>
              </a:spcBef>
            </a:pPr>
            <a:r>
              <a:rPr dirty="0" sz="1200" spc="-5" b="1">
                <a:latin typeface="Calibri"/>
                <a:cs typeface="Calibri"/>
              </a:rPr>
              <a:t>Aspectos Clave </a:t>
            </a:r>
            <a:r>
              <a:rPr dirty="0" sz="1200" b="1">
                <a:latin typeface="Calibri"/>
                <a:cs typeface="Calibri"/>
              </a:rPr>
              <a:t>en el </a:t>
            </a:r>
            <a:r>
              <a:rPr dirty="0" sz="1200" spc="5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Seguimiento</a:t>
            </a:r>
            <a:r>
              <a:rPr dirty="0" sz="1200" spc="-35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de</a:t>
            </a:r>
            <a:r>
              <a:rPr dirty="0" sz="1200" spc="-35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las</a:t>
            </a:r>
            <a:r>
              <a:rPr dirty="0" sz="1200" spc="-30" b="1">
                <a:latin typeface="Calibri"/>
                <a:cs typeface="Calibri"/>
              </a:rPr>
              <a:t> </a:t>
            </a:r>
            <a:r>
              <a:rPr dirty="0" sz="1200" b="1">
                <a:latin typeface="Calibri"/>
                <a:cs typeface="Calibri"/>
              </a:rPr>
              <a:t>Mejoras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4846" y="3674225"/>
            <a:ext cx="5989318" cy="266422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476127" y="4009519"/>
            <a:ext cx="4893945" cy="1854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latin typeface="Calibri"/>
                <a:cs typeface="Calibri"/>
              </a:rPr>
              <a:t>•</a:t>
            </a:r>
            <a:r>
              <a:rPr dirty="0" sz="1500" spc="-190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Acuerdo </a:t>
            </a:r>
            <a:r>
              <a:rPr dirty="0" sz="1500" spc="-5">
                <a:latin typeface="Calibri"/>
                <a:cs typeface="Calibri"/>
              </a:rPr>
              <a:t>acerca</a:t>
            </a:r>
            <a:r>
              <a:rPr dirty="0" sz="1500">
                <a:latin typeface="Calibri"/>
                <a:cs typeface="Calibri"/>
              </a:rPr>
              <a:t> de</a:t>
            </a:r>
            <a:r>
              <a:rPr dirty="0" sz="1500" spc="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las </a:t>
            </a:r>
            <a:r>
              <a:rPr dirty="0" sz="1500" spc="-5">
                <a:latin typeface="Calibri"/>
                <a:cs typeface="Calibri"/>
              </a:rPr>
              <a:t>actividades</a:t>
            </a:r>
            <a:r>
              <a:rPr dirty="0" sz="1500" spc="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que van a</a:t>
            </a:r>
            <a:r>
              <a:rPr dirty="0" sz="1500" spc="5">
                <a:latin typeface="Calibri"/>
                <a:cs typeface="Calibri"/>
              </a:rPr>
              <a:t> </a:t>
            </a:r>
            <a:r>
              <a:rPr dirty="0" sz="1500" spc="-5">
                <a:latin typeface="Calibri"/>
                <a:cs typeface="Calibri"/>
              </a:rPr>
              <a:t>considerarse.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500">
                <a:latin typeface="Calibri"/>
                <a:cs typeface="Calibri"/>
              </a:rPr>
              <a:t>•</a:t>
            </a:r>
            <a:r>
              <a:rPr dirty="0" sz="1500" spc="-190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La </a:t>
            </a:r>
            <a:r>
              <a:rPr dirty="0" sz="1500" spc="-5">
                <a:latin typeface="Calibri"/>
                <a:cs typeface="Calibri"/>
              </a:rPr>
              <a:t>información</a:t>
            </a:r>
            <a:r>
              <a:rPr dirty="0" sz="1500">
                <a:latin typeface="Calibri"/>
                <a:cs typeface="Calibri"/>
              </a:rPr>
              <a:t> ha</a:t>
            </a:r>
            <a:r>
              <a:rPr dirty="0" sz="1500" spc="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de ser</a:t>
            </a:r>
            <a:r>
              <a:rPr dirty="0" sz="1500" spc="5">
                <a:latin typeface="Calibri"/>
                <a:cs typeface="Calibri"/>
              </a:rPr>
              <a:t> </a:t>
            </a:r>
            <a:r>
              <a:rPr dirty="0" sz="1500" spc="-5">
                <a:latin typeface="Calibri"/>
                <a:cs typeface="Calibri"/>
              </a:rPr>
              <a:t>fiable</a:t>
            </a:r>
            <a:r>
              <a:rPr dirty="0" sz="1500">
                <a:latin typeface="Calibri"/>
                <a:cs typeface="Calibri"/>
              </a:rPr>
              <a:t> y </a:t>
            </a:r>
            <a:r>
              <a:rPr dirty="0" sz="1500" spc="-5">
                <a:latin typeface="Calibri"/>
                <a:cs typeface="Calibri"/>
              </a:rPr>
              <a:t>consensuada.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latin typeface="Calibri"/>
                <a:cs typeface="Calibri"/>
              </a:rPr>
              <a:t>•</a:t>
            </a:r>
            <a:r>
              <a:rPr dirty="0" sz="1500" spc="-190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Modelo de análisis de </a:t>
            </a:r>
            <a:r>
              <a:rPr dirty="0" sz="1500" spc="-5">
                <a:latin typeface="Calibri"/>
                <a:cs typeface="Calibri"/>
              </a:rPr>
              <a:t>costes</a:t>
            </a:r>
            <a:r>
              <a:rPr dirty="0" sz="1500">
                <a:latin typeface="Calibri"/>
                <a:cs typeface="Calibri"/>
              </a:rPr>
              <a:t> </a:t>
            </a:r>
            <a:r>
              <a:rPr dirty="0" sz="1500" spc="-5">
                <a:latin typeface="Calibri"/>
                <a:cs typeface="Calibri"/>
              </a:rPr>
              <a:t>consensuado</a:t>
            </a:r>
            <a:r>
              <a:rPr dirty="0" sz="1500">
                <a:latin typeface="Calibri"/>
                <a:cs typeface="Calibri"/>
              </a:rPr>
              <a:t> </a:t>
            </a:r>
            <a:r>
              <a:rPr dirty="0" sz="1500" spc="-5">
                <a:latin typeface="Calibri"/>
                <a:cs typeface="Calibri"/>
              </a:rPr>
              <a:t>por</a:t>
            </a:r>
            <a:r>
              <a:rPr dirty="0" sz="1500">
                <a:latin typeface="Calibri"/>
                <a:cs typeface="Calibri"/>
              </a:rPr>
              <a:t> las </a:t>
            </a:r>
            <a:r>
              <a:rPr dirty="0" sz="1500" spc="-5">
                <a:latin typeface="Calibri"/>
                <a:cs typeface="Calibri"/>
              </a:rPr>
              <a:t>partes.</a:t>
            </a:r>
            <a:endParaRPr sz="1500">
              <a:latin typeface="Calibri"/>
              <a:cs typeface="Calibri"/>
            </a:endParaRPr>
          </a:p>
          <a:p>
            <a:pPr marL="127000" marR="5080" indent="-114300">
              <a:lnSpc>
                <a:spcPts val="1600"/>
              </a:lnSpc>
              <a:spcBef>
                <a:spcPts val="320"/>
              </a:spcBef>
            </a:pPr>
            <a:r>
              <a:rPr dirty="0" sz="1500">
                <a:latin typeface="Calibri"/>
                <a:cs typeface="Calibri"/>
              </a:rPr>
              <a:t>•</a:t>
            </a:r>
            <a:r>
              <a:rPr dirty="0" sz="1500" spc="-190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Se</a:t>
            </a:r>
            <a:r>
              <a:rPr dirty="0" sz="1500" spc="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deben</a:t>
            </a:r>
            <a:r>
              <a:rPr dirty="0" sz="1500" spc="10">
                <a:latin typeface="Calibri"/>
                <a:cs typeface="Calibri"/>
              </a:rPr>
              <a:t> </a:t>
            </a:r>
            <a:r>
              <a:rPr dirty="0" sz="1500" spc="-5">
                <a:latin typeface="Calibri"/>
                <a:cs typeface="Calibri"/>
              </a:rPr>
              <a:t>considerar</a:t>
            </a:r>
            <a:r>
              <a:rPr dirty="0" sz="1500">
                <a:latin typeface="Calibri"/>
                <a:cs typeface="Calibri"/>
              </a:rPr>
              <a:t> </a:t>
            </a:r>
            <a:r>
              <a:rPr dirty="0" sz="1500" spc="-5">
                <a:latin typeface="Calibri"/>
                <a:cs typeface="Calibri"/>
              </a:rPr>
              <a:t>los</a:t>
            </a:r>
            <a:r>
              <a:rPr dirty="0" sz="1500" spc="5">
                <a:latin typeface="Calibri"/>
                <a:cs typeface="Calibri"/>
              </a:rPr>
              <a:t> </a:t>
            </a:r>
            <a:r>
              <a:rPr dirty="0" sz="1500" spc="-5">
                <a:latin typeface="Calibri"/>
                <a:cs typeface="Calibri"/>
              </a:rPr>
              <a:t>costes</a:t>
            </a:r>
            <a:r>
              <a:rPr dirty="0" sz="1500" spc="5">
                <a:latin typeface="Calibri"/>
                <a:cs typeface="Calibri"/>
              </a:rPr>
              <a:t> </a:t>
            </a:r>
            <a:r>
              <a:rPr dirty="0" sz="1500" spc="-5">
                <a:latin typeface="Calibri"/>
                <a:cs typeface="Calibri"/>
              </a:rPr>
              <a:t>operativos,</a:t>
            </a:r>
            <a:r>
              <a:rPr dirty="0" sz="1500" spc="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y</a:t>
            </a:r>
            <a:r>
              <a:rPr dirty="0" sz="1500" spc="10">
                <a:latin typeface="Calibri"/>
                <a:cs typeface="Calibri"/>
              </a:rPr>
              <a:t> </a:t>
            </a:r>
            <a:r>
              <a:rPr dirty="0" sz="1500" spc="-5">
                <a:latin typeface="Calibri"/>
                <a:cs typeface="Calibri"/>
              </a:rPr>
              <a:t>los</a:t>
            </a:r>
            <a:r>
              <a:rPr dirty="0" sz="1500" spc="5">
                <a:latin typeface="Calibri"/>
                <a:cs typeface="Calibri"/>
              </a:rPr>
              <a:t> </a:t>
            </a:r>
            <a:r>
              <a:rPr dirty="0" sz="1500" spc="-5">
                <a:latin typeface="Calibri"/>
                <a:cs typeface="Calibri"/>
              </a:rPr>
              <a:t>derivados</a:t>
            </a:r>
            <a:r>
              <a:rPr dirty="0" sz="1500" spc="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del </a:t>
            </a:r>
            <a:r>
              <a:rPr dirty="0" sz="1500" spc="-325">
                <a:latin typeface="Calibri"/>
                <a:cs typeface="Calibri"/>
              </a:rPr>
              <a:t> </a:t>
            </a:r>
            <a:r>
              <a:rPr dirty="0" sz="1500" spc="-5">
                <a:latin typeface="Calibri"/>
                <a:cs typeface="Calibri"/>
              </a:rPr>
              <a:t>cambio </a:t>
            </a:r>
            <a:r>
              <a:rPr dirty="0" sz="1500">
                <a:latin typeface="Calibri"/>
                <a:cs typeface="Calibri"/>
              </a:rPr>
              <a:t>.</a:t>
            </a:r>
            <a:endParaRPr sz="1500">
              <a:latin typeface="Calibri"/>
              <a:cs typeface="Calibri"/>
            </a:endParaRPr>
          </a:p>
          <a:p>
            <a:pPr marL="127000" marR="365760" indent="-114300">
              <a:lnSpc>
                <a:spcPts val="1700"/>
              </a:lnSpc>
              <a:spcBef>
                <a:spcPts val="219"/>
              </a:spcBef>
            </a:pPr>
            <a:r>
              <a:rPr dirty="0" sz="1500">
                <a:latin typeface="Calibri"/>
                <a:cs typeface="Calibri"/>
              </a:rPr>
              <a:t>•</a:t>
            </a:r>
            <a:r>
              <a:rPr dirty="0" sz="1500" spc="-190">
                <a:latin typeface="Calibri"/>
                <a:cs typeface="Calibri"/>
              </a:rPr>
              <a:t> </a:t>
            </a:r>
            <a:r>
              <a:rPr dirty="0" sz="1500" spc="-5">
                <a:latin typeface="Calibri"/>
                <a:cs typeface="Calibri"/>
              </a:rPr>
              <a:t>Deben</a:t>
            </a:r>
            <a:r>
              <a:rPr dirty="0" sz="1500" spc="15">
                <a:latin typeface="Calibri"/>
                <a:cs typeface="Calibri"/>
              </a:rPr>
              <a:t> </a:t>
            </a:r>
            <a:r>
              <a:rPr dirty="0" sz="1500" spc="-5">
                <a:latin typeface="Calibri"/>
                <a:cs typeface="Calibri"/>
              </a:rPr>
              <a:t>seleccionarse</a:t>
            </a:r>
            <a:r>
              <a:rPr dirty="0" sz="1500" spc="10">
                <a:latin typeface="Calibri"/>
                <a:cs typeface="Calibri"/>
              </a:rPr>
              <a:t> </a:t>
            </a:r>
            <a:r>
              <a:rPr dirty="0" sz="1500" spc="-5">
                <a:latin typeface="Calibri"/>
                <a:cs typeface="Calibri"/>
              </a:rPr>
              <a:t>unos</a:t>
            </a:r>
            <a:r>
              <a:rPr dirty="0" sz="1500" spc="10">
                <a:latin typeface="Calibri"/>
                <a:cs typeface="Calibri"/>
              </a:rPr>
              <a:t> </a:t>
            </a:r>
            <a:r>
              <a:rPr dirty="0" sz="1500" spc="-5">
                <a:latin typeface="Calibri"/>
                <a:cs typeface="Calibri"/>
              </a:rPr>
              <a:t>generadores</a:t>
            </a:r>
            <a:r>
              <a:rPr dirty="0" sz="1500" spc="10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de</a:t>
            </a:r>
            <a:r>
              <a:rPr dirty="0" sz="1500" spc="10">
                <a:latin typeface="Calibri"/>
                <a:cs typeface="Calibri"/>
              </a:rPr>
              <a:t> </a:t>
            </a:r>
            <a:r>
              <a:rPr dirty="0" sz="1500" spc="-5">
                <a:latin typeface="Calibri"/>
                <a:cs typeface="Calibri"/>
              </a:rPr>
              <a:t>costes</a:t>
            </a:r>
            <a:r>
              <a:rPr dirty="0" sz="1500" spc="10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de</a:t>
            </a:r>
            <a:r>
              <a:rPr dirty="0" sz="1500" spc="10">
                <a:latin typeface="Calibri"/>
                <a:cs typeface="Calibri"/>
              </a:rPr>
              <a:t> </a:t>
            </a:r>
            <a:r>
              <a:rPr dirty="0" sz="1500" spc="-5">
                <a:latin typeface="Calibri"/>
                <a:cs typeface="Calibri"/>
              </a:rPr>
              <a:t>fácil </a:t>
            </a:r>
            <a:r>
              <a:rPr dirty="0" sz="1500" spc="-325">
                <a:latin typeface="Calibri"/>
                <a:cs typeface="Calibri"/>
              </a:rPr>
              <a:t> </a:t>
            </a:r>
            <a:r>
              <a:rPr dirty="0" sz="1500" spc="-5">
                <a:latin typeface="Calibri"/>
                <a:cs typeface="Calibri"/>
              </a:rPr>
              <a:t>medición </a:t>
            </a:r>
            <a:r>
              <a:rPr dirty="0" sz="1500">
                <a:latin typeface="Calibri"/>
                <a:cs typeface="Calibri"/>
              </a:rPr>
              <a:t>y </a:t>
            </a:r>
            <a:r>
              <a:rPr dirty="0" sz="1500" spc="-5">
                <a:latin typeface="Calibri"/>
                <a:cs typeface="Calibri"/>
              </a:rPr>
              <a:t>control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ts val="1760"/>
              </a:lnSpc>
            </a:pPr>
            <a:r>
              <a:rPr dirty="0" sz="1500">
                <a:latin typeface="Calibri"/>
                <a:cs typeface="Calibri"/>
              </a:rPr>
              <a:t>•</a:t>
            </a:r>
            <a:r>
              <a:rPr dirty="0" sz="1500" spc="-190">
                <a:latin typeface="Calibri"/>
                <a:cs typeface="Calibri"/>
              </a:rPr>
              <a:t> </a:t>
            </a:r>
            <a:r>
              <a:rPr dirty="0" sz="1500" spc="-5">
                <a:latin typeface="Calibri"/>
                <a:cs typeface="Calibri"/>
              </a:rPr>
              <a:t>Los</a:t>
            </a:r>
            <a:r>
              <a:rPr dirty="0" sz="1500">
                <a:latin typeface="Calibri"/>
                <a:cs typeface="Calibri"/>
              </a:rPr>
              <a:t> </a:t>
            </a:r>
            <a:r>
              <a:rPr dirty="0" sz="1500" spc="-5">
                <a:latin typeface="Calibri"/>
                <a:cs typeface="Calibri"/>
              </a:rPr>
              <a:t>resultados</a:t>
            </a:r>
            <a:r>
              <a:rPr dirty="0" sz="1500">
                <a:latin typeface="Calibri"/>
                <a:cs typeface="Calibri"/>
              </a:rPr>
              <a:t> </a:t>
            </a:r>
            <a:r>
              <a:rPr dirty="0" sz="1500" spc="-5">
                <a:latin typeface="Calibri"/>
                <a:cs typeface="Calibri"/>
              </a:rPr>
              <a:t>económicos</a:t>
            </a:r>
            <a:r>
              <a:rPr dirty="0" sz="1500" spc="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deben ser </a:t>
            </a:r>
            <a:r>
              <a:rPr dirty="0" sz="1500" spc="-5">
                <a:latin typeface="Calibri"/>
                <a:cs typeface="Calibri"/>
              </a:rPr>
              <a:t>objeto</a:t>
            </a:r>
            <a:r>
              <a:rPr dirty="0" sz="1500" spc="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de seguimiento.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0945" y="3686694"/>
            <a:ext cx="2240280" cy="263513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60445" y="4787404"/>
            <a:ext cx="1506855" cy="36068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12700" marR="5080" indent="173990">
              <a:lnSpc>
                <a:spcPts val="1200"/>
              </a:lnSpc>
              <a:spcBef>
                <a:spcPts val="340"/>
              </a:spcBef>
            </a:pPr>
            <a:r>
              <a:rPr dirty="0" sz="1200" spc="-5" b="1">
                <a:latin typeface="Calibri"/>
                <a:cs typeface="Calibri"/>
              </a:rPr>
              <a:t>Determinación de </a:t>
            </a:r>
            <a:r>
              <a:rPr dirty="0" sz="1200" b="1">
                <a:latin typeface="Calibri"/>
                <a:cs typeface="Calibri"/>
              </a:rPr>
              <a:t> Resultados Económicos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67</a:t>
            </a:fld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spc="-15" b="1">
                <a:solidFill>
                  <a:srgbClr val="FFFFFF"/>
                </a:solidFill>
                <a:latin typeface="Gill Sans MT"/>
                <a:cs typeface="Gill Sans MT"/>
              </a:rPr>
              <a:t>ASPECTOS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DE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COOPERACIÓN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CON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EL</a:t>
            </a: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15" b="1">
                <a:solidFill>
                  <a:srgbClr val="FFFFFF"/>
                </a:solidFill>
                <a:latin typeface="Gill Sans MT"/>
                <a:cs typeface="Gill Sans MT"/>
              </a:rPr>
              <a:t>PROVEEDOR</a:t>
            </a:r>
            <a:endParaRPr sz="1400">
              <a:latin typeface="Gill Sans MT"/>
              <a:cs typeface="Gill Sans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53538" y="906086"/>
            <a:ext cx="7569200" cy="5412105"/>
            <a:chOff x="253538" y="906086"/>
            <a:chExt cx="7569200" cy="54121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4523" y="906086"/>
              <a:ext cx="6957752" cy="541158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10588" y="928688"/>
              <a:ext cx="6865620" cy="5320030"/>
            </a:xfrm>
            <a:custGeom>
              <a:avLst/>
              <a:gdLst/>
              <a:ahLst/>
              <a:cxnLst/>
              <a:rect l="l" t="t" r="r" b="b"/>
              <a:pathLst>
                <a:path w="6865620" h="5320030">
                  <a:moveTo>
                    <a:pt x="4205763" y="0"/>
                  </a:moveTo>
                  <a:lnTo>
                    <a:pt x="4205763" y="1329927"/>
                  </a:lnTo>
                  <a:lnTo>
                    <a:pt x="0" y="1329927"/>
                  </a:lnTo>
                  <a:lnTo>
                    <a:pt x="0" y="3989783"/>
                  </a:lnTo>
                  <a:lnTo>
                    <a:pt x="4205763" y="3989783"/>
                  </a:lnTo>
                  <a:lnTo>
                    <a:pt x="4205763" y="5319710"/>
                  </a:lnTo>
                  <a:lnTo>
                    <a:pt x="6865618" y="2659854"/>
                  </a:lnTo>
                  <a:lnTo>
                    <a:pt x="4205763" y="0"/>
                  </a:lnTo>
                  <a:close/>
                </a:path>
              </a:pathLst>
            </a:custGeom>
            <a:solidFill>
              <a:srgbClr val="EDD9D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3538" y="2497974"/>
              <a:ext cx="1055716" cy="222781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45129" y="3394487"/>
            <a:ext cx="678815" cy="36068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53340" marR="5080" indent="-41275">
              <a:lnSpc>
                <a:spcPts val="1200"/>
              </a:lnSpc>
              <a:spcBef>
                <a:spcPts val="340"/>
              </a:spcBef>
            </a:pP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1200" spc="-5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nceptos  </a:t>
            </a:r>
            <a:r>
              <a:rPr dirty="0" sz="1200" spc="-5">
                <a:solidFill>
                  <a:srgbClr val="FFFFFF"/>
                </a:solidFill>
                <a:latin typeface="Calibri"/>
                <a:cs typeface="Calibri"/>
              </a:rPr>
              <a:t>logísticos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7443" y="2497974"/>
            <a:ext cx="1051559" cy="222781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622341" y="3394487"/>
            <a:ext cx="546100" cy="36068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12700" marR="5080" indent="8255">
              <a:lnSpc>
                <a:spcPts val="1200"/>
              </a:lnSpc>
              <a:spcBef>
                <a:spcPts val="340"/>
              </a:spcBef>
            </a:pP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Ni</a:t>
            </a:r>
            <a:r>
              <a:rPr dirty="0" sz="1200" spc="-5">
                <a:solidFill>
                  <a:srgbClr val="FFFFFF"/>
                </a:solidFill>
                <a:latin typeface="Calibri"/>
                <a:cs typeface="Calibri"/>
              </a:rPr>
              <a:t>ve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l de  S</a:t>
            </a:r>
            <a:r>
              <a:rPr dirty="0" sz="1200" spc="-5">
                <a:solidFill>
                  <a:srgbClr val="FFFFFF"/>
                </a:solidFill>
                <a:latin typeface="Calibri"/>
                <a:cs typeface="Calibri"/>
              </a:rPr>
              <a:t>erv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200" spc="-5">
                <a:solidFill>
                  <a:srgbClr val="FFFFFF"/>
                </a:solidFill>
                <a:latin typeface="Calibri"/>
                <a:cs typeface="Calibri"/>
              </a:rPr>
              <a:t>cio.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77192" y="2497974"/>
            <a:ext cx="1246908" cy="222781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685672" y="3476783"/>
            <a:ext cx="8356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Calibri"/>
                <a:cs typeface="Calibri"/>
              </a:rPr>
              <a:t>Promociones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82290" y="2497974"/>
            <a:ext cx="1051559" cy="2227811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921568" y="3394487"/>
            <a:ext cx="77851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132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Calibri"/>
                <a:cs typeface="Calibri"/>
              </a:rPr>
              <a:t>Información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20"/>
              </a:lnSpc>
            </a:pP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92040" y="2497974"/>
            <a:ext cx="1317566" cy="2227811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089093" y="3476783"/>
            <a:ext cx="9302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Calibri"/>
                <a:cs typeface="Calibri"/>
              </a:rPr>
              <a:t>Contingencias.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267795" y="2497974"/>
            <a:ext cx="1051559" cy="2227811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6429182" y="3065303"/>
            <a:ext cx="737235" cy="102108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algn="ctr" marL="12065" marR="5080" indent="-635">
              <a:lnSpc>
                <a:spcPct val="88900"/>
              </a:lnSpc>
              <a:spcBef>
                <a:spcPts val="259"/>
              </a:spcBef>
            </a:pPr>
            <a:r>
              <a:rPr dirty="0" sz="1200" spc="-5">
                <a:solidFill>
                  <a:srgbClr val="FFFFFF"/>
                </a:solidFill>
                <a:latin typeface="Calibri"/>
                <a:cs typeface="Calibri"/>
              </a:rPr>
              <a:t>Con los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perad</a:t>
            </a:r>
            <a:r>
              <a:rPr dirty="0" sz="1200" spc="-5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res  </a:t>
            </a:r>
            <a:r>
              <a:rPr dirty="0" sz="1200" spc="-5">
                <a:solidFill>
                  <a:srgbClr val="FFFFFF"/>
                </a:solidFill>
                <a:latin typeface="Calibri"/>
                <a:cs typeface="Calibri"/>
              </a:rPr>
              <a:t>logísticos,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Calibri"/>
                <a:cs typeface="Calibri"/>
              </a:rPr>
              <a:t>variables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Calibri"/>
                <a:cs typeface="Calibri"/>
              </a:rPr>
              <a:t>logísticas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y </a:t>
            </a:r>
            <a:r>
              <a:rPr dirty="0" sz="12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12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Calibri"/>
                <a:cs typeface="Calibri"/>
              </a:rPr>
              <a:t>servicio.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377544" y="2497974"/>
            <a:ext cx="1055716" cy="2227811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7552035" y="3147598"/>
            <a:ext cx="713740" cy="855980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algn="ctr" marL="12700" marR="5080">
              <a:lnSpc>
                <a:spcPct val="88500"/>
              </a:lnSpc>
              <a:spcBef>
                <a:spcPts val="265"/>
              </a:spcBef>
            </a:pP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Previsión o  </a:t>
            </a:r>
            <a:r>
              <a:rPr dirty="0" sz="1200" spc="-5">
                <a:solidFill>
                  <a:srgbClr val="FFFFFF"/>
                </a:solidFill>
                <a:latin typeface="Calibri"/>
                <a:cs typeface="Calibri"/>
              </a:rPr>
              <a:t>estimación </a:t>
            </a:r>
            <a:r>
              <a:rPr dirty="0" sz="1200" spc="-2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dirty="0" sz="1200" spc="-5">
                <a:solidFill>
                  <a:srgbClr val="FFFFFF"/>
                </a:solidFill>
                <a:latin typeface="Calibri"/>
                <a:cs typeface="Calibri"/>
              </a:rPr>
              <a:t>ahorros </a:t>
            </a:r>
            <a:r>
              <a:rPr dirty="0" sz="1200" spc="-2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o </a:t>
            </a:r>
            <a:r>
              <a:rPr dirty="0" sz="1200" spc="-5">
                <a:solidFill>
                  <a:srgbClr val="FFFFFF"/>
                </a:solidFill>
                <a:latin typeface="Calibri"/>
                <a:cs typeface="Calibri"/>
              </a:rPr>
              <a:t>costos 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 generad</a:t>
            </a:r>
            <a:r>
              <a:rPr dirty="0" sz="1200" spc="-5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s.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67</a:t>
            </a:fld>
          </a:p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COSTES</a:t>
            </a:r>
            <a:r>
              <a:rPr dirty="0" sz="1400" spc="-2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DE</a:t>
            </a:r>
            <a:r>
              <a:rPr dirty="0" sz="1400" spc="-2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NO</a:t>
            </a:r>
            <a:r>
              <a:rPr dirty="0" sz="1400" spc="-15" b="1">
                <a:solidFill>
                  <a:srgbClr val="FFFFFF"/>
                </a:solidFill>
                <a:latin typeface="Gill Sans MT"/>
                <a:cs typeface="Gill Sans MT"/>
              </a:rPr>
              <a:t> CALIDAD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4800" y="930730"/>
            <a:ext cx="8077200" cy="342265"/>
          </a:xfrm>
          <a:custGeom>
            <a:avLst/>
            <a:gdLst/>
            <a:ahLst/>
            <a:cxnLst/>
            <a:rect l="l" t="t" r="r" b="b"/>
            <a:pathLst>
              <a:path w="8077200" h="342265">
                <a:moveTo>
                  <a:pt x="8020159" y="0"/>
                </a:moveTo>
                <a:lnTo>
                  <a:pt x="57039" y="0"/>
                </a:lnTo>
                <a:lnTo>
                  <a:pt x="34836" y="4482"/>
                </a:lnTo>
                <a:lnTo>
                  <a:pt x="16706" y="16706"/>
                </a:lnTo>
                <a:lnTo>
                  <a:pt x="4482" y="34837"/>
                </a:lnTo>
                <a:lnTo>
                  <a:pt x="0" y="57039"/>
                </a:lnTo>
                <a:lnTo>
                  <a:pt x="0" y="285186"/>
                </a:lnTo>
                <a:lnTo>
                  <a:pt x="4482" y="307388"/>
                </a:lnTo>
                <a:lnTo>
                  <a:pt x="16706" y="325519"/>
                </a:lnTo>
                <a:lnTo>
                  <a:pt x="34836" y="337743"/>
                </a:lnTo>
                <a:lnTo>
                  <a:pt x="57039" y="342225"/>
                </a:lnTo>
                <a:lnTo>
                  <a:pt x="8020159" y="342225"/>
                </a:lnTo>
                <a:lnTo>
                  <a:pt x="8042361" y="337743"/>
                </a:lnTo>
                <a:lnTo>
                  <a:pt x="8060492" y="325519"/>
                </a:lnTo>
                <a:lnTo>
                  <a:pt x="8072716" y="307388"/>
                </a:lnTo>
                <a:lnTo>
                  <a:pt x="8077198" y="285186"/>
                </a:lnTo>
                <a:lnTo>
                  <a:pt x="8077198" y="57039"/>
                </a:lnTo>
                <a:lnTo>
                  <a:pt x="8072716" y="34837"/>
                </a:lnTo>
                <a:lnTo>
                  <a:pt x="8060492" y="16706"/>
                </a:lnTo>
                <a:lnTo>
                  <a:pt x="8042361" y="4482"/>
                </a:lnTo>
                <a:lnTo>
                  <a:pt x="8020159" y="0"/>
                </a:lnTo>
                <a:close/>
              </a:path>
            </a:pathLst>
          </a:custGeom>
          <a:solidFill>
            <a:srgbClr val="CD66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4800" y="1521357"/>
            <a:ext cx="8077200" cy="342265"/>
          </a:xfrm>
          <a:custGeom>
            <a:avLst/>
            <a:gdLst/>
            <a:ahLst/>
            <a:cxnLst/>
            <a:rect l="l" t="t" r="r" b="b"/>
            <a:pathLst>
              <a:path w="8077200" h="342264">
                <a:moveTo>
                  <a:pt x="8020159" y="0"/>
                </a:moveTo>
                <a:lnTo>
                  <a:pt x="57039" y="0"/>
                </a:lnTo>
                <a:lnTo>
                  <a:pt x="34836" y="4482"/>
                </a:lnTo>
                <a:lnTo>
                  <a:pt x="16706" y="16706"/>
                </a:lnTo>
                <a:lnTo>
                  <a:pt x="4482" y="34836"/>
                </a:lnTo>
                <a:lnTo>
                  <a:pt x="0" y="57038"/>
                </a:lnTo>
                <a:lnTo>
                  <a:pt x="0" y="285186"/>
                </a:lnTo>
                <a:lnTo>
                  <a:pt x="4482" y="307387"/>
                </a:lnTo>
                <a:lnTo>
                  <a:pt x="16706" y="325518"/>
                </a:lnTo>
                <a:lnTo>
                  <a:pt x="34836" y="337741"/>
                </a:lnTo>
                <a:lnTo>
                  <a:pt x="57039" y="342224"/>
                </a:lnTo>
                <a:lnTo>
                  <a:pt x="8020159" y="342224"/>
                </a:lnTo>
                <a:lnTo>
                  <a:pt x="8042361" y="337741"/>
                </a:lnTo>
                <a:lnTo>
                  <a:pt x="8060492" y="325518"/>
                </a:lnTo>
                <a:lnTo>
                  <a:pt x="8072716" y="307387"/>
                </a:lnTo>
                <a:lnTo>
                  <a:pt x="8077198" y="285186"/>
                </a:lnTo>
                <a:lnTo>
                  <a:pt x="8077198" y="57038"/>
                </a:lnTo>
                <a:lnTo>
                  <a:pt x="8072716" y="34836"/>
                </a:lnTo>
                <a:lnTo>
                  <a:pt x="8060492" y="16706"/>
                </a:lnTo>
                <a:lnTo>
                  <a:pt x="8042361" y="4482"/>
                </a:lnTo>
                <a:lnTo>
                  <a:pt x="8020159" y="0"/>
                </a:lnTo>
                <a:close/>
              </a:path>
            </a:pathLst>
          </a:custGeom>
          <a:solidFill>
            <a:srgbClr val="CC79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4800" y="2111982"/>
            <a:ext cx="8077200" cy="342265"/>
          </a:xfrm>
          <a:custGeom>
            <a:avLst/>
            <a:gdLst/>
            <a:ahLst/>
            <a:cxnLst/>
            <a:rect l="l" t="t" r="r" b="b"/>
            <a:pathLst>
              <a:path w="8077200" h="342264">
                <a:moveTo>
                  <a:pt x="8020159" y="0"/>
                </a:moveTo>
                <a:lnTo>
                  <a:pt x="57039" y="0"/>
                </a:lnTo>
                <a:lnTo>
                  <a:pt x="34836" y="4482"/>
                </a:lnTo>
                <a:lnTo>
                  <a:pt x="16706" y="16706"/>
                </a:lnTo>
                <a:lnTo>
                  <a:pt x="4482" y="34836"/>
                </a:lnTo>
                <a:lnTo>
                  <a:pt x="0" y="57038"/>
                </a:lnTo>
                <a:lnTo>
                  <a:pt x="0" y="285186"/>
                </a:lnTo>
                <a:lnTo>
                  <a:pt x="4482" y="307387"/>
                </a:lnTo>
                <a:lnTo>
                  <a:pt x="16706" y="325518"/>
                </a:lnTo>
                <a:lnTo>
                  <a:pt x="34836" y="337741"/>
                </a:lnTo>
                <a:lnTo>
                  <a:pt x="57039" y="342224"/>
                </a:lnTo>
                <a:lnTo>
                  <a:pt x="8020159" y="342224"/>
                </a:lnTo>
                <a:lnTo>
                  <a:pt x="8042361" y="337741"/>
                </a:lnTo>
                <a:lnTo>
                  <a:pt x="8060492" y="325518"/>
                </a:lnTo>
                <a:lnTo>
                  <a:pt x="8072716" y="307387"/>
                </a:lnTo>
                <a:lnTo>
                  <a:pt x="8077198" y="285186"/>
                </a:lnTo>
                <a:lnTo>
                  <a:pt x="8077198" y="57038"/>
                </a:lnTo>
                <a:lnTo>
                  <a:pt x="8072716" y="34836"/>
                </a:lnTo>
                <a:lnTo>
                  <a:pt x="8060492" y="16706"/>
                </a:lnTo>
                <a:lnTo>
                  <a:pt x="8042361" y="4482"/>
                </a:lnTo>
                <a:lnTo>
                  <a:pt x="8020159" y="0"/>
                </a:lnTo>
                <a:close/>
              </a:path>
            </a:pathLst>
          </a:custGeom>
          <a:solidFill>
            <a:srgbClr val="CC8A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04800" y="2702605"/>
            <a:ext cx="8077200" cy="342265"/>
          </a:xfrm>
          <a:custGeom>
            <a:avLst/>
            <a:gdLst/>
            <a:ahLst/>
            <a:cxnLst/>
            <a:rect l="l" t="t" r="r" b="b"/>
            <a:pathLst>
              <a:path w="8077200" h="342264">
                <a:moveTo>
                  <a:pt x="8020159" y="0"/>
                </a:moveTo>
                <a:lnTo>
                  <a:pt x="57039" y="0"/>
                </a:lnTo>
                <a:lnTo>
                  <a:pt x="34836" y="4482"/>
                </a:lnTo>
                <a:lnTo>
                  <a:pt x="16706" y="16706"/>
                </a:lnTo>
                <a:lnTo>
                  <a:pt x="4482" y="34837"/>
                </a:lnTo>
                <a:lnTo>
                  <a:pt x="0" y="57039"/>
                </a:lnTo>
                <a:lnTo>
                  <a:pt x="0" y="285186"/>
                </a:lnTo>
                <a:lnTo>
                  <a:pt x="4482" y="307388"/>
                </a:lnTo>
                <a:lnTo>
                  <a:pt x="16706" y="325519"/>
                </a:lnTo>
                <a:lnTo>
                  <a:pt x="34836" y="337743"/>
                </a:lnTo>
                <a:lnTo>
                  <a:pt x="57039" y="342225"/>
                </a:lnTo>
                <a:lnTo>
                  <a:pt x="8020159" y="342225"/>
                </a:lnTo>
                <a:lnTo>
                  <a:pt x="8042361" y="337743"/>
                </a:lnTo>
                <a:lnTo>
                  <a:pt x="8060492" y="325519"/>
                </a:lnTo>
                <a:lnTo>
                  <a:pt x="8072716" y="307388"/>
                </a:lnTo>
                <a:lnTo>
                  <a:pt x="8077198" y="285186"/>
                </a:lnTo>
                <a:lnTo>
                  <a:pt x="8077198" y="57039"/>
                </a:lnTo>
                <a:lnTo>
                  <a:pt x="8072716" y="34837"/>
                </a:lnTo>
                <a:lnTo>
                  <a:pt x="8060492" y="16706"/>
                </a:lnTo>
                <a:lnTo>
                  <a:pt x="8042361" y="4482"/>
                </a:lnTo>
                <a:lnTo>
                  <a:pt x="8020159" y="0"/>
                </a:lnTo>
                <a:close/>
              </a:path>
            </a:pathLst>
          </a:custGeom>
          <a:solidFill>
            <a:srgbClr val="CB9A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04800" y="3293230"/>
            <a:ext cx="8077200" cy="342265"/>
          </a:xfrm>
          <a:custGeom>
            <a:avLst/>
            <a:gdLst/>
            <a:ahLst/>
            <a:cxnLst/>
            <a:rect l="l" t="t" r="r" b="b"/>
            <a:pathLst>
              <a:path w="8077200" h="342264">
                <a:moveTo>
                  <a:pt x="8020159" y="0"/>
                </a:moveTo>
                <a:lnTo>
                  <a:pt x="57039" y="0"/>
                </a:lnTo>
                <a:lnTo>
                  <a:pt x="34836" y="4482"/>
                </a:lnTo>
                <a:lnTo>
                  <a:pt x="16706" y="16706"/>
                </a:lnTo>
                <a:lnTo>
                  <a:pt x="4482" y="34837"/>
                </a:lnTo>
                <a:lnTo>
                  <a:pt x="0" y="57039"/>
                </a:lnTo>
                <a:lnTo>
                  <a:pt x="0" y="285186"/>
                </a:lnTo>
                <a:lnTo>
                  <a:pt x="4482" y="307388"/>
                </a:lnTo>
                <a:lnTo>
                  <a:pt x="16706" y="325519"/>
                </a:lnTo>
                <a:lnTo>
                  <a:pt x="34836" y="337743"/>
                </a:lnTo>
                <a:lnTo>
                  <a:pt x="57039" y="342225"/>
                </a:lnTo>
                <a:lnTo>
                  <a:pt x="8020159" y="342225"/>
                </a:lnTo>
                <a:lnTo>
                  <a:pt x="8042361" y="337743"/>
                </a:lnTo>
                <a:lnTo>
                  <a:pt x="8060492" y="325519"/>
                </a:lnTo>
                <a:lnTo>
                  <a:pt x="8072716" y="307388"/>
                </a:lnTo>
                <a:lnTo>
                  <a:pt x="8077198" y="285186"/>
                </a:lnTo>
                <a:lnTo>
                  <a:pt x="8077198" y="57039"/>
                </a:lnTo>
                <a:lnTo>
                  <a:pt x="8072716" y="34837"/>
                </a:lnTo>
                <a:lnTo>
                  <a:pt x="8060492" y="16706"/>
                </a:lnTo>
                <a:lnTo>
                  <a:pt x="8042361" y="4482"/>
                </a:lnTo>
                <a:lnTo>
                  <a:pt x="8020159" y="0"/>
                </a:lnTo>
                <a:close/>
              </a:path>
            </a:pathLst>
          </a:custGeom>
          <a:solidFill>
            <a:srgbClr val="C9AA6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04800" y="3883855"/>
            <a:ext cx="8077200" cy="342265"/>
          </a:xfrm>
          <a:custGeom>
            <a:avLst/>
            <a:gdLst/>
            <a:ahLst/>
            <a:cxnLst/>
            <a:rect l="l" t="t" r="r" b="b"/>
            <a:pathLst>
              <a:path w="8077200" h="342264">
                <a:moveTo>
                  <a:pt x="8020159" y="0"/>
                </a:moveTo>
                <a:lnTo>
                  <a:pt x="57039" y="0"/>
                </a:lnTo>
                <a:lnTo>
                  <a:pt x="34836" y="4482"/>
                </a:lnTo>
                <a:lnTo>
                  <a:pt x="16706" y="16706"/>
                </a:lnTo>
                <a:lnTo>
                  <a:pt x="4482" y="34837"/>
                </a:lnTo>
                <a:lnTo>
                  <a:pt x="0" y="57039"/>
                </a:lnTo>
                <a:lnTo>
                  <a:pt x="0" y="285186"/>
                </a:lnTo>
                <a:lnTo>
                  <a:pt x="4482" y="307388"/>
                </a:lnTo>
                <a:lnTo>
                  <a:pt x="16706" y="325519"/>
                </a:lnTo>
                <a:lnTo>
                  <a:pt x="34836" y="337743"/>
                </a:lnTo>
                <a:lnTo>
                  <a:pt x="57039" y="342225"/>
                </a:lnTo>
                <a:lnTo>
                  <a:pt x="8020159" y="342225"/>
                </a:lnTo>
                <a:lnTo>
                  <a:pt x="8042361" y="337743"/>
                </a:lnTo>
                <a:lnTo>
                  <a:pt x="8060492" y="325519"/>
                </a:lnTo>
                <a:lnTo>
                  <a:pt x="8072716" y="307388"/>
                </a:lnTo>
                <a:lnTo>
                  <a:pt x="8077198" y="285186"/>
                </a:lnTo>
                <a:lnTo>
                  <a:pt x="8077198" y="57039"/>
                </a:lnTo>
                <a:lnTo>
                  <a:pt x="8072716" y="34837"/>
                </a:lnTo>
                <a:lnTo>
                  <a:pt x="8060492" y="16706"/>
                </a:lnTo>
                <a:lnTo>
                  <a:pt x="8042361" y="4482"/>
                </a:lnTo>
                <a:lnTo>
                  <a:pt x="8020159" y="0"/>
                </a:lnTo>
                <a:close/>
              </a:path>
            </a:pathLst>
          </a:custGeom>
          <a:solidFill>
            <a:srgbClr val="C9B9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04800" y="4474481"/>
            <a:ext cx="8077200" cy="342265"/>
          </a:xfrm>
          <a:custGeom>
            <a:avLst/>
            <a:gdLst/>
            <a:ahLst/>
            <a:cxnLst/>
            <a:rect l="l" t="t" r="r" b="b"/>
            <a:pathLst>
              <a:path w="8077200" h="342264">
                <a:moveTo>
                  <a:pt x="8020159" y="0"/>
                </a:moveTo>
                <a:lnTo>
                  <a:pt x="57039" y="0"/>
                </a:lnTo>
                <a:lnTo>
                  <a:pt x="34836" y="4482"/>
                </a:lnTo>
                <a:lnTo>
                  <a:pt x="16706" y="16706"/>
                </a:lnTo>
                <a:lnTo>
                  <a:pt x="4482" y="34836"/>
                </a:lnTo>
                <a:lnTo>
                  <a:pt x="0" y="57038"/>
                </a:lnTo>
                <a:lnTo>
                  <a:pt x="0" y="285184"/>
                </a:lnTo>
                <a:lnTo>
                  <a:pt x="4482" y="307387"/>
                </a:lnTo>
                <a:lnTo>
                  <a:pt x="16706" y="325517"/>
                </a:lnTo>
                <a:lnTo>
                  <a:pt x="34836" y="337741"/>
                </a:lnTo>
                <a:lnTo>
                  <a:pt x="57039" y="342224"/>
                </a:lnTo>
                <a:lnTo>
                  <a:pt x="8020159" y="342224"/>
                </a:lnTo>
                <a:lnTo>
                  <a:pt x="8042361" y="337741"/>
                </a:lnTo>
                <a:lnTo>
                  <a:pt x="8060492" y="325517"/>
                </a:lnTo>
                <a:lnTo>
                  <a:pt x="8072716" y="307387"/>
                </a:lnTo>
                <a:lnTo>
                  <a:pt x="8077198" y="285184"/>
                </a:lnTo>
                <a:lnTo>
                  <a:pt x="8077198" y="57038"/>
                </a:lnTo>
                <a:lnTo>
                  <a:pt x="8072716" y="34836"/>
                </a:lnTo>
                <a:lnTo>
                  <a:pt x="8060492" y="16706"/>
                </a:lnTo>
                <a:lnTo>
                  <a:pt x="8042361" y="4482"/>
                </a:lnTo>
                <a:lnTo>
                  <a:pt x="8020159" y="0"/>
                </a:lnTo>
                <a:close/>
              </a:path>
            </a:pathLst>
          </a:custGeom>
          <a:solidFill>
            <a:srgbClr val="C8C66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04800" y="5065106"/>
            <a:ext cx="8077200" cy="342265"/>
          </a:xfrm>
          <a:custGeom>
            <a:avLst/>
            <a:gdLst/>
            <a:ahLst/>
            <a:cxnLst/>
            <a:rect l="l" t="t" r="r" b="b"/>
            <a:pathLst>
              <a:path w="8077200" h="342264">
                <a:moveTo>
                  <a:pt x="8020159" y="0"/>
                </a:moveTo>
                <a:lnTo>
                  <a:pt x="57039" y="0"/>
                </a:lnTo>
                <a:lnTo>
                  <a:pt x="34836" y="4482"/>
                </a:lnTo>
                <a:lnTo>
                  <a:pt x="16706" y="16706"/>
                </a:lnTo>
                <a:lnTo>
                  <a:pt x="4482" y="34836"/>
                </a:lnTo>
                <a:lnTo>
                  <a:pt x="0" y="57038"/>
                </a:lnTo>
                <a:lnTo>
                  <a:pt x="0" y="285184"/>
                </a:lnTo>
                <a:lnTo>
                  <a:pt x="4482" y="307387"/>
                </a:lnTo>
                <a:lnTo>
                  <a:pt x="16706" y="325517"/>
                </a:lnTo>
                <a:lnTo>
                  <a:pt x="34836" y="337741"/>
                </a:lnTo>
                <a:lnTo>
                  <a:pt x="57039" y="342224"/>
                </a:lnTo>
                <a:lnTo>
                  <a:pt x="8020159" y="342224"/>
                </a:lnTo>
                <a:lnTo>
                  <a:pt x="8042361" y="337741"/>
                </a:lnTo>
                <a:lnTo>
                  <a:pt x="8060492" y="325517"/>
                </a:lnTo>
                <a:lnTo>
                  <a:pt x="8072716" y="307387"/>
                </a:lnTo>
                <a:lnTo>
                  <a:pt x="8077198" y="285184"/>
                </a:lnTo>
                <a:lnTo>
                  <a:pt x="8077198" y="57038"/>
                </a:lnTo>
                <a:lnTo>
                  <a:pt x="8072716" y="34836"/>
                </a:lnTo>
                <a:lnTo>
                  <a:pt x="8060492" y="16706"/>
                </a:lnTo>
                <a:lnTo>
                  <a:pt x="8042361" y="4482"/>
                </a:lnTo>
                <a:lnTo>
                  <a:pt x="8020159" y="0"/>
                </a:lnTo>
                <a:close/>
              </a:path>
            </a:pathLst>
          </a:custGeom>
          <a:solidFill>
            <a:srgbClr val="B9C66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4800" y="5655731"/>
            <a:ext cx="8077200" cy="342265"/>
          </a:xfrm>
          <a:custGeom>
            <a:avLst/>
            <a:gdLst/>
            <a:ahLst/>
            <a:cxnLst/>
            <a:rect l="l" t="t" r="r" b="b"/>
            <a:pathLst>
              <a:path w="8077200" h="342264">
                <a:moveTo>
                  <a:pt x="8020159" y="0"/>
                </a:moveTo>
                <a:lnTo>
                  <a:pt x="57039" y="0"/>
                </a:lnTo>
                <a:lnTo>
                  <a:pt x="34836" y="4482"/>
                </a:lnTo>
                <a:lnTo>
                  <a:pt x="16706" y="16706"/>
                </a:lnTo>
                <a:lnTo>
                  <a:pt x="4482" y="34836"/>
                </a:lnTo>
                <a:lnTo>
                  <a:pt x="0" y="57038"/>
                </a:lnTo>
                <a:lnTo>
                  <a:pt x="0" y="285185"/>
                </a:lnTo>
                <a:lnTo>
                  <a:pt x="4482" y="307388"/>
                </a:lnTo>
                <a:lnTo>
                  <a:pt x="16706" y="325518"/>
                </a:lnTo>
                <a:lnTo>
                  <a:pt x="34836" y="337742"/>
                </a:lnTo>
                <a:lnTo>
                  <a:pt x="57039" y="342224"/>
                </a:lnTo>
                <a:lnTo>
                  <a:pt x="8020159" y="342224"/>
                </a:lnTo>
                <a:lnTo>
                  <a:pt x="8042361" y="337742"/>
                </a:lnTo>
                <a:lnTo>
                  <a:pt x="8060492" y="325518"/>
                </a:lnTo>
                <a:lnTo>
                  <a:pt x="8072716" y="307388"/>
                </a:lnTo>
                <a:lnTo>
                  <a:pt x="8077198" y="285185"/>
                </a:lnTo>
                <a:lnTo>
                  <a:pt x="8077198" y="57038"/>
                </a:lnTo>
                <a:lnTo>
                  <a:pt x="8072716" y="34836"/>
                </a:lnTo>
                <a:lnTo>
                  <a:pt x="8060492" y="16706"/>
                </a:lnTo>
                <a:lnTo>
                  <a:pt x="8042361" y="4482"/>
                </a:lnTo>
                <a:lnTo>
                  <a:pt x="8020159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62145" y="900252"/>
            <a:ext cx="5559425" cy="532384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Errores</a:t>
            </a:r>
            <a:r>
              <a:rPr dirty="0" sz="14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en</a:t>
            </a:r>
            <a:r>
              <a:rPr dirty="0" sz="14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facturas.</a:t>
            </a:r>
            <a:endParaRPr sz="1400">
              <a:latin typeface="Calibri"/>
              <a:cs typeface="Calibri"/>
            </a:endParaRPr>
          </a:p>
          <a:p>
            <a:pPr marL="12700" marR="5080" indent="186055">
              <a:lnSpc>
                <a:spcPts val="2390"/>
              </a:lnSpc>
              <a:spcBef>
                <a:spcPts val="65"/>
              </a:spcBef>
            </a:pPr>
            <a:r>
              <a:rPr dirty="0" sz="1400">
                <a:latin typeface="Calibri"/>
                <a:cs typeface="Calibri"/>
              </a:rPr>
              <a:t>•</a:t>
            </a:r>
            <a:r>
              <a:rPr dirty="0" sz="1400" spc="-114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De</a:t>
            </a:r>
            <a:r>
              <a:rPr dirty="0" sz="1400" spc="-5" b="1">
                <a:latin typeface="Calibri"/>
                <a:cs typeface="Calibri"/>
              </a:rPr>
              <a:t>dicació</a:t>
            </a:r>
            <a:r>
              <a:rPr dirty="0" sz="1400" b="1">
                <a:latin typeface="Calibri"/>
                <a:cs typeface="Calibri"/>
              </a:rPr>
              <a:t>n </a:t>
            </a:r>
            <a:r>
              <a:rPr dirty="0" sz="1400" spc="-5" b="1">
                <a:latin typeface="Calibri"/>
                <a:cs typeface="Calibri"/>
              </a:rPr>
              <a:t>d</a:t>
            </a:r>
            <a:r>
              <a:rPr dirty="0" sz="1400" b="1">
                <a:latin typeface="Calibri"/>
                <a:cs typeface="Calibri"/>
              </a:rPr>
              <a:t>e</a:t>
            </a:r>
            <a:r>
              <a:rPr dirty="0" sz="1400" spc="-5" b="1">
                <a:latin typeface="Calibri"/>
                <a:cs typeface="Calibri"/>
              </a:rPr>
              <a:t> p</a:t>
            </a:r>
            <a:r>
              <a:rPr dirty="0" sz="1400" b="1">
                <a:latin typeface="Calibri"/>
                <a:cs typeface="Calibri"/>
              </a:rPr>
              <a:t>er</a:t>
            </a:r>
            <a:r>
              <a:rPr dirty="0" sz="1400" spc="-5" b="1">
                <a:latin typeface="Calibri"/>
                <a:cs typeface="Calibri"/>
              </a:rPr>
              <a:t>sona</a:t>
            </a:r>
            <a:r>
              <a:rPr dirty="0" sz="1400" b="1">
                <a:latin typeface="Calibri"/>
                <a:cs typeface="Calibri"/>
              </a:rPr>
              <a:t>l </a:t>
            </a:r>
            <a:r>
              <a:rPr dirty="0" sz="1400" spc="-5" b="1">
                <a:latin typeface="Calibri"/>
                <a:cs typeface="Calibri"/>
              </a:rPr>
              <a:t>d</a:t>
            </a:r>
            <a:r>
              <a:rPr dirty="0" sz="1400" b="1">
                <a:latin typeface="Calibri"/>
                <a:cs typeface="Calibri"/>
              </a:rPr>
              <a:t>e</a:t>
            </a:r>
            <a:r>
              <a:rPr dirty="0" sz="1400" spc="-5" b="1">
                <a:latin typeface="Calibri"/>
                <a:cs typeface="Calibri"/>
              </a:rPr>
              <a:t> administració</a:t>
            </a:r>
            <a:r>
              <a:rPr dirty="0" sz="1400" b="1">
                <a:latin typeface="Calibri"/>
                <a:cs typeface="Calibri"/>
              </a:rPr>
              <a:t>n a </a:t>
            </a:r>
            <a:r>
              <a:rPr dirty="0" sz="1400" spc="-5" b="1">
                <a:latin typeface="Calibri"/>
                <a:cs typeface="Calibri"/>
              </a:rPr>
              <a:t>l</a:t>
            </a:r>
            <a:r>
              <a:rPr dirty="0" sz="1400" b="1">
                <a:latin typeface="Calibri"/>
                <a:cs typeface="Calibri"/>
              </a:rPr>
              <a:t>a</a:t>
            </a:r>
            <a:r>
              <a:rPr dirty="0" sz="1400" spc="15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re</a:t>
            </a:r>
            <a:r>
              <a:rPr dirty="0" sz="1400" spc="-5" b="1">
                <a:latin typeface="Calibri"/>
                <a:cs typeface="Calibri"/>
              </a:rPr>
              <a:t>solu</a:t>
            </a:r>
            <a:r>
              <a:rPr dirty="0" sz="1400" b="1">
                <a:latin typeface="Calibri"/>
                <a:cs typeface="Calibri"/>
              </a:rPr>
              <a:t>c</a:t>
            </a:r>
            <a:r>
              <a:rPr dirty="0" sz="1400" spc="-5" b="1">
                <a:latin typeface="Calibri"/>
                <a:cs typeface="Calibri"/>
              </a:rPr>
              <a:t>iónd</a:t>
            </a:r>
            <a:r>
              <a:rPr dirty="0" sz="1400" b="1">
                <a:latin typeface="Calibri"/>
                <a:cs typeface="Calibri"/>
              </a:rPr>
              <a:t>e </a:t>
            </a:r>
            <a:r>
              <a:rPr dirty="0" sz="1400" spc="-5" b="1">
                <a:latin typeface="Calibri"/>
                <a:cs typeface="Calibri"/>
              </a:rPr>
              <a:t>incidenci</a:t>
            </a:r>
            <a:r>
              <a:rPr dirty="0" sz="1400" b="1">
                <a:latin typeface="Calibri"/>
                <a:cs typeface="Calibri"/>
              </a:rPr>
              <a:t>as 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Incumplimiento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en 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cantidades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 o referencias.</a:t>
            </a:r>
            <a:endParaRPr sz="1400">
              <a:latin typeface="Calibri"/>
              <a:cs typeface="Calibri"/>
            </a:endParaRPr>
          </a:p>
          <a:p>
            <a:pPr marL="198755">
              <a:lnSpc>
                <a:spcPct val="100000"/>
              </a:lnSpc>
              <a:spcBef>
                <a:spcPts val="385"/>
              </a:spcBef>
            </a:pPr>
            <a:r>
              <a:rPr dirty="0" sz="1400">
                <a:latin typeface="Calibri"/>
                <a:cs typeface="Calibri"/>
              </a:rPr>
              <a:t>•</a:t>
            </a:r>
            <a:r>
              <a:rPr dirty="0" sz="1400" spc="-114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R</a:t>
            </a:r>
            <a:r>
              <a:rPr dirty="0" sz="1400" spc="-5" b="1">
                <a:latin typeface="Calibri"/>
                <a:cs typeface="Calibri"/>
              </a:rPr>
              <a:t>o</a:t>
            </a:r>
            <a:r>
              <a:rPr dirty="0" sz="1400" b="1">
                <a:latin typeface="Calibri"/>
                <a:cs typeface="Calibri"/>
              </a:rPr>
              <a:t>turas de stock.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Errores</a:t>
            </a:r>
            <a:r>
              <a:rPr dirty="0" sz="1400" spc="-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en</a:t>
            </a:r>
            <a:r>
              <a:rPr dirty="0" sz="14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dirty="0" sz="14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previsión.</a:t>
            </a:r>
            <a:endParaRPr sz="1400">
              <a:latin typeface="Calibri"/>
              <a:cs typeface="Calibri"/>
            </a:endParaRPr>
          </a:p>
          <a:p>
            <a:pPr marL="12700" marR="2758440" indent="186055">
              <a:lnSpc>
                <a:spcPts val="2390"/>
              </a:lnSpc>
              <a:spcBef>
                <a:spcPts val="65"/>
              </a:spcBef>
            </a:pPr>
            <a:r>
              <a:rPr dirty="0" sz="1400">
                <a:latin typeface="Calibri"/>
                <a:cs typeface="Calibri"/>
              </a:rPr>
              <a:t>•</a:t>
            </a:r>
            <a:r>
              <a:rPr dirty="0" sz="1400" spc="-114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Exce</a:t>
            </a:r>
            <a:r>
              <a:rPr dirty="0" sz="1400" spc="-5" b="1">
                <a:latin typeface="Calibri"/>
                <a:cs typeface="Calibri"/>
              </a:rPr>
              <a:t>so</a:t>
            </a:r>
            <a:r>
              <a:rPr dirty="0" sz="1400" b="1">
                <a:latin typeface="Calibri"/>
                <a:cs typeface="Calibri"/>
              </a:rPr>
              <a:t>s</a:t>
            </a:r>
            <a:r>
              <a:rPr dirty="0" sz="1400" spc="-5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de inventarios 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Incumplimiento</a:t>
            </a:r>
            <a:r>
              <a:rPr dirty="0" sz="14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14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plazos</a:t>
            </a:r>
            <a:r>
              <a:rPr dirty="0" sz="14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14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servicio.</a:t>
            </a:r>
            <a:endParaRPr sz="1400">
              <a:latin typeface="Calibri"/>
              <a:cs typeface="Calibri"/>
            </a:endParaRPr>
          </a:p>
          <a:p>
            <a:pPr marL="198755">
              <a:lnSpc>
                <a:spcPct val="100000"/>
              </a:lnSpc>
              <a:spcBef>
                <a:spcPts val="385"/>
              </a:spcBef>
            </a:pPr>
            <a:r>
              <a:rPr dirty="0" sz="1400">
                <a:latin typeface="Calibri"/>
                <a:cs typeface="Calibri"/>
              </a:rPr>
              <a:t>•</a:t>
            </a:r>
            <a:r>
              <a:rPr dirty="0" sz="1400" spc="-114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D</a:t>
            </a:r>
            <a:r>
              <a:rPr dirty="0" sz="1400" spc="-5" b="1">
                <a:latin typeface="Calibri"/>
                <a:cs typeface="Calibri"/>
              </a:rPr>
              <a:t>i</a:t>
            </a:r>
            <a:r>
              <a:rPr dirty="0" sz="1400" b="1">
                <a:latin typeface="Calibri"/>
                <a:cs typeface="Calibri"/>
              </a:rPr>
              <a:t>ﬁc</a:t>
            </a:r>
            <a:r>
              <a:rPr dirty="0" sz="1400" spc="-5" b="1">
                <a:latin typeface="Calibri"/>
                <a:cs typeface="Calibri"/>
              </a:rPr>
              <a:t>ulta</a:t>
            </a:r>
            <a:r>
              <a:rPr dirty="0" sz="1400" b="1">
                <a:latin typeface="Calibri"/>
                <a:cs typeface="Calibri"/>
              </a:rPr>
              <a:t>d </a:t>
            </a:r>
            <a:r>
              <a:rPr dirty="0" sz="1400" spc="-5" b="1">
                <a:latin typeface="Calibri"/>
                <a:cs typeface="Calibri"/>
              </a:rPr>
              <a:t>par</a:t>
            </a:r>
            <a:r>
              <a:rPr dirty="0" sz="1400" b="1">
                <a:latin typeface="Calibri"/>
                <a:cs typeface="Calibri"/>
              </a:rPr>
              <a:t>a</a:t>
            </a:r>
            <a:r>
              <a:rPr dirty="0" sz="1400" spc="-5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ge</a:t>
            </a:r>
            <a:r>
              <a:rPr dirty="0" sz="1400" spc="-5" b="1">
                <a:latin typeface="Calibri"/>
                <a:cs typeface="Calibri"/>
              </a:rPr>
              <a:t>s</a:t>
            </a:r>
            <a:r>
              <a:rPr dirty="0" sz="1400" spc="-10" b="1">
                <a:latin typeface="Calibri"/>
                <a:cs typeface="Calibri"/>
              </a:rPr>
              <a:t>tio</a:t>
            </a:r>
            <a:r>
              <a:rPr dirty="0" sz="1400" spc="-5" b="1">
                <a:latin typeface="Calibri"/>
                <a:cs typeface="Calibri"/>
              </a:rPr>
              <a:t>na</a:t>
            </a:r>
            <a:r>
              <a:rPr dirty="0" sz="1400" b="1">
                <a:latin typeface="Calibri"/>
                <a:cs typeface="Calibri"/>
              </a:rPr>
              <a:t>r</a:t>
            </a:r>
            <a:r>
              <a:rPr dirty="0" sz="1400" spc="-5" b="1">
                <a:latin typeface="Calibri"/>
                <a:cs typeface="Calibri"/>
              </a:rPr>
              <a:t> la</a:t>
            </a:r>
            <a:r>
              <a:rPr dirty="0" sz="1400" b="1">
                <a:latin typeface="Calibri"/>
                <a:cs typeface="Calibri"/>
              </a:rPr>
              <a:t>s</a:t>
            </a:r>
            <a:r>
              <a:rPr dirty="0" sz="1400" spc="-5" b="1">
                <a:latin typeface="Calibri"/>
                <a:cs typeface="Calibri"/>
              </a:rPr>
              <a:t> recepcion</a:t>
            </a:r>
            <a:r>
              <a:rPr dirty="0" sz="1400" b="1">
                <a:latin typeface="Calibri"/>
                <a:cs typeface="Calibri"/>
              </a:rPr>
              <a:t>es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Mercancía</a:t>
            </a:r>
            <a:r>
              <a:rPr dirty="0" sz="1400" spc="-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defectuosa</a:t>
            </a:r>
            <a:r>
              <a:rPr dirty="0" sz="14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400" spc="-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caducada.</a:t>
            </a:r>
            <a:endParaRPr sz="1400">
              <a:latin typeface="Calibri"/>
              <a:cs typeface="Calibri"/>
            </a:endParaRPr>
          </a:p>
          <a:p>
            <a:pPr marL="12700" marR="3152140" indent="186055">
              <a:lnSpc>
                <a:spcPts val="2390"/>
              </a:lnSpc>
              <a:spcBef>
                <a:spcPts val="65"/>
              </a:spcBef>
            </a:pPr>
            <a:r>
              <a:rPr dirty="0" sz="1400">
                <a:latin typeface="Calibri"/>
                <a:cs typeface="Calibri"/>
              </a:rPr>
              <a:t>•</a:t>
            </a:r>
            <a:r>
              <a:rPr dirty="0" sz="1400" spc="-114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Dev</a:t>
            </a:r>
            <a:r>
              <a:rPr dirty="0" sz="1400" spc="-5" b="1">
                <a:latin typeface="Calibri"/>
                <a:cs typeface="Calibri"/>
              </a:rPr>
              <a:t>olucion</a:t>
            </a:r>
            <a:r>
              <a:rPr dirty="0" sz="1400" b="1">
                <a:latin typeface="Calibri"/>
                <a:cs typeface="Calibri"/>
              </a:rPr>
              <a:t>es</a:t>
            </a:r>
            <a:r>
              <a:rPr dirty="0" sz="1400" spc="-5" b="1">
                <a:latin typeface="Calibri"/>
                <a:cs typeface="Calibri"/>
              </a:rPr>
              <a:t> d</a:t>
            </a:r>
            <a:r>
              <a:rPr dirty="0" sz="1400" b="1">
                <a:latin typeface="Calibri"/>
                <a:cs typeface="Calibri"/>
              </a:rPr>
              <a:t>e</a:t>
            </a:r>
            <a:r>
              <a:rPr dirty="0" sz="1400" spc="-5" b="1">
                <a:latin typeface="Calibri"/>
                <a:cs typeface="Calibri"/>
              </a:rPr>
              <a:t> mercancía</a:t>
            </a:r>
            <a:r>
              <a:rPr dirty="0" sz="1400" b="1">
                <a:latin typeface="Calibri"/>
                <a:cs typeface="Calibri"/>
              </a:rPr>
              <a:t>s 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Errores</a:t>
            </a:r>
            <a:r>
              <a:rPr dirty="0" sz="14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en</a:t>
            </a:r>
            <a:r>
              <a:rPr dirty="0" sz="14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los</a:t>
            </a:r>
            <a:r>
              <a:rPr dirty="0" sz="14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datos</a:t>
            </a:r>
            <a:r>
              <a:rPr dirty="0" sz="14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históricos.</a:t>
            </a:r>
            <a:endParaRPr sz="1400">
              <a:latin typeface="Calibri"/>
              <a:cs typeface="Calibri"/>
            </a:endParaRPr>
          </a:p>
          <a:p>
            <a:pPr marL="198755">
              <a:lnSpc>
                <a:spcPct val="100000"/>
              </a:lnSpc>
              <a:spcBef>
                <a:spcPts val="380"/>
              </a:spcBef>
            </a:pPr>
            <a:r>
              <a:rPr dirty="0" sz="1400">
                <a:latin typeface="Calibri"/>
                <a:cs typeface="Calibri"/>
              </a:rPr>
              <a:t>•</a:t>
            </a:r>
            <a:r>
              <a:rPr dirty="0" sz="1400" spc="-114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Excesos / roturas de stock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Pedido</a:t>
            </a:r>
            <a:r>
              <a:rPr dirty="0" sz="14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dirty="0" sz="14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recibido</a:t>
            </a:r>
            <a:r>
              <a:rPr dirty="0" sz="1400" spc="-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4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Calibri"/>
                <a:cs typeface="Calibri"/>
              </a:rPr>
              <a:t>tiempo.</a:t>
            </a:r>
            <a:endParaRPr sz="1400">
              <a:latin typeface="Calibri"/>
              <a:cs typeface="Calibri"/>
            </a:endParaRPr>
          </a:p>
          <a:p>
            <a:pPr marL="198755">
              <a:lnSpc>
                <a:spcPct val="100000"/>
              </a:lnSpc>
              <a:spcBef>
                <a:spcPts val="575"/>
              </a:spcBef>
            </a:pPr>
            <a:r>
              <a:rPr dirty="0" sz="1400">
                <a:latin typeface="Calibri"/>
                <a:cs typeface="Calibri"/>
              </a:rPr>
              <a:t>•</a:t>
            </a:r>
            <a:r>
              <a:rPr dirty="0" sz="1400" spc="-114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Ser</a:t>
            </a:r>
            <a:r>
              <a:rPr dirty="0" sz="1400" spc="-5" b="1">
                <a:latin typeface="Calibri"/>
                <a:cs typeface="Calibri"/>
              </a:rPr>
              <a:t>vi</a:t>
            </a:r>
            <a:r>
              <a:rPr dirty="0" sz="1400" b="1">
                <a:latin typeface="Calibri"/>
                <a:cs typeface="Calibri"/>
              </a:rPr>
              <a:t>cio deteriorado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Albaranes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que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llegan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su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 destino.</a:t>
            </a:r>
            <a:endParaRPr sz="1400">
              <a:latin typeface="Calibri"/>
              <a:cs typeface="Calibri"/>
            </a:endParaRPr>
          </a:p>
          <a:p>
            <a:pPr marL="12700" marR="3207385" indent="186055">
              <a:lnSpc>
                <a:spcPts val="2390"/>
              </a:lnSpc>
              <a:spcBef>
                <a:spcPts val="65"/>
              </a:spcBef>
            </a:pPr>
            <a:r>
              <a:rPr dirty="0" sz="1400">
                <a:latin typeface="Calibri"/>
                <a:cs typeface="Calibri"/>
              </a:rPr>
              <a:t>•</a:t>
            </a:r>
            <a:r>
              <a:rPr dirty="0" sz="1400" spc="-114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D</a:t>
            </a:r>
            <a:r>
              <a:rPr dirty="0" sz="1400" spc="-5" b="1">
                <a:latin typeface="Calibri"/>
                <a:cs typeface="Calibri"/>
              </a:rPr>
              <a:t>i</a:t>
            </a:r>
            <a:r>
              <a:rPr dirty="0" sz="1400" b="1">
                <a:latin typeface="Calibri"/>
                <a:cs typeface="Calibri"/>
              </a:rPr>
              <a:t>ﬁc</a:t>
            </a:r>
            <a:r>
              <a:rPr dirty="0" sz="1400" spc="-5" b="1">
                <a:latin typeface="Calibri"/>
                <a:cs typeface="Calibri"/>
              </a:rPr>
              <a:t>ultad</a:t>
            </a:r>
            <a:r>
              <a:rPr dirty="0" sz="1400" b="1">
                <a:latin typeface="Calibri"/>
                <a:cs typeface="Calibri"/>
              </a:rPr>
              <a:t>es</a:t>
            </a:r>
            <a:r>
              <a:rPr dirty="0" sz="1400" spc="-5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en</a:t>
            </a:r>
            <a:r>
              <a:rPr dirty="0" sz="1400" spc="-5" b="1">
                <a:latin typeface="Calibri"/>
                <a:cs typeface="Calibri"/>
              </a:rPr>
              <a:t> l</a:t>
            </a:r>
            <a:r>
              <a:rPr dirty="0" sz="1400" b="1">
                <a:latin typeface="Calibri"/>
                <a:cs typeface="Calibri"/>
              </a:rPr>
              <a:t>a </a:t>
            </a:r>
            <a:r>
              <a:rPr dirty="0" sz="1400" spc="-5" b="1">
                <a:latin typeface="Calibri"/>
                <a:cs typeface="Calibri"/>
              </a:rPr>
              <a:t>recepció</a:t>
            </a:r>
            <a:r>
              <a:rPr dirty="0" sz="1400" b="1">
                <a:latin typeface="Calibri"/>
                <a:cs typeface="Calibri"/>
              </a:rPr>
              <a:t>n 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Incumplimiento</a:t>
            </a:r>
            <a:r>
              <a:rPr dirty="0" sz="1400" spc="-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del</a:t>
            </a:r>
            <a:r>
              <a:rPr dirty="0" sz="14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paletizado.</a:t>
            </a:r>
            <a:endParaRPr sz="1400">
              <a:latin typeface="Calibri"/>
              <a:cs typeface="Calibri"/>
            </a:endParaRPr>
          </a:p>
          <a:p>
            <a:pPr marL="198755">
              <a:lnSpc>
                <a:spcPct val="100000"/>
              </a:lnSpc>
              <a:spcBef>
                <a:spcPts val="384"/>
              </a:spcBef>
            </a:pPr>
            <a:r>
              <a:rPr dirty="0" sz="1400">
                <a:latin typeface="Calibri"/>
                <a:cs typeface="Calibri"/>
              </a:rPr>
              <a:t>•</a:t>
            </a:r>
            <a:r>
              <a:rPr dirty="0" sz="1400" spc="-114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D</a:t>
            </a:r>
            <a:r>
              <a:rPr dirty="0" sz="1400" spc="-5" b="1">
                <a:latin typeface="Calibri"/>
                <a:cs typeface="Calibri"/>
              </a:rPr>
              <a:t>i</a:t>
            </a:r>
            <a:r>
              <a:rPr dirty="0" sz="1400" b="1">
                <a:latin typeface="Calibri"/>
                <a:cs typeface="Calibri"/>
              </a:rPr>
              <a:t>ﬁc</a:t>
            </a:r>
            <a:r>
              <a:rPr dirty="0" sz="1400" spc="-5" b="1">
                <a:latin typeface="Calibri"/>
                <a:cs typeface="Calibri"/>
              </a:rPr>
              <a:t>ultad</a:t>
            </a:r>
            <a:r>
              <a:rPr dirty="0" sz="1400" b="1">
                <a:latin typeface="Calibri"/>
                <a:cs typeface="Calibri"/>
              </a:rPr>
              <a:t>es</a:t>
            </a:r>
            <a:r>
              <a:rPr dirty="0" sz="1400" spc="-5" b="1">
                <a:latin typeface="Calibri"/>
                <a:cs typeface="Calibri"/>
              </a:rPr>
              <a:t> </a:t>
            </a:r>
            <a:r>
              <a:rPr dirty="0" sz="1400" b="1">
                <a:latin typeface="Calibri"/>
                <a:cs typeface="Calibri"/>
              </a:rPr>
              <a:t>en</a:t>
            </a:r>
            <a:r>
              <a:rPr dirty="0" sz="1400" spc="-5" b="1">
                <a:latin typeface="Calibri"/>
                <a:cs typeface="Calibri"/>
              </a:rPr>
              <a:t> l</a:t>
            </a:r>
            <a:r>
              <a:rPr dirty="0" sz="1400" b="1">
                <a:latin typeface="Calibri"/>
                <a:cs typeface="Calibri"/>
              </a:rPr>
              <a:t>a </a:t>
            </a:r>
            <a:r>
              <a:rPr dirty="0" sz="1400" spc="-5" b="1">
                <a:latin typeface="Calibri"/>
                <a:cs typeface="Calibri"/>
              </a:rPr>
              <a:t>manipulació</a:t>
            </a:r>
            <a:r>
              <a:rPr dirty="0" sz="1400" b="1">
                <a:latin typeface="Calibri"/>
                <a:cs typeface="Calibri"/>
              </a:rPr>
              <a:t>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67</a:t>
            </a:fld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 spc="105"/>
              <a:t>EVALUACIÓN</a:t>
            </a:r>
            <a:r>
              <a:rPr dirty="0" spc="15"/>
              <a:t> </a:t>
            </a:r>
            <a:r>
              <a:rPr dirty="0"/>
              <a:t>Y</a:t>
            </a:r>
            <a:r>
              <a:rPr dirty="0" spc="290"/>
              <a:t> </a:t>
            </a:r>
            <a:r>
              <a:rPr dirty="0" spc="120"/>
              <a:t>CONTROL</a:t>
            </a:r>
            <a:r>
              <a:rPr dirty="0" spc="295"/>
              <a:t> </a:t>
            </a:r>
            <a:r>
              <a:rPr dirty="0" spc="75"/>
              <a:t>DE</a:t>
            </a:r>
            <a:r>
              <a:rPr dirty="0" spc="295"/>
              <a:t> </a:t>
            </a:r>
            <a:r>
              <a:rPr dirty="0" spc="75"/>
              <a:t>LA</a:t>
            </a:r>
            <a:r>
              <a:rPr dirty="0" spc="295"/>
              <a:t> </a:t>
            </a:r>
            <a:r>
              <a:rPr dirty="0" spc="125"/>
              <a:t>GESTIÓN</a:t>
            </a:r>
            <a:r>
              <a:rPr dirty="0" spc="295"/>
              <a:t> </a:t>
            </a:r>
            <a:r>
              <a:rPr dirty="0" spc="75"/>
              <a:t>DE</a:t>
            </a:r>
            <a:r>
              <a:rPr dirty="0" spc="290"/>
              <a:t> </a:t>
            </a:r>
            <a:r>
              <a:rPr dirty="0" spc="120"/>
              <a:t>COMPRAS</a:t>
            </a:r>
            <a:r>
              <a:rPr dirty="0" spc="-295"/>
              <a:t> 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158" y="5500701"/>
            <a:ext cx="2486025" cy="4191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867165" y="6545285"/>
            <a:ext cx="15240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Gill Sans MT"/>
                <a:cs typeface="Gill Sans MT"/>
              </a:rPr>
              <a:t>78</a:t>
            </a:r>
            <a:endParaRPr sz="10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93351" y="6533853"/>
            <a:ext cx="415544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 b="1">
                <a:latin typeface="Gill Sans MT"/>
                <a:cs typeface="Gill Sans MT"/>
              </a:rPr>
              <a:t>SEMINARIO</a:t>
            </a:r>
            <a:r>
              <a:rPr dirty="0" sz="1000" spc="5" b="1">
                <a:latin typeface="Gill Sans MT"/>
                <a:cs typeface="Gill Sans MT"/>
              </a:rPr>
              <a:t> </a:t>
            </a:r>
            <a:r>
              <a:rPr dirty="0" sz="1000" b="1">
                <a:latin typeface="Gill Sans MT"/>
                <a:cs typeface="Gill Sans MT"/>
              </a:rPr>
              <a:t>"</a:t>
            </a:r>
            <a:r>
              <a:rPr dirty="0" sz="1000" spc="5" b="1">
                <a:latin typeface="Gill Sans MT"/>
                <a:cs typeface="Gill Sans MT"/>
              </a:rPr>
              <a:t> </a:t>
            </a:r>
            <a:r>
              <a:rPr dirty="0" sz="1000" b="1">
                <a:latin typeface="Gill Sans MT"/>
                <a:cs typeface="Gill Sans MT"/>
              </a:rPr>
              <a:t>LA</a:t>
            </a:r>
            <a:r>
              <a:rPr dirty="0" sz="1000" spc="5" b="1">
                <a:latin typeface="Gill Sans MT"/>
                <a:cs typeface="Gill Sans MT"/>
              </a:rPr>
              <a:t> </a:t>
            </a:r>
            <a:r>
              <a:rPr dirty="0" sz="1000" spc="-5" b="1">
                <a:latin typeface="Gill Sans MT"/>
                <a:cs typeface="Gill Sans MT"/>
              </a:rPr>
              <a:t>GESTIÓN</a:t>
            </a:r>
            <a:r>
              <a:rPr dirty="0" sz="1000" spc="5" b="1">
                <a:latin typeface="Gill Sans MT"/>
                <a:cs typeface="Gill Sans MT"/>
              </a:rPr>
              <a:t> </a:t>
            </a:r>
            <a:r>
              <a:rPr dirty="0" sz="1000" b="1">
                <a:latin typeface="Gill Sans MT"/>
                <a:cs typeface="Gill Sans MT"/>
              </a:rPr>
              <a:t>DE</a:t>
            </a:r>
            <a:r>
              <a:rPr dirty="0" sz="1000" spc="10" b="1">
                <a:latin typeface="Gill Sans MT"/>
                <a:cs typeface="Gill Sans MT"/>
              </a:rPr>
              <a:t> </a:t>
            </a:r>
            <a:r>
              <a:rPr dirty="0" sz="1000" spc="-5" b="1">
                <a:latin typeface="Gill Sans MT"/>
                <a:cs typeface="Gill Sans MT"/>
              </a:rPr>
              <a:t>COMPRAS</a:t>
            </a:r>
            <a:r>
              <a:rPr dirty="0" sz="1000" spc="5" b="1">
                <a:latin typeface="Gill Sans MT"/>
                <a:cs typeface="Gill Sans MT"/>
              </a:rPr>
              <a:t> </a:t>
            </a:r>
            <a:r>
              <a:rPr dirty="0" sz="1000" b="1">
                <a:latin typeface="Gill Sans MT"/>
                <a:cs typeface="Gill Sans MT"/>
              </a:rPr>
              <a:t>EN</a:t>
            </a:r>
            <a:r>
              <a:rPr dirty="0" sz="1000" spc="-150" b="1">
                <a:latin typeface="Gill Sans MT"/>
                <a:cs typeface="Gill Sans MT"/>
              </a:rPr>
              <a:t> </a:t>
            </a:r>
            <a:r>
              <a:rPr dirty="0" sz="1000" spc="-5" b="1">
                <a:latin typeface="Gill Sans MT"/>
                <a:cs typeface="Gill Sans MT"/>
              </a:rPr>
              <a:t>TIEMPO</a:t>
            </a:r>
            <a:r>
              <a:rPr dirty="0" sz="1000" spc="10" b="1">
                <a:latin typeface="Gill Sans MT"/>
                <a:cs typeface="Gill Sans MT"/>
              </a:rPr>
              <a:t> </a:t>
            </a:r>
            <a:r>
              <a:rPr dirty="0" sz="1000" b="1">
                <a:latin typeface="Gill Sans MT"/>
                <a:cs typeface="Gill Sans MT"/>
              </a:rPr>
              <a:t>DE</a:t>
            </a:r>
            <a:r>
              <a:rPr dirty="0" sz="1000" spc="5" b="1">
                <a:latin typeface="Gill Sans MT"/>
                <a:cs typeface="Gill Sans MT"/>
              </a:rPr>
              <a:t> </a:t>
            </a:r>
            <a:r>
              <a:rPr dirty="0" sz="1000" spc="-5" b="1">
                <a:latin typeface="Gill Sans MT"/>
                <a:cs typeface="Gill Sans MT"/>
              </a:rPr>
              <a:t>CRISIS"</a:t>
            </a:r>
            <a:endParaRPr sz="10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Control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del</a:t>
            </a: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 aprovisionamiento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1122557"/>
            <a:ext cx="118533" cy="11853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2117728"/>
            <a:ext cx="118533" cy="11853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0639" y="2486028"/>
            <a:ext cx="118533" cy="1185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67839" y="3159128"/>
            <a:ext cx="118533" cy="11853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67839" y="3844928"/>
            <a:ext cx="118533" cy="11853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0639" y="4530728"/>
            <a:ext cx="118533" cy="11853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20139" y="946450"/>
            <a:ext cx="7165975" cy="4076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34925" indent="6350">
              <a:lnSpc>
                <a:spcPct val="148800"/>
              </a:lnSpc>
              <a:spcBef>
                <a:spcPts val="100"/>
              </a:spcBef>
            </a:pPr>
            <a:r>
              <a:rPr dirty="0" sz="1400">
                <a:latin typeface="Gill Sans MT"/>
                <a:cs typeface="Gill Sans MT"/>
              </a:rPr>
              <a:t>La </a:t>
            </a:r>
            <a:r>
              <a:rPr dirty="0" sz="1400" spc="-5">
                <a:latin typeface="Gill Sans MT"/>
                <a:cs typeface="Gill Sans MT"/>
              </a:rPr>
              <a:t>información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10">
                <a:latin typeface="Gill Sans MT"/>
                <a:cs typeface="Gill Sans MT"/>
              </a:rPr>
              <a:t>control </a:t>
            </a:r>
            <a:r>
              <a:rPr dirty="0" sz="1400">
                <a:latin typeface="Gill Sans MT"/>
                <a:cs typeface="Gill Sans MT"/>
              </a:rPr>
              <a:t>debe </a:t>
            </a:r>
            <a:r>
              <a:rPr dirty="0" sz="1400" spc="-5">
                <a:latin typeface="Gill Sans MT"/>
                <a:cs typeface="Gill Sans MT"/>
              </a:rPr>
              <a:t>facilitar </a:t>
            </a:r>
            <a:r>
              <a:rPr dirty="0" sz="1400">
                <a:latin typeface="Gill Sans MT"/>
                <a:cs typeface="Gill Sans MT"/>
              </a:rPr>
              <a:t>el </a:t>
            </a:r>
            <a:r>
              <a:rPr dirty="0" sz="1400" spc="-5">
                <a:latin typeface="Gill Sans MT"/>
                <a:cs typeface="Gill Sans MT"/>
              </a:rPr>
              <a:t>conocimiento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la </a:t>
            </a:r>
            <a:r>
              <a:rPr dirty="0" sz="1400" spc="-10">
                <a:latin typeface="Gill Sans MT"/>
                <a:cs typeface="Gill Sans MT"/>
              </a:rPr>
              <a:t>realidad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la empresa </a:t>
            </a:r>
            <a:r>
              <a:rPr dirty="0" sz="1400">
                <a:latin typeface="Gill Sans MT"/>
                <a:cs typeface="Gill Sans MT"/>
              </a:rPr>
              <a:t>en el mínimo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tiempo posible. Para </a:t>
            </a:r>
            <a:r>
              <a:rPr dirty="0" sz="1400" spc="-5">
                <a:latin typeface="Gill Sans MT"/>
                <a:cs typeface="Gill Sans MT"/>
              </a:rPr>
              <a:t>ello </a:t>
            </a:r>
            <a:r>
              <a:rPr dirty="0" sz="1400">
                <a:latin typeface="Gill Sans MT"/>
                <a:cs typeface="Gill Sans MT"/>
              </a:rPr>
              <a:t>debe de </a:t>
            </a:r>
            <a:r>
              <a:rPr dirty="0" sz="1400" spc="-5">
                <a:latin typeface="Gill Sans MT"/>
                <a:cs typeface="Gill Sans MT"/>
              </a:rPr>
              <a:t>resumirse la situación </a:t>
            </a:r>
            <a:r>
              <a:rPr dirty="0" sz="1400" spc="-10">
                <a:latin typeface="Gill Sans MT"/>
                <a:cs typeface="Gill Sans MT"/>
              </a:rPr>
              <a:t>real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la empresa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forma muy reducida, </a:t>
            </a:r>
            <a:r>
              <a:rPr dirty="0" sz="1400" spc="-38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procurando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utilizar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información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lo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más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gráfica </a:t>
            </a:r>
            <a:r>
              <a:rPr dirty="0" sz="1400">
                <a:latin typeface="Gill Sans MT"/>
                <a:cs typeface="Gill Sans MT"/>
              </a:rPr>
              <a:t>posible.</a:t>
            </a:r>
            <a:endParaRPr sz="1400">
              <a:latin typeface="Gill Sans MT"/>
              <a:cs typeface="Gill Sans MT"/>
            </a:endParaRPr>
          </a:p>
          <a:p>
            <a:pPr algn="just" marL="19050">
              <a:lnSpc>
                <a:spcPct val="100000"/>
              </a:lnSpc>
              <a:spcBef>
                <a:spcPts val="1155"/>
              </a:spcBef>
            </a:pPr>
            <a:r>
              <a:rPr dirty="0" sz="1400" spc="-5">
                <a:latin typeface="Gill Sans MT"/>
                <a:cs typeface="Gill Sans MT"/>
              </a:rPr>
              <a:t>Esta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información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necesaria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para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facilitar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el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control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y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gestión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logística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dos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clases:</a:t>
            </a:r>
            <a:endParaRPr sz="1400">
              <a:latin typeface="Gill Sans MT"/>
              <a:cs typeface="Gill Sans MT"/>
            </a:endParaRPr>
          </a:p>
          <a:p>
            <a:pPr algn="just" marL="419100" marR="56515">
              <a:lnSpc>
                <a:spcPct val="146700"/>
              </a:lnSpc>
              <a:spcBef>
                <a:spcPts val="434"/>
              </a:spcBef>
            </a:pP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seguimiento:</a:t>
            </a:r>
            <a:r>
              <a:rPr dirty="0" sz="1400" spc="-14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información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diaria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o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semanal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para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controlar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actividad.</a:t>
            </a:r>
            <a:r>
              <a:rPr dirty="0" sz="1400" spc="-14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Normalmente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tiene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dos</a:t>
            </a:r>
            <a:r>
              <a:rPr dirty="0" sz="1400" spc="-5">
                <a:latin typeface="Gill Sans MT"/>
                <a:cs typeface="Gill Sans MT"/>
              </a:rPr>
              <a:t> objetivos:</a:t>
            </a:r>
            <a:endParaRPr sz="1400">
              <a:latin typeface="Gill Sans MT"/>
              <a:cs typeface="Gill Sans MT"/>
            </a:endParaRPr>
          </a:p>
          <a:p>
            <a:pPr algn="just" marL="876300" marR="521334">
              <a:lnSpc>
                <a:spcPct val="152600"/>
              </a:lnSpc>
              <a:spcBef>
                <a:spcPts val="270"/>
              </a:spcBef>
            </a:pPr>
            <a:r>
              <a:rPr dirty="0" sz="1400" spc="-5">
                <a:latin typeface="Gill Sans MT"/>
                <a:cs typeface="Gill Sans MT"/>
              </a:rPr>
              <a:t>Información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la </a:t>
            </a:r>
            <a:r>
              <a:rPr dirty="0" sz="1400" spc="-10">
                <a:latin typeface="Gill Sans MT"/>
                <a:cs typeface="Gill Sans MT"/>
              </a:rPr>
              <a:t>evolución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la </a:t>
            </a:r>
            <a:r>
              <a:rPr dirty="0" sz="1400">
                <a:latin typeface="Gill Sans MT"/>
                <a:cs typeface="Gill Sans MT"/>
              </a:rPr>
              <a:t>actividad </a:t>
            </a:r>
            <a:r>
              <a:rPr dirty="0" sz="1400" spc="-5">
                <a:latin typeface="Gill Sans MT"/>
                <a:cs typeface="Gill Sans MT"/>
              </a:rPr>
              <a:t>por comparación con </a:t>
            </a:r>
            <a:r>
              <a:rPr dirty="0" sz="1400">
                <a:latin typeface="Gill Sans MT"/>
                <a:cs typeface="Gill Sans MT"/>
              </a:rPr>
              <a:t>el </a:t>
            </a:r>
            <a:r>
              <a:rPr dirty="0" sz="1400" spc="-5">
                <a:latin typeface="Gill Sans MT"/>
                <a:cs typeface="Gill Sans MT"/>
              </a:rPr>
              <a:t>presupuesto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mensual.</a:t>
            </a:r>
            <a:endParaRPr sz="1400">
              <a:latin typeface="Gill Sans MT"/>
              <a:cs typeface="Gill Sans MT"/>
            </a:endParaRPr>
          </a:p>
          <a:p>
            <a:pPr algn="just" marL="876300" marR="419734">
              <a:lnSpc>
                <a:spcPct val="152600"/>
              </a:lnSpc>
              <a:spcBef>
                <a:spcPts val="275"/>
              </a:spcBef>
            </a:pPr>
            <a:r>
              <a:rPr dirty="0" sz="1400" spc="-5">
                <a:latin typeface="Gill Sans MT"/>
                <a:cs typeface="Gill Sans MT"/>
              </a:rPr>
              <a:t>Detectar anomalías </a:t>
            </a:r>
            <a:r>
              <a:rPr dirty="0" sz="1400">
                <a:latin typeface="Gill Sans MT"/>
                <a:cs typeface="Gill Sans MT"/>
              </a:rPr>
              <a:t>en el </a:t>
            </a:r>
            <a:r>
              <a:rPr dirty="0" sz="1400" spc="-5">
                <a:latin typeface="Gill Sans MT"/>
                <a:cs typeface="Gill Sans MT"/>
              </a:rPr>
              <a:t>funcionamiento, por análisis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la </a:t>
            </a:r>
            <a:r>
              <a:rPr dirty="0" sz="1400" spc="-10">
                <a:latin typeface="Gill Sans MT"/>
                <a:cs typeface="Gill Sans MT"/>
              </a:rPr>
              <a:t>evolución </a:t>
            </a:r>
            <a:r>
              <a:rPr dirty="0" sz="1400" spc="-5">
                <a:latin typeface="Gill Sans MT"/>
                <a:cs typeface="Gill Sans MT"/>
              </a:rPr>
              <a:t>diaria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los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diferentes</a:t>
            </a:r>
            <a:r>
              <a:rPr dirty="0" sz="1400" spc="-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parámetros</a:t>
            </a:r>
            <a:endParaRPr sz="1400">
              <a:latin typeface="Gill Sans MT"/>
              <a:cs typeface="Gill Sans MT"/>
            </a:endParaRPr>
          </a:p>
          <a:p>
            <a:pPr algn="just" marL="419100" marR="5080">
              <a:lnSpc>
                <a:spcPct val="152600"/>
              </a:lnSpc>
              <a:spcBef>
                <a:spcPts val="270"/>
              </a:spcBef>
            </a:pP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10">
                <a:latin typeface="Gill Sans MT"/>
                <a:cs typeface="Gill Sans MT"/>
              </a:rPr>
              <a:t>evolución: </a:t>
            </a:r>
            <a:r>
              <a:rPr dirty="0" sz="1400" spc="-5">
                <a:latin typeface="Gill Sans MT"/>
                <a:cs typeface="Gill Sans MT"/>
              </a:rPr>
              <a:t>información anual </a:t>
            </a:r>
            <a:r>
              <a:rPr dirty="0" sz="1400">
                <a:latin typeface="Gill Sans MT"/>
                <a:cs typeface="Gill Sans MT"/>
              </a:rPr>
              <a:t>o </a:t>
            </a:r>
            <a:r>
              <a:rPr dirty="0" sz="1400" spc="-5">
                <a:latin typeface="Gill Sans MT"/>
                <a:cs typeface="Gill Sans MT"/>
              </a:rPr>
              <a:t>mensual para analizar la </a:t>
            </a:r>
            <a:r>
              <a:rPr dirty="0" sz="1400" spc="-10">
                <a:latin typeface="Gill Sans MT"/>
                <a:cs typeface="Gill Sans MT"/>
              </a:rPr>
              <a:t>evolución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la situación, fijar unos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objetivos</a:t>
            </a:r>
            <a:r>
              <a:rPr dirty="0" sz="1400">
                <a:latin typeface="Gill Sans MT"/>
                <a:cs typeface="Gill Sans MT"/>
              </a:rPr>
              <a:t> y </a:t>
            </a:r>
            <a:r>
              <a:rPr dirty="0" sz="1400" spc="-5">
                <a:latin typeface="Gill Sans MT"/>
                <a:cs typeface="Gill Sans MT"/>
              </a:rPr>
              <a:t>comprobar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consecución</a:t>
            </a:r>
            <a:r>
              <a:rPr dirty="0" sz="1400">
                <a:latin typeface="Gill Sans MT"/>
                <a:cs typeface="Gill Sans MT"/>
              </a:rPr>
              <a:t> de</a:t>
            </a:r>
            <a:r>
              <a:rPr dirty="0" sz="1400" spc="-5">
                <a:latin typeface="Gill Sans MT"/>
                <a:cs typeface="Gill Sans MT"/>
              </a:rPr>
              <a:t> los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mismos.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79</a:t>
            </a:fld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  <a:ln w="9524">
            <a:solidFill>
              <a:srgbClr val="407AAA"/>
            </a:solidFill>
          </a:ln>
        </p:spPr>
        <p:txBody>
          <a:bodyPr wrap="square" lIns="0" tIns="45719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59"/>
              </a:spcBef>
            </a:pP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PRINCIPIOS</a:t>
            </a:r>
            <a:r>
              <a:rPr dirty="0" sz="1400" spc="-1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DE</a:t>
            </a: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 FUNCIONAMIENTO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3414" y="901932"/>
            <a:ext cx="3424843" cy="209480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60390" y="954154"/>
            <a:ext cx="2918460" cy="18034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600" spc="-5" b="1">
                <a:solidFill>
                  <a:srgbClr val="FFFFFF"/>
                </a:solidFill>
                <a:latin typeface="Calibri"/>
                <a:cs typeface="Calibri"/>
              </a:rPr>
              <a:t>Planiﬁcación</a:t>
            </a:r>
            <a:endParaRPr sz="1600">
              <a:latin typeface="Calibri"/>
              <a:cs typeface="Calibri"/>
            </a:endParaRPr>
          </a:p>
          <a:p>
            <a:pPr marL="177800" marR="5080" indent="-165100">
              <a:lnSpc>
                <a:spcPts val="1700"/>
              </a:lnSpc>
              <a:spcBef>
                <a:spcPts val="720"/>
              </a:spcBef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•</a:t>
            </a:r>
            <a:r>
              <a:rPr dirty="0" sz="1600" spc="1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Asegurar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 la 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existencia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 de</a:t>
            </a:r>
            <a:r>
              <a:rPr dirty="0" sz="16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fuentes </a:t>
            </a:r>
            <a:r>
              <a:rPr dirty="0" sz="1600" spc="-3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 suministro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solventes</a:t>
            </a:r>
            <a:endParaRPr sz="1600">
              <a:latin typeface="Calibri"/>
              <a:cs typeface="Calibri"/>
            </a:endParaRPr>
          </a:p>
          <a:p>
            <a:pPr marL="177800" marR="798830" indent="-165100">
              <a:lnSpc>
                <a:spcPts val="1700"/>
              </a:lnSpc>
              <a:spcBef>
                <a:spcPts val="300"/>
              </a:spcBef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•</a:t>
            </a:r>
            <a:r>
              <a:rPr dirty="0" sz="16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Colaboración con los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departamento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usuarios</a:t>
            </a:r>
            <a:endParaRPr sz="1600">
              <a:latin typeface="Calibri"/>
              <a:cs typeface="Calibri"/>
            </a:endParaRPr>
          </a:p>
          <a:p>
            <a:pPr marL="177800" marR="314960" indent="-165100">
              <a:lnSpc>
                <a:spcPts val="1800"/>
              </a:lnSpc>
              <a:spcBef>
                <a:spcPts val="220"/>
              </a:spcBef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•</a:t>
            </a:r>
            <a:r>
              <a:rPr dirty="0" sz="1600" spc="1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Facilitar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las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 decisiones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 nivel </a:t>
            </a:r>
            <a:r>
              <a:rPr dirty="0" sz="1600" spc="-3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estratégico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52700" y="1492135"/>
            <a:ext cx="743988" cy="86452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58541" y="901932"/>
            <a:ext cx="3424843" cy="209480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115035" y="954154"/>
            <a:ext cx="3014980" cy="15494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600" spc="-5" b="1">
                <a:solidFill>
                  <a:srgbClr val="FFFFFF"/>
                </a:solidFill>
                <a:latin typeface="Calibri"/>
                <a:cs typeface="Calibri"/>
              </a:rPr>
              <a:t>Organización.</a:t>
            </a:r>
            <a:endParaRPr sz="1600">
              <a:latin typeface="Calibri"/>
              <a:cs typeface="Calibri"/>
            </a:endParaRPr>
          </a:p>
          <a:p>
            <a:pPr marL="177800" marR="5080" indent="-165100">
              <a:lnSpc>
                <a:spcPts val="1700"/>
              </a:lnSpc>
              <a:spcBef>
                <a:spcPts val="720"/>
              </a:spcBef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•</a:t>
            </a:r>
            <a:r>
              <a:rPr dirty="0" sz="16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Organizar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y 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utilizar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la 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función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dirty="0" sz="16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compras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 acuerdo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 los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mejores </a:t>
            </a:r>
            <a:r>
              <a:rPr dirty="0" sz="1600" spc="-3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intereses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de la 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empresa</a:t>
            </a:r>
            <a:endParaRPr sz="1600">
              <a:latin typeface="Calibri"/>
              <a:cs typeface="Calibri"/>
            </a:endParaRPr>
          </a:p>
          <a:p>
            <a:pPr marL="177800" marR="84455" indent="-165100">
              <a:lnSpc>
                <a:spcPts val="1800"/>
              </a:lnSpc>
              <a:spcBef>
                <a:spcPts val="220"/>
              </a:spcBef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•</a:t>
            </a:r>
            <a:r>
              <a:rPr dirty="0" sz="1600" spc="1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Mantener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un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equipo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 Compras </a:t>
            </a:r>
            <a:r>
              <a:rPr dirty="0" sz="1600" spc="-3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cualificado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38700" y="3196244"/>
            <a:ext cx="864523" cy="74398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58541" y="4227022"/>
            <a:ext cx="3424843" cy="209480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115035" y="4278900"/>
            <a:ext cx="3086735" cy="15494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600" spc="-5" b="1">
                <a:solidFill>
                  <a:srgbClr val="FFFFFF"/>
                </a:solidFill>
                <a:latin typeface="Calibri"/>
                <a:cs typeface="Calibri"/>
              </a:rPr>
              <a:t>Gestión.</a:t>
            </a:r>
            <a:endParaRPr sz="1600">
              <a:latin typeface="Calibri"/>
              <a:cs typeface="Calibri"/>
            </a:endParaRPr>
          </a:p>
          <a:p>
            <a:pPr marL="177800" marR="5080" indent="-165100">
              <a:lnSpc>
                <a:spcPts val="1700"/>
              </a:lnSpc>
              <a:spcBef>
                <a:spcPts val="720"/>
              </a:spcBef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•</a:t>
            </a:r>
            <a:r>
              <a:rPr dirty="0" sz="16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Obtener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todas las 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compras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al </a:t>
            </a:r>
            <a:r>
              <a:rPr dirty="0" sz="16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menor coste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posible,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con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la calidad </a:t>
            </a:r>
            <a:r>
              <a:rPr dirty="0" sz="1600" spc="-3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el 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servicio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requeridos.</a:t>
            </a:r>
            <a:endParaRPr sz="1600">
              <a:latin typeface="Calibri"/>
              <a:cs typeface="Calibri"/>
            </a:endParaRPr>
          </a:p>
          <a:p>
            <a:pPr marL="177800" marR="377825" indent="-165100">
              <a:lnSpc>
                <a:spcPts val="1800"/>
              </a:lnSpc>
              <a:spcBef>
                <a:spcPts val="220"/>
              </a:spcBef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•</a:t>
            </a:r>
            <a:r>
              <a:rPr dirty="0" sz="1600" spc="1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Promover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una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 imagen positiva </a:t>
            </a:r>
            <a:r>
              <a:rPr dirty="0" sz="1600" spc="-3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entre los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proveedores.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90108" y="4817225"/>
            <a:ext cx="743988" cy="86452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03414" y="4227022"/>
            <a:ext cx="3424843" cy="2094806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60390" y="4278900"/>
            <a:ext cx="3042285" cy="18034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600" spc="-5" b="1">
                <a:solidFill>
                  <a:srgbClr val="FFFFFF"/>
                </a:solidFill>
                <a:latin typeface="Calibri"/>
                <a:cs typeface="Calibri"/>
              </a:rPr>
              <a:t>Control.</a:t>
            </a:r>
            <a:endParaRPr sz="1600">
              <a:latin typeface="Calibri"/>
              <a:cs typeface="Calibri"/>
            </a:endParaRPr>
          </a:p>
          <a:p>
            <a:pPr marL="177800" marR="471805" indent="-165100">
              <a:lnSpc>
                <a:spcPts val="1700"/>
              </a:lnSpc>
              <a:spcBef>
                <a:spcPts val="720"/>
              </a:spcBef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•</a:t>
            </a:r>
            <a:r>
              <a:rPr dirty="0" sz="1600" spc="1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Control administrativo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las </a:t>
            </a:r>
            <a:r>
              <a:rPr dirty="0" sz="1600" spc="-3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compras</a:t>
            </a:r>
            <a:endParaRPr sz="1600">
              <a:latin typeface="Calibri"/>
              <a:cs typeface="Calibri"/>
            </a:endParaRPr>
          </a:p>
          <a:p>
            <a:pPr marL="177800" marR="5080" indent="-165100">
              <a:lnSpc>
                <a:spcPts val="1700"/>
              </a:lnSpc>
              <a:spcBef>
                <a:spcPts val="300"/>
              </a:spcBef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•</a:t>
            </a:r>
            <a:r>
              <a:rPr dirty="0" sz="1600" spc="1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Control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 comportamiento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 de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 los </a:t>
            </a:r>
            <a:r>
              <a:rPr dirty="0" sz="1600" spc="-3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proveedores</a:t>
            </a:r>
            <a:endParaRPr sz="1600">
              <a:latin typeface="Calibri"/>
              <a:cs typeface="Calibri"/>
            </a:endParaRPr>
          </a:p>
          <a:p>
            <a:pPr marL="177800" marR="97155" indent="-165100">
              <a:lnSpc>
                <a:spcPts val="1800"/>
              </a:lnSpc>
              <a:spcBef>
                <a:spcPts val="219"/>
              </a:spcBef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•</a:t>
            </a:r>
            <a:r>
              <a:rPr dirty="0" sz="1600" spc="1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 de 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eficacia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y 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eficiencia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dirty="0" sz="1600" spc="-3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las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 compras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745729" y="414021"/>
            <a:ext cx="242570" cy="2575560"/>
          </a:xfrm>
          <a:prstGeom prst="rect">
            <a:avLst/>
          </a:prstGeom>
        </p:spPr>
        <p:txBody>
          <a:bodyPr wrap="square" lIns="0" tIns="381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OBJETIVOS</a:t>
            </a:r>
            <a:r>
              <a:rPr dirty="0" sz="1400" spc="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1400" spc="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RESPONSABILIDADES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Aspectos</a:t>
            </a:r>
            <a:r>
              <a:rPr dirty="0" sz="1400" spc="-1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a</a:t>
            </a: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 controlar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1122557"/>
            <a:ext cx="118533" cy="11853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0639" y="1482728"/>
            <a:ext cx="118533" cy="11853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0639" y="1838328"/>
            <a:ext cx="118533" cy="1185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0639" y="2206628"/>
            <a:ext cx="118533" cy="11853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0639" y="2562228"/>
            <a:ext cx="118533" cy="11853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2930528"/>
            <a:ext cx="118533" cy="11853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0639" y="3933828"/>
            <a:ext cx="118533" cy="11853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0639" y="4289428"/>
            <a:ext cx="118533" cy="118533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120139" y="1050590"/>
            <a:ext cx="7101840" cy="404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05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Gill Sans MT"/>
                <a:cs typeface="Gill Sans MT"/>
              </a:rPr>
              <a:t>Los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puntos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controlar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serán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analizados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aquellos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aspectos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que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interese,</a:t>
            </a:r>
            <a:r>
              <a:rPr dirty="0" sz="1400" spc="-14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tales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como:</a:t>
            </a:r>
            <a:endParaRPr sz="1400">
              <a:latin typeface="Gill Sans MT"/>
              <a:cs typeface="Gill Sans MT"/>
            </a:endParaRPr>
          </a:p>
          <a:p>
            <a:pPr marL="419100" marR="6047740">
              <a:lnSpc>
                <a:spcPct val="166700"/>
              </a:lnSpc>
              <a:spcBef>
                <a:spcPts val="35"/>
              </a:spcBef>
            </a:pPr>
            <a:r>
              <a:rPr dirty="0" sz="1400" spc="-145">
                <a:latin typeface="Gill Sans MT"/>
                <a:cs typeface="Gill Sans MT"/>
              </a:rPr>
              <a:t>V</a:t>
            </a:r>
            <a:r>
              <a:rPr dirty="0" sz="1400">
                <a:latin typeface="Gill Sans MT"/>
                <a:cs typeface="Gill Sans MT"/>
              </a:rPr>
              <a:t>o</a:t>
            </a:r>
            <a:r>
              <a:rPr dirty="0" sz="1400" spc="-5">
                <a:latin typeface="Gill Sans MT"/>
                <a:cs typeface="Gill Sans MT"/>
              </a:rPr>
              <a:t>l</a:t>
            </a:r>
            <a:r>
              <a:rPr dirty="0" sz="1400">
                <a:latin typeface="Gill Sans MT"/>
                <a:cs typeface="Gill Sans MT"/>
              </a:rPr>
              <a:t>umen  </a:t>
            </a:r>
            <a:r>
              <a:rPr dirty="0" sz="1400" spc="-5">
                <a:latin typeface="Gill Sans MT"/>
                <a:cs typeface="Gill Sans MT"/>
              </a:rPr>
              <a:t>Calidad</a:t>
            </a:r>
            <a:endParaRPr sz="1400">
              <a:latin typeface="Gill Sans MT"/>
              <a:cs typeface="Gill Sans MT"/>
            </a:endParaRPr>
          </a:p>
          <a:p>
            <a:pPr marL="419100" marR="6099810">
              <a:lnSpc>
                <a:spcPct val="166700"/>
              </a:lnSpc>
              <a:spcBef>
                <a:spcPts val="100"/>
              </a:spcBef>
            </a:pPr>
            <a:r>
              <a:rPr dirty="0" sz="1400">
                <a:latin typeface="Gill Sans MT"/>
                <a:cs typeface="Gill Sans MT"/>
              </a:rPr>
              <a:t>Se</a:t>
            </a:r>
            <a:r>
              <a:rPr dirty="0" sz="1400" spc="40">
                <a:latin typeface="Gill Sans MT"/>
                <a:cs typeface="Gill Sans MT"/>
              </a:rPr>
              <a:t>r</a:t>
            </a:r>
            <a:r>
              <a:rPr dirty="0" sz="1400">
                <a:latin typeface="Gill Sans MT"/>
                <a:cs typeface="Gill Sans MT"/>
              </a:rPr>
              <a:t>vicio  </a:t>
            </a:r>
            <a:r>
              <a:rPr dirty="0" sz="1400" spc="-5">
                <a:latin typeface="Gill Sans MT"/>
                <a:cs typeface="Gill Sans MT"/>
              </a:rPr>
              <a:t>Coste</a:t>
            </a:r>
            <a:endParaRPr sz="1400">
              <a:latin typeface="Gill Sans MT"/>
              <a:cs typeface="Gill Sans MT"/>
            </a:endParaRPr>
          </a:p>
          <a:p>
            <a:pPr marL="12700" marR="80010" indent="6350">
              <a:lnSpc>
                <a:spcPct val="150700"/>
              </a:lnSpc>
              <a:spcBef>
                <a:spcPts val="365"/>
              </a:spcBef>
            </a:pPr>
            <a:r>
              <a:rPr dirty="0" sz="1400">
                <a:latin typeface="Gill Sans MT"/>
                <a:cs typeface="Gill Sans MT"/>
              </a:rPr>
              <a:t>En </a:t>
            </a:r>
            <a:r>
              <a:rPr dirty="0" sz="1400" spc="-5">
                <a:latin typeface="Gill Sans MT"/>
                <a:cs typeface="Gill Sans MT"/>
              </a:rPr>
              <a:t>algunas ocasiones, para posibilitar </a:t>
            </a:r>
            <a:r>
              <a:rPr dirty="0" sz="1400">
                <a:latin typeface="Gill Sans MT"/>
                <a:cs typeface="Gill Sans MT"/>
              </a:rPr>
              <a:t>el </a:t>
            </a:r>
            <a:r>
              <a:rPr dirty="0" sz="1400" spc="-10">
                <a:latin typeface="Gill Sans MT"/>
                <a:cs typeface="Gill Sans MT"/>
              </a:rPr>
              <a:t>control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los aspectos mencionados, </a:t>
            </a:r>
            <a:r>
              <a:rPr dirty="0" sz="1400">
                <a:latin typeface="Gill Sans MT"/>
                <a:cs typeface="Gill Sans MT"/>
              </a:rPr>
              <a:t>es </a:t>
            </a:r>
            <a:r>
              <a:rPr dirty="0" sz="1400" spc="-5">
                <a:latin typeface="Gill Sans MT"/>
                <a:cs typeface="Gill Sans MT"/>
              </a:rPr>
              <a:t>necesario </a:t>
            </a:r>
            <a:r>
              <a:rPr dirty="0" sz="1400">
                <a:latin typeface="Gill Sans MT"/>
                <a:cs typeface="Gill Sans MT"/>
              </a:rPr>
              <a:t>definir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unos ratios </a:t>
            </a:r>
            <a:r>
              <a:rPr dirty="0" sz="1400">
                <a:latin typeface="Gill Sans MT"/>
                <a:cs typeface="Gill Sans MT"/>
              </a:rPr>
              <a:t>o </a:t>
            </a:r>
            <a:r>
              <a:rPr dirty="0" sz="1400" spc="-5">
                <a:latin typeface="Gill Sans MT"/>
                <a:cs typeface="Gill Sans MT"/>
              </a:rPr>
              <a:t>cocientes, </a:t>
            </a:r>
            <a:r>
              <a:rPr dirty="0" sz="1400">
                <a:latin typeface="Gill Sans MT"/>
                <a:cs typeface="Gill Sans MT"/>
              </a:rPr>
              <a:t>que midan </a:t>
            </a:r>
            <a:r>
              <a:rPr dirty="0" sz="1400" spc="-5">
                <a:latin typeface="Gill Sans MT"/>
                <a:cs typeface="Gill Sans MT"/>
              </a:rPr>
              <a:t>la </a:t>
            </a:r>
            <a:r>
              <a:rPr dirty="0" sz="1400" spc="-10">
                <a:latin typeface="Gill Sans MT"/>
                <a:cs typeface="Gill Sans MT"/>
              </a:rPr>
              <a:t>evolución </a:t>
            </a:r>
            <a:r>
              <a:rPr dirty="0" sz="1400">
                <a:latin typeface="Gill Sans MT"/>
                <a:cs typeface="Gill Sans MT"/>
              </a:rPr>
              <a:t>del aspecto a </a:t>
            </a:r>
            <a:r>
              <a:rPr dirty="0" sz="1400" spc="-5">
                <a:latin typeface="Gill Sans MT"/>
                <a:cs typeface="Gill Sans MT"/>
              </a:rPr>
              <a:t>controlar </a:t>
            </a:r>
            <a:r>
              <a:rPr dirty="0" sz="1400">
                <a:latin typeface="Gill Sans MT"/>
                <a:cs typeface="Gill Sans MT"/>
              </a:rPr>
              <a:t>. La definición de </a:t>
            </a:r>
            <a:r>
              <a:rPr dirty="0" sz="1400" spc="-5">
                <a:latin typeface="Gill Sans MT"/>
                <a:cs typeface="Gill Sans MT"/>
              </a:rPr>
              <a:t>estos 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ratios</a:t>
            </a:r>
            <a:r>
              <a:rPr dirty="0" sz="1400">
                <a:latin typeface="Gill Sans MT"/>
                <a:cs typeface="Gill Sans MT"/>
              </a:rPr>
              <a:t> debe</a:t>
            </a:r>
            <a:r>
              <a:rPr dirty="0" sz="1400" spc="-5">
                <a:latin typeface="Gill Sans MT"/>
                <a:cs typeface="Gill Sans MT"/>
              </a:rPr>
              <a:t> cumplir</a:t>
            </a:r>
            <a:r>
              <a:rPr dirty="0" sz="1400">
                <a:latin typeface="Gill Sans MT"/>
                <a:cs typeface="Gill Sans MT"/>
              </a:rPr>
              <a:t> dos </a:t>
            </a:r>
            <a:r>
              <a:rPr dirty="0" sz="1400" spc="-5">
                <a:latin typeface="Gill Sans MT"/>
                <a:cs typeface="Gill Sans MT"/>
              </a:rPr>
              <a:t>requisitos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fundamentales:</a:t>
            </a:r>
            <a:endParaRPr sz="1400">
              <a:latin typeface="Gill Sans MT"/>
              <a:cs typeface="Gill Sans MT"/>
            </a:endParaRPr>
          </a:p>
          <a:p>
            <a:pPr marL="419100" marR="5080">
              <a:lnSpc>
                <a:spcPct val="166700"/>
              </a:lnSpc>
              <a:spcBef>
                <a:spcPts val="35"/>
              </a:spcBef>
            </a:pPr>
            <a:r>
              <a:rPr dirty="0" sz="1400" spc="-5">
                <a:latin typeface="Gill Sans MT"/>
                <a:cs typeface="Gill Sans MT"/>
              </a:rPr>
              <a:t>Facilidad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cálculo: </a:t>
            </a:r>
            <a:r>
              <a:rPr dirty="0" sz="1400">
                <a:latin typeface="Gill Sans MT"/>
                <a:cs typeface="Gill Sans MT"/>
              </a:rPr>
              <a:t>Los </a:t>
            </a:r>
            <a:r>
              <a:rPr dirty="0" sz="1400" spc="-5">
                <a:latin typeface="Gill Sans MT"/>
                <a:cs typeface="Gill Sans MT"/>
              </a:rPr>
              <a:t>datos </a:t>
            </a:r>
            <a:r>
              <a:rPr dirty="0" sz="1400">
                <a:latin typeface="Gill Sans MT"/>
                <a:cs typeface="Gill Sans MT"/>
              </a:rPr>
              <a:t>a </a:t>
            </a:r>
            <a:r>
              <a:rPr dirty="0" sz="1400" spc="-5">
                <a:latin typeface="Gill Sans MT"/>
                <a:cs typeface="Gill Sans MT"/>
              </a:rPr>
              <a:t>utilizar para </a:t>
            </a:r>
            <a:r>
              <a:rPr dirty="0" sz="1400">
                <a:latin typeface="Gill Sans MT"/>
                <a:cs typeface="Gill Sans MT"/>
              </a:rPr>
              <a:t>el </a:t>
            </a:r>
            <a:r>
              <a:rPr dirty="0" sz="1400" spc="-5">
                <a:latin typeface="Gill Sans MT"/>
                <a:cs typeface="Gill Sans MT"/>
              </a:rPr>
              <a:t>cálculo </a:t>
            </a:r>
            <a:r>
              <a:rPr dirty="0" sz="1400">
                <a:latin typeface="Gill Sans MT"/>
                <a:cs typeface="Gill Sans MT"/>
              </a:rPr>
              <a:t>del </a:t>
            </a:r>
            <a:r>
              <a:rPr dirty="0" sz="1400" spc="-5">
                <a:latin typeface="Gill Sans MT"/>
                <a:cs typeface="Gill Sans MT"/>
              </a:rPr>
              <a:t>ratio </a:t>
            </a:r>
            <a:r>
              <a:rPr dirty="0" sz="1400">
                <a:latin typeface="Gill Sans MT"/>
                <a:cs typeface="Gill Sans MT"/>
              </a:rPr>
              <a:t>deben ser de </a:t>
            </a:r>
            <a:r>
              <a:rPr dirty="0" sz="1400" spc="-5">
                <a:latin typeface="Gill Sans MT"/>
                <a:cs typeface="Gill Sans MT"/>
              </a:rPr>
              <a:t>fácil </a:t>
            </a:r>
            <a:r>
              <a:rPr dirty="0" sz="1400">
                <a:latin typeface="Gill Sans MT"/>
                <a:cs typeface="Gill Sans MT"/>
              </a:rPr>
              <a:t>obtención.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Consistencia</a:t>
            </a:r>
            <a:r>
              <a:rPr dirty="0" sz="1400">
                <a:latin typeface="Gill Sans MT"/>
                <a:cs typeface="Gill Sans MT"/>
              </a:rPr>
              <a:t> :</a:t>
            </a:r>
            <a:r>
              <a:rPr dirty="0" sz="1400" spc="-14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en </a:t>
            </a:r>
            <a:r>
              <a:rPr dirty="0" sz="1400" spc="-5">
                <a:latin typeface="Gill Sans MT"/>
                <a:cs typeface="Gill Sans MT"/>
              </a:rPr>
              <a:t>ocasiones </a:t>
            </a:r>
            <a:r>
              <a:rPr dirty="0" sz="1400">
                <a:latin typeface="Gill Sans MT"/>
                <a:cs typeface="Gill Sans MT"/>
              </a:rPr>
              <a:t>el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ratio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por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si </a:t>
            </a:r>
            <a:r>
              <a:rPr dirty="0" sz="1400" spc="-5">
                <a:latin typeface="Gill Sans MT"/>
                <a:cs typeface="Gill Sans MT"/>
              </a:rPr>
              <a:t>solo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no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mucha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información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realidad,</a:t>
            </a:r>
            <a:r>
              <a:rPr dirty="0" sz="1400" spc="-14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sin</a:t>
            </a:r>
            <a:endParaRPr sz="1400">
              <a:latin typeface="Gill Sans MT"/>
              <a:cs typeface="Gill Sans MT"/>
            </a:endParaRPr>
          </a:p>
          <a:p>
            <a:pPr marL="419100" marR="165735">
              <a:lnSpc>
                <a:spcPct val="148800"/>
              </a:lnSpc>
              <a:spcBef>
                <a:spcPts val="65"/>
              </a:spcBef>
            </a:pPr>
            <a:r>
              <a:rPr dirty="0" sz="1400">
                <a:latin typeface="Gill Sans MT"/>
                <a:cs typeface="Gill Sans MT"/>
              </a:rPr>
              <a:t>emb</a:t>
            </a:r>
            <a:r>
              <a:rPr dirty="0" sz="1400" spc="-5">
                <a:latin typeface="Gill Sans MT"/>
                <a:cs typeface="Gill Sans MT"/>
              </a:rPr>
              <a:t>a</a:t>
            </a:r>
            <a:r>
              <a:rPr dirty="0" sz="1400">
                <a:latin typeface="Gill Sans MT"/>
                <a:cs typeface="Gill Sans MT"/>
              </a:rPr>
              <a:t>r</a:t>
            </a:r>
            <a:r>
              <a:rPr dirty="0" sz="1400" spc="-15">
                <a:latin typeface="Gill Sans MT"/>
                <a:cs typeface="Gill Sans MT"/>
              </a:rPr>
              <a:t>g</a:t>
            </a:r>
            <a:r>
              <a:rPr dirty="0" sz="1400" spc="-45">
                <a:latin typeface="Gill Sans MT"/>
                <a:cs typeface="Gill Sans MT"/>
              </a:rPr>
              <a:t>o</a:t>
            </a:r>
            <a:r>
              <a:rPr dirty="0" sz="1400">
                <a:latin typeface="Gill Sans MT"/>
                <a:cs typeface="Gill Sans MT"/>
              </a:rPr>
              <a:t>,</a:t>
            </a:r>
            <a:r>
              <a:rPr dirty="0" sz="1400" spc="-14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su </a:t>
            </a:r>
            <a:r>
              <a:rPr dirty="0" sz="1400" spc="-25">
                <a:latin typeface="Gill Sans MT"/>
                <a:cs typeface="Gill Sans MT"/>
              </a:rPr>
              <a:t>e</a:t>
            </a:r>
            <a:r>
              <a:rPr dirty="0" sz="1400" spc="-30">
                <a:latin typeface="Gill Sans MT"/>
                <a:cs typeface="Gill Sans MT"/>
              </a:rPr>
              <a:t>v</a:t>
            </a:r>
            <a:r>
              <a:rPr dirty="0" sz="1400">
                <a:latin typeface="Gill Sans MT"/>
                <a:cs typeface="Gill Sans MT"/>
              </a:rPr>
              <a:t>o</a:t>
            </a:r>
            <a:r>
              <a:rPr dirty="0" sz="1400" spc="-5">
                <a:latin typeface="Gill Sans MT"/>
                <a:cs typeface="Gill Sans MT"/>
              </a:rPr>
              <a:t>l</a:t>
            </a:r>
            <a:r>
              <a:rPr dirty="0" sz="1400">
                <a:latin typeface="Gill Sans MT"/>
                <a:cs typeface="Gill Sans MT"/>
              </a:rPr>
              <a:t>ución si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que debe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 spc="-30">
                <a:latin typeface="Gill Sans MT"/>
                <a:cs typeface="Gill Sans MT"/>
              </a:rPr>
              <a:t>r</a:t>
            </a:r>
            <a:r>
              <a:rPr dirty="0" sz="1400">
                <a:latin typeface="Gill Sans MT"/>
                <a:cs typeface="Gill Sans MT"/>
              </a:rPr>
              <a:t>eflejar fielmente </a:t>
            </a:r>
            <a:r>
              <a:rPr dirty="0" sz="1400" spc="-5">
                <a:latin typeface="Gill Sans MT"/>
                <a:cs typeface="Gill Sans MT"/>
              </a:rPr>
              <a:t>l</a:t>
            </a:r>
            <a:r>
              <a:rPr dirty="0" sz="1400">
                <a:latin typeface="Gill Sans MT"/>
                <a:cs typeface="Gill Sans MT"/>
              </a:rPr>
              <a:t>a mejora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obtenida en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el aspecto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-5">
                <a:latin typeface="Gill Sans MT"/>
                <a:cs typeface="Gill Sans MT"/>
              </a:rPr>
              <a:t> l</a:t>
            </a:r>
            <a:r>
              <a:rPr dirty="0" sz="1400">
                <a:latin typeface="Gill Sans MT"/>
                <a:cs typeface="Gill Sans MT"/>
              </a:rPr>
              <a:t>a  </a:t>
            </a:r>
            <a:r>
              <a:rPr dirty="0" sz="1400" spc="-10">
                <a:latin typeface="Gill Sans MT"/>
                <a:cs typeface="Gill Sans MT"/>
              </a:rPr>
              <a:t>realidad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que se</a:t>
            </a:r>
            <a:r>
              <a:rPr dirty="0" sz="1400" spc="-5">
                <a:latin typeface="Gill Sans MT"/>
                <a:cs typeface="Gill Sans MT"/>
              </a:rPr>
              <a:t> quiere </a:t>
            </a:r>
            <a:r>
              <a:rPr dirty="0" sz="1400" spc="-20">
                <a:latin typeface="Gill Sans MT"/>
                <a:cs typeface="Gill Sans MT"/>
              </a:rPr>
              <a:t>controlar.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79</a:t>
            </a:fld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¿Qué</a:t>
            </a:r>
            <a:r>
              <a:rPr dirty="0" sz="1400" spc="-2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es</a:t>
            </a:r>
            <a:r>
              <a:rPr dirty="0" sz="1400" spc="-1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un</a:t>
            </a:r>
            <a:r>
              <a:rPr dirty="0" sz="1400" spc="-2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indicador?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2155828"/>
            <a:ext cx="118533" cy="11853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2841628"/>
            <a:ext cx="118533" cy="11853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3209928"/>
            <a:ext cx="118533" cy="1185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4251328"/>
            <a:ext cx="118533" cy="11853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4619628"/>
            <a:ext cx="118533" cy="11853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4975228"/>
            <a:ext cx="118533" cy="11853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5343528"/>
            <a:ext cx="118533" cy="11853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5699128"/>
            <a:ext cx="118533" cy="118533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83540" y="946450"/>
            <a:ext cx="7917180" cy="4919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60070">
              <a:lnSpc>
                <a:spcPct val="148800"/>
              </a:lnSpc>
              <a:spcBef>
                <a:spcPts val="100"/>
              </a:spcBef>
            </a:pPr>
            <a:r>
              <a:rPr dirty="0" sz="1400">
                <a:latin typeface="Gill Sans MT"/>
                <a:cs typeface="Gill Sans MT"/>
              </a:rPr>
              <a:t>Un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indicador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una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medida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cuantificable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rendimiento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o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desempeño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establecida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para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monitorizar</a:t>
            </a:r>
            <a:r>
              <a:rPr dirty="0" sz="1400" spc="1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y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comunicar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unos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resultados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determinados.</a:t>
            </a:r>
            <a:endParaRPr sz="140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dirty="0" sz="1400">
                <a:latin typeface="Gill Sans MT"/>
                <a:cs typeface="Gill Sans MT"/>
              </a:rPr>
              <a:t>Los</a:t>
            </a:r>
            <a:r>
              <a:rPr dirty="0" sz="1400" spc="-1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indicadores</a:t>
            </a:r>
            <a:r>
              <a:rPr dirty="0" sz="1400" spc="-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deben</a:t>
            </a:r>
            <a:r>
              <a:rPr dirty="0" sz="1400" spc="-15">
                <a:latin typeface="Gill Sans MT"/>
                <a:cs typeface="Gill Sans MT"/>
              </a:rPr>
              <a:t> ayudar</a:t>
            </a:r>
            <a:r>
              <a:rPr dirty="0" sz="1400" spc="-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a</a:t>
            </a:r>
            <a:r>
              <a:rPr dirty="0" sz="1400" spc="-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una</a:t>
            </a:r>
            <a:r>
              <a:rPr dirty="0" sz="1400" spc="-1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empresa</a:t>
            </a:r>
            <a:r>
              <a:rPr dirty="0" sz="1400" spc="-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a:</a:t>
            </a:r>
            <a:endParaRPr sz="1400">
              <a:latin typeface="Gill Sans MT"/>
              <a:cs typeface="Gill Sans MT"/>
            </a:endParaRPr>
          </a:p>
          <a:p>
            <a:pPr marL="748665" marR="132715" indent="6350">
              <a:lnSpc>
                <a:spcPct val="152600"/>
              </a:lnSpc>
              <a:spcBef>
                <a:spcPts val="235"/>
              </a:spcBef>
            </a:pPr>
            <a:r>
              <a:rPr dirty="0" sz="1400">
                <a:latin typeface="Gill Sans MT"/>
                <a:cs typeface="Gill Sans MT"/>
              </a:rPr>
              <a:t>El </a:t>
            </a:r>
            <a:r>
              <a:rPr dirty="0" sz="1400" spc="-5">
                <a:latin typeface="Gill Sans MT"/>
                <a:cs typeface="Gill Sans MT"/>
              </a:rPr>
              <a:t>fomento</a:t>
            </a:r>
            <a:r>
              <a:rPr dirty="0" sz="1400">
                <a:latin typeface="Gill Sans MT"/>
                <a:cs typeface="Gill Sans MT"/>
              </a:rPr>
              <a:t> de una </a:t>
            </a:r>
            <a:r>
              <a:rPr dirty="0" sz="1400" spc="-5">
                <a:latin typeface="Gill Sans MT"/>
                <a:cs typeface="Gill Sans MT"/>
              </a:rPr>
              <a:t>política</a:t>
            </a:r>
            <a:r>
              <a:rPr dirty="0" sz="1400">
                <a:latin typeface="Gill Sans MT"/>
                <a:cs typeface="Gill Sans MT"/>
              </a:rPr>
              <a:t> de mejora </a:t>
            </a:r>
            <a:r>
              <a:rPr dirty="0" sz="1400" spc="-5">
                <a:latin typeface="Gill Sans MT"/>
                <a:cs typeface="Gill Sans MT"/>
              </a:rPr>
              <a:t>continua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subrayando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y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destacando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objetivos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alcanzar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identificando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los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resultados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óptimos.</a:t>
            </a:r>
            <a:endParaRPr sz="1400">
              <a:latin typeface="Gill Sans MT"/>
              <a:cs typeface="Gill Sans MT"/>
            </a:endParaRPr>
          </a:p>
          <a:p>
            <a:pPr marL="755650">
              <a:lnSpc>
                <a:spcPct val="100000"/>
              </a:lnSpc>
              <a:spcBef>
                <a:spcPts val="1155"/>
              </a:spcBef>
            </a:pPr>
            <a:r>
              <a:rPr dirty="0" sz="1400">
                <a:latin typeface="Gill Sans MT"/>
                <a:cs typeface="Gill Sans MT"/>
              </a:rPr>
              <a:t>La </a:t>
            </a:r>
            <a:r>
              <a:rPr dirty="0" sz="1400" spc="-5">
                <a:latin typeface="Gill Sans MT"/>
                <a:cs typeface="Gill Sans MT"/>
              </a:rPr>
              <a:t>comunicación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-5">
                <a:latin typeface="Gill Sans MT"/>
                <a:cs typeface="Gill Sans MT"/>
              </a:rPr>
              <a:t> los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factores </a:t>
            </a:r>
            <a:r>
              <a:rPr dirty="0" sz="1400">
                <a:latin typeface="Gill Sans MT"/>
                <a:cs typeface="Gill Sans MT"/>
              </a:rPr>
              <a:t>de éxito</a:t>
            </a:r>
            <a:r>
              <a:rPr dirty="0" sz="1400" spc="-5">
                <a:latin typeface="Gill Sans MT"/>
                <a:cs typeface="Gill Sans MT"/>
              </a:rPr>
              <a:t> críticos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y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-5">
                <a:latin typeface="Gill Sans MT"/>
                <a:cs typeface="Gill Sans MT"/>
              </a:rPr>
              <a:t> los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resultados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esperados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en</a:t>
            </a:r>
            <a:r>
              <a:rPr dirty="0" sz="1400" spc="-5">
                <a:latin typeface="Gill Sans MT"/>
                <a:cs typeface="Gill Sans MT"/>
              </a:rPr>
              <a:t> la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empresa.</a:t>
            </a:r>
            <a:endParaRPr sz="1400">
              <a:latin typeface="Gill Sans MT"/>
              <a:cs typeface="Gill Sans MT"/>
            </a:endParaRPr>
          </a:p>
          <a:p>
            <a:pPr marL="748665" marR="5080" indent="6350">
              <a:lnSpc>
                <a:spcPct val="146700"/>
              </a:lnSpc>
              <a:spcBef>
                <a:spcPts val="434"/>
              </a:spcBef>
            </a:pPr>
            <a:r>
              <a:rPr dirty="0" sz="1400" spc="-5">
                <a:latin typeface="Gill Sans MT"/>
                <a:cs typeface="Gill Sans MT"/>
              </a:rPr>
              <a:t>Permitir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empleados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una </a:t>
            </a:r>
            <a:r>
              <a:rPr dirty="0" sz="1400" spc="-5">
                <a:latin typeface="Gill Sans MT"/>
                <a:cs typeface="Gill Sans MT"/>
              </a:rPr>
              <a:t>empresa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entender</a:t>
            </a:r>
            <a:r>
              <a:rPr dirty="0" sz="1400">
                <a:latin typeface="Gill Sans MT"/>
                <a:cs typeface="Gill Sans MT"/>
              </a:rPr>
              <a:t> mejor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como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sus </a:t>
            </a:r>
            <a:r>
              <a:rPr dirty="0" sz="1400" spc="-10">
                <a:latin typeface="Gill Sans MT"/>
                <a:cs typeface="Gill Sans MT"/>
              </a:rPr>
              <a:t>tareas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individuales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contribuyen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a</a:t>
            </a:r>
            <a:r>
              <a:rPr dirty="0" sz="1400" spc="-5">
                <a:latin typeface="Gill Sans MT"/>
                <a:cs typeface="Gill Sans MT"/>
              </a:rPr>
              <a:t> conseguir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los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objetivos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estratégicos</a:t>
            </a:r>
            <a:r>
              <a:rPr dirty="0" sz="1400">
                <a:latin typeface="Gill Sans MT"/>
                <a:cs typeface="Gill Sans MT"/>
              </a:rPr>
              <a:t> definidos</a:t>
            </a:r>
            <a:endParaRPr sz="1400">
              <a:latin typeface="Gill Sans MT"/>
              <a:cs typeface="Gill Sans MT"/>
            </a:endParaRPr>
          </a:p>
          <a:p>
            <a:pPr marL="755650" marR="3661410" indent="-742950">
              <a:lnSpc>
                <a:spcPct val="166700"/>
              </a:lnSpc>
              <a:spcBef>
                <a:spcPts val="140"/>
              </a:spcBef>
            </a:pPr>
            <a:r>
              <a:rPr dirty="0" sz="1400">
                <a:latin typeface="Gill Sans MT"/>
                <a:cs typeface="Gill Sans MT"/>
              </a:rPr>
              <a:t>Los</a:t>
            </a:r>
            <a:r>
              <a:rPr dirty="0" sz="1400" spc="-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principios</a:t>
            </a:r>
            <a:r>
              <a:rPr dirty="0" sz="1400" spc="-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que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llevan </a:t>
            </a:r>
            <a:r>
              <a:rPr dirty="0" sz="1400">
                <a:latin typeface="Gill Sans MT"/>
                <a:cs typeface="Gill Sans MT"/>
              </a:rPr>
              <a:t>a</a:t>
            </a:r>
            <a:r>
              <a:rPr dirty="0" sz="1400" spc="-5">
                <a:latin typeface="Gill Sans MT"/>
                <a:cs typeface="Gill Sans MT"/>
              </a:rPr>
              <a:t> la</a:t>
            </a:r>
            <a:r>
              <a:rPr dirty="0" sz="1400" spc="-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definición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-1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indicadores</a:t>
            </a:r>
            <a:r>
              <a:rPr dirty="0" sz="1400" spc="-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son: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Lo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que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se</a:t>
            </a:r>
            <a:r>
              <a:rPr dirty="0" sz="1400" spc="-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mide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es</a:t>
            </a:r>
            <a:r>
              <a:rPr dirty="0" sz="1400" spc="-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lo </a:t>
            </a:r>
            <a:r>
              <a:rPr dirty="0" sz="1400">
                <a:latin typeface="Gill Sans MT"/>
                <a:cs typeface="Gill Sans MT"/>
              </a:rPr>
              <a:t>que se</a:t>
            </a:r>
            <a:r>
              <a:rPr dirty="0" sz="1400" spc="-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consigue.</a:t>
            </a:r>
            <a:endParaRPr sz="1400">
              <a:latin typeface="Gill Sans MT"/>
              <a:cs typeface="Gill Sans MT"/>
            </a:endParaRPr>
          </a:p>
          <a:p>
            <a:pPr marL="755650" marR="3165475">
              <a:lnSpc>
                <a:spcPct val="166700"/>
              </a:lnSpc>
              <a:spcBef>
                <a:spcPts val="95"/>
              </a:spcBef>
            </a:pPr>
            <a:r>
              <a:rPr dirty="0" sz="1400" spc="-5">
                <a:latin typeface="Gill Sans MT"/>
                <a:cs typeface="Gill Sans MT"/>
              </a:rPr>
              <a:t>Estar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relacionados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con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misión</a:t>
            </a:r>
            <a:r>
              <a:rPr dirty="0" sz="1400">
                <a:latin typeface="Gill Sans MT"/>
                <a:cs typeface="Gill Sans MT"/>
              </a:rPr>
              <a:t> y </a:t>
            </a:r>
            <a:r>
              <a:rPr dirty="0" sz="1400" spc="-5">
                <a:latin typeface="Gill Sans MT"/>
                <a:cs typeface="Gill Sans MT"/>
              </a:rPr>
              <a:t>visión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-5">
                <a:latin typeface="Gill Sans MT"/>
                <a:cs typeface="Gill Sans MT"/>
              </a:rPr>
              <a:t> la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empresa. </a:t>
            </a:r>
            <a:r>
              <a:rPr dirty="0" sz="1400" spc="-37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Ser</a:t>
            </a:r>
            <a:r>
              <a:rPr dirty="0" sz="1400" spc="-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significativos</a:t>
            </a:r>
            <a:r>
              <a:rPr dirty="0" sz="1400">
                <a:latin typeface="Gill Sans MT"/>
                <a:cs typeface="Gill Sans MT"/>
              </a:rPr>
              <a:t> y </a:t>
            </a:r>
            <a:r>
              <a:rPr dirty="0" sz="1400" spc="-5">
                <a:latin typeface="Gill Sans MT"/>
                <a:cs typeface="Gill Sans MT"/>
              </a:rPr>
              <a:t>enfocados </a:t>
            </a:r>
            <a:r>
              <a:rPr dirty="0" sz="1400">
                <a:latin typeface="Gill Sans MT"/>
                <a:cs typeface="Gill Sans MT"/>
              </a:rPr>
              <a:t>a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>
                <a:latin typeface="Gill Sans MT"/>
                <a:cs typeface="Gill Sans MT"/>
              </a:rPr>
              <a:t> acción.</a:t>
            </a:r>
            <a:endParaRPr sz="1400">
              <a:latin typeface="Gill Sans MT"/>
              <a:cs typeface="Gill Sans MT"/>
            </a:endParaRPr>
          </a:p>
          <a:p>
            <a:pPr marL="755650" marR="5180330">
              <a:lnSpc>
                <a:spcPct val="166700"/>
              </a:lnSpc>
              <a:spcBef>
                <a:spcPts val="100"/>
              </a:spcBef>
            </a:pPr>
            <a:r>
              <a:rPr dirty="0" sz="1400" spc="-5">
                <a:latin typeface="Gill Sans MT"/>
                <a:cs typeface="Gill Sans MT"/>
              </a:rPr>
              <a:t>Coherentes</a:t>
            </a:r>
            <a:r>
              <a:rPr dirty="0" sz="1400" spc="-3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y</a:t>
            </a:r>
            <a:r>
              <a:rPr dirty="0" sz="1400" spc="-2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comparables.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Simples</a:t>
            </a:r>
            <a:r>
              <a:rPr dirty="0" sz="1400" spc="-1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y</a:t>
            </a:r>
            <a:r>
              <a:rPr dirty="0" sz="1400" spc="-5">
                <a:latin typeface="Gill Sans MT"/>
                <a:cs typeface="Gill Sans MT"/>
              </a:rPr>
              <a:t> focalizados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79</a:t>
            </a:fld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INDICADORES</a:t>
            </a: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DE LA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CADENA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DE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SUMINISTRO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79</a:t>
            </a:fld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7125" y="1048703"/>
            <a:ext cx="39052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latin typeface="Gill Sans MT"/>
                <a:cs typeface="Gill Sans MT"/>
              </a:rPr>
              <a:t>PLANIFICACIÓN</a:t>
            </a:r>
            <a:r>
              <a:rPr dirty="0" sz="1200" spc="-10" b="1">
                <a:latin typeface="Gill Sans MT"/>
                <a:cs typeface="Gill Sans MT"/>
              </a:rPr>
              <a:t> </a:t>
            </a:r>
            <a:r>
              <a:rPr dirty="0" sz="1200" b="1">
                <a:latin typeface="Gill Sans MT"/>
                <a:cs typeface="Gill Sans MT"/>
              </a:rPr>
              <a:t>DE</a:t>
            </a:r>
            <a:r>
              <a:rPr dirty="0" sz="1200" spc="-5" b="1">
                <a:latin typeface="Gill Sans MT"/>
                <a:cs typeface="Gill Sans MT"/>
              </a:rPr>
              <a:t> </a:t>
            </a:r>
            <a:r>
              <a:rPr dirty="0" sz="1200" b="1">
                <a:latin typeface="Gill Sans MT"/>
                <a:cs typeface="Gill Sans MT"/>
              </a:rPr>
              <a:t>LA</a:t>
            </a:r>
            <a:r>
              <a:rPr dirty="0" sz="1200" spc="-5" b="1">
                <a:latin typeface="Gill Sans MT"/>
                <a:cs typeface="Gill Sans MT"/>
              </a:rPr>
              <a:t> CADENA </a:t>
            </a:r>
            <a:r>
              <a:rPr dirty="0" sz="1200" b="1">
                <a:latin typeface="Gill Sans MT"/>
                <a:cs typeface="Gill Sans MT"/>
              </a:rPr>
              <a:t>DE</a:t>
            </a:r>
            <a:r>
              <a:rPr dirty="0" sz="1200" spc="-5" b="1">
                <a:latin typeface="Gill Sans MT"/>
                <a:cs typeface="Gill Sans MT"/>
              </a:rPr>
              <a:t> SUMINISTRO</a:t>
            </a:r>
            <a:endParaRPr sz="12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4800" y="1316037"/>
            <a:ext cx="8077200" cy="387350"/>
          </a:xfrm>
          <a:prstGeom prst="rect">
            <a:avLst/>
          </a:prstGeom>
          <a:solidFill>
            <a:srgbClr val="407AAA"/>
          </a:solidFill>
        </p:spPr>
        <p:txBody>
          <a:bodyPr wrap="square" lIns="0" tIns="132715" rIns="0" bIns="0" rtlCol="0" vert="horz">
            <a:spAutoFit/>
          </a:bodyPr>
          <a:lstStyle/>
          <a:p>
            <a:pPr marL="94615">
              <a:lnSpc>
                <a:spcPct val="100000"/>
              </a:lnSpc>
              <a:spcBef>
                <a:spcPts val="1045"/>
              </a:spcBef>
              <a:tabLst>
                <a:tab pos="2452370" algn="l"/>
              </a:tabLst>
            </a:pPr>
            <a:r>
              <a:rPr dirty="0" sz="1200" spc="-5" b="1">
                <a:solidFill>
                  <a:srgbClr val="FFFFFF"/>
                </a:solidFill>
                <a:latin typeface="Gill Sans MT"/>
                <a:cs typeface="Gill Sans MT"/>
              </a:rPr>
              <a:t>Indicador	</a:t>
            </a:r>
            <a:r>
              <a:rPr dirty="0" sz="1200" b="1">
                <a:solidFill>
                  <a:srgbClr val="FFFFFF"/>
                </a:solidFill>
                <a:latin typeface="Gill Sans MT"/>
                <a:cs typeface="Gill Sans MT"/>
              </a:rPr>
              <a:t>Método</a:t>
            </a:r>
            <a:r>
              <a:rPr dirty="0" sz="1200" spc="-1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200" b="1">
                <a:solidFill>
                  <a:srgbClr val="FFFFFF"/>
                </a:solidFill>
                <a:latin typeface="Gill Sans MT"/>
                <a:cs typeface="Gill Sans MT"/>
              </a:rPr>
              <a:t>de</a:t>
            </a:r>
            <a:r>
              <a:rPr dirty="0" sz="1200" spc="-1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200" spc="-5" b="1">
                <a:solidFill>
                  <a:srgbClr val="FFFFFF"/>
                </a:solidFill>
                <a:latin typeface="Gill Sans MT"/>
                <a:cs typeface="Gill Sans MT"/>
              </a:rPr>
              <a:t>cálculo</a:t>
            </a:r>
            <a:r>
              <a:rPr dirty="0" sz="1200" spc="-1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200" b="1">
                <a:solidFill>
                  <a:srgbClr val="FFFFFF"/>
                </a:solidFill>
                <a:latin typeface="Gill Sans MT"/>
                <a:cs typeface="Gill Sans MT"/>
              </a:rPr>
              <a:t>/</a:t>
            </a:r>
            <a:r>
              <a:rPr dirty="0" sz="1200" spc="-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200" b="1">
                <a:solidFill>
                  <a:srgbClr val="FFFFFF"/>
                </a:solidFill>
                <a:latin typeface="Gill Sans MT"/>
                <a:cs typeface="Gill Sans MT"/>
              </a:rPr>
              <a:t>Observaciones</a:t>
            </a:r>
            <a:endParaRPr sz="12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7125" y="1732344"/>
            <a:ext cx="1670050" cy="533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89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336699"/>
                </a:solidFill>
                <a:latin typeface="Gill Sans MT"/>
                <a:cs typeface="Gill Sans MT"/>
              </a:rPr>
              <a:t>Errores</a:t>
            </a:r>
            <a:r>
              <a:rPr dirty="0" sz="1200" spc="-30" b="1">
                <a:solidFill>
                  <a:srgbClr val="336699"/>
                </a:solidFill>
                <a:latin typeface="Gill Sans MT"/>
                <a:cs typeface="Gill Sans MT"/>
              </a:rPr>
              <a:t> </a:t>
            </a:r>
            <a:r>
              <a:rPr dirty="0" sz="1200" b="1">
                <a:solidFill>
                  <a:srgbClr val="336699"/>
                </a:solidFill>
                <a:latin typeface="Gill Sans MT"/>
                <a:cs typeface="Gill Sans MT"/>
              </a:rPr>
              <a:t>de</a:t>
            </a:r>
            <a:r>
              <a:rPr dirty="0" sz="1200" spc="-30" b="1">
                <a:solidFill>
                  <a:srgbClr val="336699"/>
                </a:solidFill>
                <a:latin typeface="Gill Sans MT"/>
                <a:cs typeface="Gill Sans MT"/>
              </a:rPr>
              <a:t> </a:t>
            </a:r>
            <a:r>
              <a:rPr dirty="0" sz="1200" spc="-10" b="1">
                <a:solidFill>
                  <a:srgbClr val="336699"/>
                </a:solidFill>
                <a:latin typeface="Gill Sans MT"/>
                <a:cs typeface="Gill Sans MT"/>
              </a:rPr>
              <a:t>previsión</a:t>
            </a:r>
            <a:r>
              <a:rPr dirty="0" sz="1200" spc="-30" b="1">
                <a:solidFill>
                  <a:srgbClr val="336699"/>
                </a:solidFill>
                <a:latin typeface="Gill Sans MT"/>
                <a:cs typeface="Gill Sans MT"/>
              </a:rPr>
              <a:t> </a:t>
            </a:r>
            <a:r>
              <a:rPr dirty="0" sz="1200" b="1">
                <a:solidFill>
                  <a:srgbClr val="336699"/>
                </a:solidFill>
                <a:latin typeface="Gill Sans MT"/>
                <a:cs typeface="Gill Sans MT"/>
              </a:rPr>
              <a:t>de </a:t>
            </a:r>
            <a:r>
              <a:rPr dirty="0" sz="1200" spc="-320" b="1">
                <a:solidFill>
                  <a:srgbClr val="336699"/>
                </a:solidFill>
                <a:latin typeface="Gill Sans MT"/>
                <a:cs typeface="Gill Sans MT"/>
              </a:rPr>
              <a:t> </a:t>
            </a:r>
            <a:r>
              <a:rPr dirty="0" sz="1200" spc="-5" b="1">
                <a:solidFill>
                  <a:srgbClr val="336699"/>
                </a:solidFill>
                <a:latin typeface="Gill Sans MT"/>
                <a:cs typeface="Gill Sans MT"/>
              </a:rPr>
              <a:t>demanda</a:t>
            </a:r>
            <a:endParaRPr sz="12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44624" y="1732344"/>
            <a:ext cx="5174615" cy="533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8900"/>
              </a:lnSpc>
              <a:spcBef>
                <a:spcPts val="100"/>
              </a:spcBef>
            </a:pPr>
            <a:r>
              <a:rPr dirty="0" sz="1200" spc="-15">
                <a:latin typeface="Gill Sans MT"/>
                <a:cs typeface="Gill Sans MT"/>
              </a:rPr>
              <a:t>Valor</a:t>
            </a:r>
            <a:r>
              <a:rPr dirty="0" sz="1200">
                <a:latin typeface="Gill Sans MT"/>
                <a:cs typeface="Gill Sans MT"/>
              </a:rPr>
              <a:t> </a:t>
            </a:r>
            <a:r>
              <a:rPr dirty="0" sz="1200" spc="-5">
                <a:latin typeface="Gill Sans MT"/>
                <a:cs typeface="Gill Sans MT"/>
              </a:rPr>
              <a:t>absoluto </a:t>
            </a:r>
            <a:r>
              <a:rPr dirty="0" sz="1200">
                <a:latin typeface="Gill Sans MT"/>
                <a:cs typeface="Gill Sans MT"/>
              </a:rPr>
              <a:t>de la </a:t>
            </a:r>
            <a:r>
              <a:rPr dirty="0" sz="1200" spc="-5">
                <a:latin typeface="Gill Sans MT"/>
                <a:cs typeface="Gill Sans MT"/>
              </a:rPr>
              <a:t>diferencia</a:t>
            </a:r>
            <a:r>
              <a:rPr dirty="0" sz="1200">
                <a:latin typeface="Gill Sans MT"/>
                <a:cs typeface="Gill Sans MT"/>
              </a:rPr>
              <a:t> </a:t>
            </a:r>
            <a:r>
              <a:rPr dirty="0" sz="1200" spc="-5">
                <a:latin typeface="Gill Sans MT"/>
                <a:cs typeface="Gill Sans MT"/>
              </a:rPr>
              <a:t>entre</a:t>
            </a:r>
            <a:r>
              <a:rPr dirty="0" sz="1200">
                <a:latin typeface="Gill Sans MT"/>
                <a:cs typeface="Gill Sans MT"/>
              </a:rPr>
              <a:t> la </a:t>
            </a:r>
            <a:r>
              <a:rPr dirty="0" sz="1200" spc="-5">
                <a:latin typeface="Gill Sans MT"/>
                <a:cs typeface="Gill Sans MT"/>
              </a:rPr>
              <a:t>previsión</a:t>
            </a:r>
            <a:r>
              <a:rPr dirty="0" sz="1200">
                <a:latin typeface="Gill Sans MT"/>
                <a:cs typeface="Gill Sans MT"/>
              </a:rPr>
              <a:t> de la </a:t>
            </a:r>
            <a:r>
              <a:rPr dirty="0" sz="1200" spc="-5">
                <a:latin typeface="Gill Sans MT"/>
                <a:cs typeface="Gill Sans MT"/>
              </a:rPr>
              <a:t>demanda</a:t>
            </a:r>
            <a:r>
              <a:rPr dirty="0" sz="1200">
                <a:latin typeface="Gill Sans MT"/>
                <a:cs typeface="Gill Sans MT"/>
              </a:rPr>
              <a:t> y la </a:t>
            </a:r>
            <a:r>
              <a:rPr dirty="0" sz="1200" spc="-5">
                <a:latin typeface="Gill Sans MT"/>
                <a:cs typeface="Gill Sans MT"/>
              </a:rPr>
              <a:t>demanda</a:t>
            </a:r>
            <a:r>
              <a:rPr dirty="0" sz="1200">
                <a:latin typeface="Gill Sans MT"/>
                <a:cs typeface="Gill Sans MT"/>
              </a:rPr>
              <a:t> </a:t>
            </a:r>
            <a:r>
              <a:rPr dirty="0" sz="1200" spc="-10">
                <a:latin typeface="Gill Sans MT"/>
                <a:cs typeface="Gill Sans MT"/>
              </a:rPr>
              <a:t>real</a:t>
            </a:r>
            <a:r>
              <a:rPr dirty="0" sz="1200" spc="10">
                <a:latin typeface="Gill Sans MT"/>
                <a:cs typeface="Gill Sans MT"/>
              </a:rPr>
              <a:t> </a:t>
            </a:r>
            <a:r>
              <a:rPr dirty="0" sz="1200">
                <a:latin typeface="Gill Sans MT"/>
                <a:cs typeface="Gill Sans MT"/>
              </a:rPr>
              <a:t>/ </a:t>
            </a:r>
            <a:r>
              <a:rPr dirty="0" sz="1200" spc="-320">
                <a:latin typeface="Gill Sans MT"/>
                <a:cs typeface="Gill Sans MT"/>
              </a:rPr>
              <a:t> </a:t>
            </a:r>
            <a:r>
              <a:rPr dirty="0" sz="1200" spc="-5">
                <a:latin typeface="Gill Sans MT"/>
                <a:cs typeface="Gill Sans MT"/>
              </a:rPr>
              <a:t>Demanda </a:t>
            </a:r>
            <a:r>
              <a:rPr dirty="0" sz="1200" spc="-10">
                <a:latin typeface="Gill Sans MT"/>
                <a:cs typeface="Gill Sans MT"/>
              </a:rPr>
              <a:t>real</a:t>
            </a:r>
            <a:endParaRPr sz="12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7125" y="2426907"/>
            <a:ext cx="11264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336699"/>
                </a:solidFill>
                <a:latin typeface="Gill Sans MT"/>
                <a:cs typeface="Gill Sans MT"/>
              </a:rPr>
              <a:t>Rotación</a:t>
            </a:r>
            <a:r>
              <a:rPr dirty="0" sz="1200" spc="-50" b="1">
                <a:solidFill>
                  <a:srgbClr val="336699"/>
                </a:solidFill>
                <a:latin typeface="Gill Sans MT"/>
                <a:cs typeface="Gill Sans MT"/>
              </a:rPr>
              <a:t> </a:t>
            </a:r>
            <a:r>
              <a:rPr dirty="0" sz="1200" b="1">
                <a:solidFill>
                  <a:srgbClr val="336699"/>
                </a:solidFill>
                <a:latin typeface="Gill Sans MT"/>
                <a:cs typeface="Gill Sans MT"/>
              </a:rPr>
              <a:t>de</a:t>
            </a:r>
            <a:r>
              <a:rPr dirty="0" sz="1200" spc="-50" b="1">
                <a:solidFill>
                  <a:srgbClr val="336699"/>
                </a:solidFill>
                <a:latin typeface="Gill Sans MT"/>
                <a:cs typeface="Gill Sans MT"/>
              </a:rPr>
              <a:t> </a:t>
            </a:r>
            <a:r>
              <a:rPr dirty="0" sz="1200" b="1">
                <a:solidFill>
                  <a:srgbClr val="336699"/>
                </a:solidFill>
                <a:latin typeface="Gill Sans MT"/>
                <a:cs typeface="Gill Sans MT"/>
              </a:rPr>
              <a:t>PT</a:t>
            </a:r>
            <a:endParaRPr sz="12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44624" y="2426907"/>
            <a:ext cx="28835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">
                <a:latin typeface="Gill Sans MT"/>
                <a:cs typeface="Gill Sans MT"/>
              </a:rPr>
              <a:t>Valor</a:t>
            </a:r>
            <a:r>
              <a:rPr dirty="0" sz="1200" spc="-10">
                <a:latin typeface="Gill Sans MT"/>
                <a:cs typeface="Gill Sans MT"/>
              </a:rPr>
              <a:t> </a:t>
            </a:r>
            <a:r>
              <a:rPr dirty="0" sz="1200">
                <a:latin typeface="Gill Sans MT"/>
                <a:cs typeface="Gill Sans MT"/>
              </a:rPr>
              <a:t>de</a:t>
            </a:r>
            <a:r>
              <a:rPr dirty="0" sz="1200" spc="-5">
                <a:latin typeface="Gill Sans MT"/>
                <a:cs typeface="Gill Sans MT"/>
              </a:rPr>
              <a:t> </a:t>
            </a:r>
            <a:r>
              <a:rPr dirty="0" sz="1200">
                <a:latin typeface="Gill Sans MT"/>
                <a:cs typeface="Gill Sans MT"/>
              </a:rPr>
              <a:t>las</a:t>
            </a:r>
            <a:r>
              <a:rPr dirty="0" sz="1200" spc="-5">
                <a:latin typeface="Gill Sans MT"/>
                <a:cs typeface="Gill Sans MT"/>
              </a:rPr>
              <a:t> ventas </a:t>
            </a:r>
            <a:r>
              <a:rPr dirty="0" sz="1200">
                <a:latin typeface="Gill Sans MT"/>
                <a:cs typeface="Gill Sans MT"/>
              </a:rPr>
              <a:t>de</a:t>
            </a:r>
            <a:r>
              <a:rPr dirty="0" sz="1200" spc="-5">
                <a:latin typeface="Gill Sans MT"/>
                <a:cs typeface="Gill Sans MT"/>
              </a:rPr>
              <a:t> </a:t>
            </a:r>
            <a:r>
              <a:rPr dirty="0" sz="1200">
                <a:latin typeface="Gill Sans MT"/>
                <a:cs typeface="Gill Sans MT"/>
              </a:rPr>
              <a:t>PT</a:t>
            </a:r>
            <a:r>
              <a:rPr dirty="0" sz="1200" spc="-5">
                <a:latin typeface="Gill Sans MT"/>
                <a:cs typeface="Gill Sans MT"/>
              </a:rPr>
              <a:t> </a:t>
            </a:r>
            <a:r>
              <a:rPr dirty="0" sz="1200">
                <a:latin typeface="Gill Sans MT"/>
                <a:cs typeface="Gill Sans MT"/>
              </a:rPr>
              <a:t>/</a:t>
            </a:r>
            <a:r>
              <a:rPr dirty="0" sz="1200" spc="-10">
                <a:latin typeface="Gill Sans MT"/>
                <a:cs typeface="Gill Sans MT"/>
              </a:rPr>
              <a:t> </a:t>
            </a:r>
            <a:r>
              <a:rPr dirty="0" sz="1200" spc="-5">
                <a:latin typeface="Gill Sans MT"/>
                <a:cs typeface="Gill Sans MT"/>
              </a:rPr>
              <a:t>Stock medio </a:t>
            </a:r>
            <a:r>
              <a:rPr dirty="0" sz="1200">
                <a:latin typeface="Gill Sans MT"/>
                <a:cs typeface="Gill Sans MT"/>
              </a:rPr>
              <a:t>de</a:t>
            </a:r>
            <a:r>
              <a:rPr dirty="0" sz="1200" spc="-5">
                <a:latin typeface="Gill Sans MT"/>
                <a:cs typeface="Gill Sans MT"/>
              </a:rPr>
              <a:t> </a:t>
            </a:r>
            <a:r>
              <a:rPr dirty="0" sz="1200">
                <a:latin typeface="Gill Sans MT"/>
                <a:cs typeface="Gill Sans MT"/>
              </a:rPr>
              <a:t>PT</a:t>
            </a:r>
            <a:endParaRPr sz="12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7125" y="2814257"/>
            <a:ext cx="17119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336699"/>
                </a:solidFill>
                <a:latin typeface="Gill Sans MT"/>
                <a:cs typeface="Gill Sans MT"/>
              </a:rPr>
              <a:t>Roturas</a:t>
            </a:r>
            <a:r>
              <a:rPr dirty="0" sz="1200" spc="-25" b="1">
                <a:solidFill>
                  <a:srgbClr val="336699"/>
                </a:solidFill>
                <a:latin typeface="Gill Sans MT"/>
                <a:cs typeface="Gill Sans MT"/>
              </a:rPr>
              <a:t> </a:t>
            </a:r>
            <a:r>
              <a:rPr dirty="0" sz="1200" b="1">
                <a:solidFill>
                  <a:srgbClr val="336699"/>
                </a:solidFill>
                <a:latin typeface="Gill Sans MT"/>
                <a:cs typeface="Gill Sans MT"/>
              </a:rPr>
              <a:t>de</a:t>
            </a:r>
            <a:r>
              <a:rPr dirty="0" sz="1200" spc="-30" b="1">
                <a:solidFill>
                  <a:srgbClr val="336699"/>
                </a:solidFill>
                <a:latin typeface="Gill Sans MT"/>
                <a:cs typeface="Gill Sans MT"/>
              </a:rPr>
              <a:t> </a:t>
            </a:r>
            <a:r>
              <a:rPr dirty="0" sz="1200" b="1">
                <a:solidFill>
                  <a:srgbClr val="336699"/>
                </a:solidFill>
                <a:latin typeface="Gill Sans MT"/>
                <a:cs typeface="Gill Sans MT"/>
              </a:rPr>
              <a:t>stock</a:t>
            </a:r>
            <a:r>
              <a:rPr dirty="0" sz="1200" spc="-25" b="1">
                <a:solidFill>
                  <a:srgbClr val="336699"/>
                </a:solidFill>
                <a:latin typeface="Gill Sans MT"/>
                <a:cs typeface="Gill Sans MT"/>
              </a:rPr>
              <a:t> </a:t>
            </a:r>
            <a:r>
              <a:rPr dirty="0" sz="1200" b="1">
                <a:solidFill>
                  <a:srgbClr val="336699"/>
                </a:solidFill>
                <a:latin typeface="Gill Sans MT"/>
                <a:cs typeface="Gill Sans MT"/>
              </a:rPr>
              <a:t>de</a:t>
            </a:r>
            <a:r>
              <a:rPr dirty="0" sz="1200" spc="-30" b="1">
                <a:solidFill>
                  <a:srgbClr val="336699"/>
                </a:solidFill>
                <a:latin typeface="Gill Sans MT"/>
                <a:cs typeface="Gill Sans MT"/>
              </a:rPr>
              <a:t> </a:t>
            </a:r>
            <a:r>
              <a:rPr dirty="0" sz="1200" b="1">
                <a:solidFill>
                  <a:srgbClr val="336699"/>
                </a:solidFill>
                <a:latin typeface="Gill Sans MT"/>
                <a:cs typeface="Gill Sans MT"/>
              </a:rPr>
              <a:t>MP</a:t>
            </a:r>
            <a:endParaRPr sz="12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44624" y="2814257"/>
            <a:ext cx="51200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Gill Sans MT"/>
                <a:cs typeface="Gill Sans MT"/>
              </a:rPr>
              <a:t>Tiempo</a:t>
            </a:r>
            <a:r>
              <a:rPr dirty="0" sz="1200" spc="-5">
                <a:latin typeface="Gill Sans MT"/>
                <a:cs typeface="Gill Sans MT"/>
              </a:rPr>
              <a:t> </a:t>
            </a:r>
            <a:r>
              <a:rPr dirty="0" sz="1200">
                <a:latin typeface="Gill Sans MT"/>
                <a:cs typeface="Gill Sans MT"/>
              </a:rPr>
              <a:t>de </a:t>
            </a:r>
            <a:r>
              <a:rPr dirty="0" sz="1200" spc="-5">
                <a:latin typeface="Gill Sans MT"/>
                <a:cs typeface="Gill Sans MT"/>
              </a:rPr>
              <a:t>parada</a:t>
            </a:r>
            <a:r>
              <a:rPr dirty="0" sz="1200">
                <a:latin typeface="Gill Sans MT"/>
                <a:cs typeface="Gill Sans MT"/>
              </a:rPr>
              <a:t> de </a:t>
            </a:r>
            <a:r>
              <a:rPr dirty="0" sz="1200" spc="-5">
                <a:latin typeface="Gill Sans MT"/>
                <a:cs typeface="Gill Sans MT"/>
              </a:rPr>
              <a:t>producción</a:t>
            </a:r>
            <a:r>
              <a:rPr dirty="0" sz="1200" spc="5">
                <a:latin typeface="Gill Sans MT"/>
                <a:cs typeface="Gill Sans MT"/>
              </a:rPr>
              <a:t> </a:t>
            </a:r>
            <a:r>
              <a:rPr dirty="0" sz="1200">
                <a:latin typeface="Gill Sans MT"/>
                <a:cs typeface="Gill Sans MT"/>
              </a:rPr>
              <a:t>no</a:t>
            </a:r>
            <a:r>
              <a:rPr dirty="0" sz="1200" spc="-5">
                <a:latin typeface="Gill Sans MT"/>
                <a:cs typeface="Gill Sans MT"/>
              </a:rPr>
              <a:t> planificadas</a:t>
            </a:r>
            <a:r>
              <a:rPr dirty="0" sz="1200">
                <a:latin typeface="Gill Sans MT"/>
                <a:cs typeface="Gill Sans MT"/>
              </a:rPr>
              <a:t> debidas a</a:t>
            </a:r>
            <a:r>
              <a:rPr dirty="0" sz="1200" spc="5">
                <a:latin typeface="Gill Sans MT"/>
                <a:cs typeface="Gill Sans MT"/>
              </a:rPr>
              <a:t> </a:t>
            </a:r>
            <a:r>
              <a:rPr dirty="0" sz="1200" spc="-5">
                <a:latin typeface="Gill Sans MT"/>
                <a:cs typeface="Gill Sans MT"/>
              </a:rPr>
              <a:t>roturas</a:t>
            </a:r>
            <a:r>
              <a:rPr dirty="0" sz="1200">
                <a:latin typeface="Gill Sans MT"/>
                <a:cs typeface="Gill Sans MT"/>
              </a:rPr>
              <a:t> de </a:t>
            </a:r>
            <a:r>
              <a:rPr dirty="0" sz="1200" spc="-5">
                <a:latin typeface="Gill Sans MT"/>
                <a:cs typeface="Gill Sans MT"/>
              </a:rPr>
              <a:t>stock</a:t>
            </a:r>
            <a:r>
              <a:rPr dirty="0" sz="1200">
                <a:latin typeface="Gill Sans MT"/>
                <a:cs typeface="Gill Sans MT"/>
              </a:rPr>
              <a:t> de MP</a:t>
            </a:r>
            <a:endParaRPr sz="1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INDICADORES</a:t>
            </a: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DE LA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CADENA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DE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SUMINISTRO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79</a:t>
            </a:fld>
          </a:p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7125" y="1048703"/>
            <a:ext cx="17970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" b="1">
                <a:latin typeface="Gill Sans MT"/>
                <a:cs typeface="Gill Sans MT"/>
              </a:rPr>
              <a:t>APROVISIONAMIENTO</a:t>
            </a:r>
            <a:endParaRPr sz="12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4800" y="1316037"/>
            <a:ext cx="8077200" cy="387350"/>
          </a:xfrm>
          <a:prstGeom prst="rect">
            <a:avLst/>
          </a:prstGeom>
          <a:solidFill>
            <a:srgbClr val="407AAA"/>
          </a:solidFill>
        </p:spPr>
        <p:txBody>
          <a:bodyPr wrap="square" lIns="0" tIns="132715" rIns="0" bIns="0" rtlCol="0" vert="horz">
            <a:spAutoFit/>
          </a:bodyPr>
          <a:lstStyle/>
          <a:p>
            <a:pPr marL="94615">
              <a:lnSpc>
                <a:spcPct val="100000"/>
              </a:lnSpc>
              <a:spcBef>
                <a:spcPts val="1045"/>
              </a:spcBef>
              <a:tabLst>
                <a:tab pos="2412365" algn="l"/>
              </a:tabLst>
            </a:pPr>
            <a:r>
              <a:rPr dirty="0" sz="1200" spc="-5" b="1">
                <a:solidFill>
                  <a:srgbClr val="FFFFFF"/>
                </a:solidFill>
                <a:latin typeface="Gill Sans MT"/>
                <a:cs typeface="Gill Sans MT"/>
              </a:rPr>
              <a:t>Indicador	</a:t>
            </a:r>
            <a:r>
              <a:rPr dirty="0" sz="1200" b="1">
                <a:solidFill>
                  <a:srgbClr val="FFFFFF"/>
                </a:solidFill>
                <a:latin typeface="Gill Sans MT"/>
                <a:cs typeface="Gill Sans MT"/>
              </a:rPr>
              <a:t>Método</a:t>
            </a:r>
            <a:r>
              <a:rPr dirty="0" sz="1200" spc="-1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200" b="1">
                <a:solidFill>
                  <a:srgbClr val="FFFFFF"/>
                </a:solidFill>
                <a:latin typeface="Gill Sans MT"/>
                <a:cs typeface="Gill Sans MT"/>
              </a:rPr>
              <a:t>de</a:t>
            </a:r>
            <a:r>
              <a:rPr dirty="0" sz="1200" spc="-1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200" spc="-5" b="1">
                <a:solidFill>
                  <a:srgbClr val="FFFFFF"/>
                </a:solidFill>
                <a:latin typeface="Gill Sans MT"/>
                <a:cs typeface="Gill Sans MT"/>
              </a:rPr>
              <a:t>cálculo</a:t>
            </a:r>
            <a:r>
              <a:rPr dirty="0" sz="1200" spc="-1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200" b="1">
                <a:solidFill>
                  <a:srgbClr val="FFFFFF"/>
                </a:solidFill>
                <a:latin typeface="Gill Sans MT"/>
                <a:cs typeface="Gill Sans MT"/>
              </a:rPr>
              <a:t>/</a:t>
            </a:r>
            <a:r>
              <a:rPr dirty="0" sz="1200" spc="-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200" b="1">
                <a:solidFill>
                  <a:srgbClr val="FFFFFF"/>
                </a:solidFill>
                <a:latin typeface="Gill Sans MT"/>
                <a:cs typeface="Gill Sans MT"/>
              </a:rPr>
              <a:t>Observaciones</a:t>
            </a:r>
            <a:endParaRPr sz="12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7125" y="1823403"/>
            <a:ext cx="6497320" cy="5956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30450" algn="l"/>
              </a:tabLst>
            </a:pPr>
            <a:r>
              <a:rPr dirty="0" sz="1200" b="1">
                <a:solidFill>
                  <a:srgbClr val="336699"/>
                </a:solidFill>
                <a:latin typeface="Gill Sans MT"/>
                <a:cs typeface="Gill Sans MT"/>
              </a:rPr>
              <a:t>Coste </a:t>
            </a:r>
            <a:r>
              <a:rPr dirty="0" sz="1200" spc="-5" b="1">
                <a:solidFill>
                  <a:srgbClr val="336699"/>
                </a:solidFill>
                <a:latin typeface="Gill Sans MT"/>
                <a:cs typeface="Gill Sans MT"/>
              </a:rPr>
              <a:t>medio</a:t>
            </a:r>
            <a:r>
              <a:rPr dirty="0" sz="1200" spc="5" b="1">
                <a:solidFill>
                  <a:srgbClr val="336699"/>
                </a:solidFill>
                <a:latin typeface="Gill Sans MT"/>
                <a:cs typeface="Gill Sans MT"/>
              </a:rPr>
              <a:t> </a:t>
            </a:r>
            <a:r>
              <a:rPr dirty="0" sz="1200" b="1">
                <a:solidFill>
                  <a:srgbClr val="336699"/>
                </a:solidFill>
                <a:latin typeface="Gill Sans MT"/>
                <a:cs typeface="Gill Sans MT"/>
              </a:rPr>
              <a:t>de</a:t>
            </a:r>
            <a:r>
              <a:rPr dirty="0" sz="1200" spc="-5" b="1">
                <a:solidFill>
                  <a:srgbClr val="336699"/>
                </a:solidFill>
                <a:latin typeface="Gill Sans MT"/>
                <a:cs typeface="Gill Sans MT"/>
              </a:rPr>
              <a:t> </a:t>
            </a:r>
            <a:r>
              <a:rPr dirty="0" sz="1200" b="1">
                <a:solidFill>
                  <a:srgbClr val="336699"/>
                </a:solidFill>
                <a:latin typeface="Gill Sans MT"/>
                <a:cs typeface="Gill Sans MT"/>
              </a:rPr>
              <a:t>la compra	</a:t>
            </a:r>
            <a:r>
              <a:rPr dirty="0" sz="1200" spc="-5">
                <a:latin typeface="Gill Sans MT"/>
                <a:cs typeface="Gill Sans MT"/>
              </a:rPr>
              <a:t>Coste total </a:t>
            </a:r>
            <a:r>
              <a:rPr dirty="0" sz="1200">
                <a:latin typeface="Gill Sans MT"/>
                <a:cs typeface="Gill Sans MT"/>
              </a:rPr>
              <a:t>del </a:t>
            </a:r>
            <a:r>
              <a:rPr dirty="0" sz="1200" spc="-5">
                <a:latin typeface="Gill Sans MT"/>
                <a:cs typeface="Gill Sans MT"/>
              </a:rPr>
              <a:t>aprovisionamiento/</a:t>
            </a:r>
            <a:r>
              <a:rPr dirty="0" sz="1200">
                <a:latin typeface="Gill Sans MT"/>
                <a:cs typeface="Gill Sans MT"/>
              </a:rPr>
              <a:t> </a:t>
            </a:r>
            <a:r>
              <a:rPr dirty="0" sz="1200" spc="-5">
                <a:latin typeface="Gill Sans MT"/>
                <a:cs typeface="Gill Sans MT"/>
              </a:rPr>
              <a:t>Número</a:t>
            </a:r>
            <a:r>
              <a:rPr dirty="0" sz="1200">
                <a:latin typeface="Gill Sans MT"/>
                <a:cs typeface="Gill Sans MT"/>
              </a:rPr>
              <a:t> de</a:t>
            </a:r>
            <a:r>
              <a:rPr dirty="0" sz="1200" spc="-5">
                <a:latin typeface="Gill Sans MT"/>
                <a:cs typeface="Gill Sans MT"/>
              </a:rPr>
              <a:t> ordenes </a:t>
            </a:r>
            <a:r>
              <a:rPr dirty="0" sz="1200">
                <a:latin typeface="Gill Sans MT"/>
                <a:cs typeface="Gill Sans MT"/>
              </a:rPr>
              <a:t>de </a:t>
            </a:r>
            <a:r>
              <a:rPr dirty="0" sz="1200" spc="-5">
                <a:latin typeface="Gill Sans MT"/>
                <a:cs typeface="Gill Sans MT"/>
              </a:rPr>
              <a:t>compra</a:t>
            </a:r>
            <a:endParaRPr sz="12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5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2330450" algn="l"/>
              </a:tabLst>
            </a:pPr>
            <a:r>
              <a:rPr dirty="0" sz="1200" b="1">
                <a:solidFill>
                  <a:srgbClr val="336699"/>
                </a:solidFill>
                <a:latin typeface="Gill Sans MT"/>
                <a:cs typeface="Gill Sans MT"/>
              </a:rPr>
              <a:t>Rotación</a:t>
            </a:r>
            <a:r>
              <a:rPr dirty="0" sz="1200" spc="-5" b="1">
                <a:solidFill>
                  <a:srgbClr val="336699"/>
                </a:solidFill>
                <a:latin typeface="Gill Sans MT"/>
                <a:cs typeface="Gill Sans MT"/>
              </a:rPr>
              <a:t> </a:t>
            </a:r>
            <a:r>
              <a:rPr dirty="0" sz="1200" b="1">
                <a:solidFill>
                  <a:srgbClr val="336699"/>
                </a:solidFill>
                <a:latin typeface="Gill Sans MT"/>
                <a:cs typeface="Gill Sans MT"/>
              </a:rPr>
              <a:t>de</a:t>
            </a:r>
            <a:r>
              <a:rPr dirty="0" sz="1200" spc="-5" b="1">
                <a:solidFill>
                  <a:srgbClr val="336699"/>
                </a:solidFill>
                <a:latin typeface="Gill Sans MT"/>
                <a:cs typeface="Gill Sans MT"/>
              </a:rPr>
              <a:t> </a:t>
            </a:r>
            <a:r>
              <a:rPr dirty="0" sz="1200" b="1">
                <a:solidFill>
                  <a:srgbClr val="336699"/>
                </a:solidFill>
                <a:latin typeface="Gill Sans MT"/>
                <a:cs typeface="Gill Sans MT"/>
              </a:rPr>
              <a:t>MP	</a:t>
            </a:r>
            <a:r>
              <a:rPr dirty="0" sz="1200" spc="-15">
                <a:latin typeface="Gill Sans MT"/>
                <a:cs typeface="Gill Sans MT"/>
              </a:rPr>
              <a:t>Valor</a:t>
            </a:r>
            <a:r>
              <a:rPr dirty="0" sz="1200" spc="-10">
                <a:latin typeface="Gill Sans MT"/>
                <a:cs typeface="Gill Sans MT"/>
              </a:rPr>
              <a:t> </a:t>
            </a:r>
            <a:r>
              <a:rPr dirty="0" sz="1200">
                <a:latin typeface="Gill Sans MT"/>
                <a:cs typeface="Gill Sans MT"/>
              </a:rPr>
              <a:t>de</a:t>
            </a:r>
            <a:r>
              <a:rPr dirty="0" sz="1200" spc="-5">
                <a:latin typeface="Gill Sans MT"/>
                <a:cs typeface="Gill Sans MT"/>
              </a:rPr>
              <a:t> </a:t>
            </a:r>
            <a:r>
              <a:rPr dirty="0" sz="1200">
                <a:latin typeface="Gill Sans MT"/>
                <a:cs typeface="Gill Sans MT"/>
              </a:rPr>
              <a:t>las</a:t>
            </a:r>
            <a:r>
              <a:rPr dirty="0" sz="1200" spc="-5">
                <a:latin typeface="Gill Sans MT"/>
                <a:cs typeface="Gill Sans MT"/>
              </a:rPr>
              <a:t> ventas </a:t>
            </a:r>
            <a:r>
              <a:rPr dirty="0" sz="1200">
                <a:latin typeface="Gill Sans MT"/>
                <a:cs typeface="Gill Sans MT"/>
              </a:rPr>
              <a:t>de</a:t>
            </a:r>
            <a:r>
              <a:rPr dirty="0" sz="1200" spc="-5">
                <a:latin typeface="Gill Sans MT"/>
                <a:cs typeface="Gill Sans MT"/>
              </a:rPr>
              <a:t> </a:t>
            </a:r>
            <a:r>
              <a:rPr dirty="0" sz="1200">
                <a:latin typeface="Gill Sans MT"/>
                <a:cs typeface="Gill Sans MT"/>
              </a:rPr>
              <a:t>PT</a:t>
            </a:r>
            <a:r>
              <a:rPr dirty="0" sz="1200" spc="-5">
                <a:latin typeface="Gill Sans MT"/>
                <a:cs typeface="Gill Sans MT"/>
              </a:rPr>
              <a:t> </a:t>
            </a:r>
            <a:r>
              <a:rPr dirty="0" sz="1200">
                <a:latin typeface="Gill Sans MT"/>
                <a:cs typeface="Gill Sans MT"/>
              </a:rPr>
              <a:t>/</a:t>
            </a:r>
            <a:r>
              <a:rPr dirty="0" sz="1200" spc="-5">
                <a:latin typeface="Gill Sans MT"/>
                <a:cs typeface="Gill Sans MT"/>
              </a:rPr>
              <a:t> Stock medio </a:t>
            </a:r>
            <a:r>
              <a:rPr dirty="0" sz="1200">
                <a:latin typeface="Gill Sans MT"/>
                <a:cs typeface="Gill Sans MT"/>
              </a:rPr>
              <a:t>de</a:t>
            </a:r>
            <a:r>
              <a:rPr dirty="0" sz="1200" spc="-5">
                <a:latin typeface="Gill Sans MT"/>
                <a:cs typeface="Gill Sans MT"/>
              </a:rPr>
              <a:t> </a:t>
            </a:r>
            <a:r>
              <a:rPr dirty="0" sz="1200">
                <a:latin typeface="Gill Sans MT"/>
                <a:cs typeface="Gill Sans MT"/>
              </a:rPr>
              <a:t>MP</a:t>
            </a:r>
            <a:endParaRPr sz="12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7125" y="2706180"/>
            <a:ext cx="17132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336699"/>
                </a:solidFill>
                <a:latin typeface="Gill Sans MT"/>
                <a:cs typeface="Gill Sans MT"/>
              </a:rPr>
              <a:t>Plazo</a:t>
            </a:r>
            <a:r>
              <a:rPr dirty="0" sz="1200" spc="-25" b="1">
                <a:solidFill>
                  <a:srgbClr val="336699"/>
                </a:solidFill>
                <a:latin typeface="Gill Sans MT"/>
                <a:cs typeface="Gill Sans MT"/>
              </a:rPr>
              <a:t> </a:t>
            </a:r>
            <a:r>
              <a:rPr dirty="0" sz="1200" b="1">
                <a:solidFill>
                  <a:srgbClr val="336699"/>
                </a:solidFill>
                <a:latin typeface="Gill Sans MT"/>
                <a:cs typeface="Gill Sans MT"/>
              </a:rPr>
              <a:t>de</a:t>
            </a:r>
            <a:r>
              <a:rPr dirty="0" sz="1200" spc="-20" b="1">
                <a:solidFill>
                  <a:srgbClr val="336699"/>
                </a:solidFill>
                <a:latin typeface="Gill Sans MT"/>
                <a:cs typeface="Gill Sans MT"/>
              </a:rPr>
              <a:t> </a:t>
            </a:r>
            <a:r>
              <a:rPr dirty="0" sz="1200" spc="-5" b="1">
                <a:solidFill>
                  <a:srgbClr val="336699"/>
                </a:solidFill>
                <a:latin typeface="Gill Sans MT"/>
                <a:cs typeface="Gill Sans MT"/>
              </a:rPr>
              <a:t>entrega</a:t>
            </a:r>
            <a:r>
              <a:rPr dirty="0" sz="1200" spc="-20" b="1">
                <a:solidFill>
                  <a:srgbClr val="336699"/>
                </a:solidFill>
                <a:latin typeface="Gill Sans MT"/>
                <a:cs typeface="Gill Sans MT"/>
              </a:rPr>
              <a:t> </a:t>
            </a:r>
            <a:r>
              <a:rPr dirty="0" sz="1200" spc="-5" b="1">
                <a:solidFill>
                  <a:srgbClr val="336699"/>
                </a:solidFill>
                <a:latin typeface="Gill Sans MT"/>
                <a:cs typeface="Gill Sans MT"/>
              </a:rPr>
              <a:t>medio</a:t>
            </a:r>
            <a:endParaRPr sz="12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05031" y="2507044"/>
            <a:ext cx="5478145" cy="533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8900"/>
              </a:lnSpc>
              <a:spcBef>
                <a:spcPts val="100"/>
              </a:spcBef>
            </a:pPr>
            <a:r>
              <a:rPr dirty="0" sz="1200" spc="-5">
                <a:latin typeface="Gill Sans MT"/>
                <a:cs typeface="Gill Sans MT"/>
              </a:rPr>
              <a:t>Media </a:t>
            </a:r>
            <a:r>
              <a:rPr dirty="0" sz="1200">
                <a:latin typeface="Gill Sans MT"/>
                <a:cs typeface="Gill Sans MT"/>
              </a:rPr>
              <a:t>de la </a:t>
            </a:r>
            <a:r>
              <a:rPr dirty="0" sz="1200" spc="-5">
                <a:latin typeface="Gill Sans MT"/>
                <a:cs typeface="Gill Sans MT"/>
              </a:rPr>
              <a:t>diferencia</a:t>
            </a:r>
            <a:r>
              <a:rPr dirty="0" sz="1200">
                <a:latin typeface="Gill Sans MT"/>
                <a:cs typeface="Gill Sans MT"/>
              </a:rPr>
              <a:t> existente</a:t>
            </a:r>
            <a:r>
              <a:rPr dirty="0" sz="1200" spc="-5">
                <a:latin typeface="Gill Sans MT"/>
                <a:cs typeface="Gill Sans MT"/>
              </a:rPr>
              <a:t> entre </a:t>
            </a:r>
            <a:r>
              <a:rPr dirty="0" sz="1200">
                <a:latin typeface="Gill Sans MT"/>
                <a:cs typeface="Gill Sans MT"/>
              </a:rPr>
              <a:t>la </a:t>
            </a:r>
            <a:r>
              <a:rPr dirty="0" sz="1200" spc="-5">
                <a:latin typeface="Gill Sans MT"/>
                <a:cs typeface="Gill Sans MT"/>
              </a:rPr>
              <a:t>fecha </a:t>
            </a:r>
            <a:r>
              <a:rPr dirty="0" sz="1200">
                <a:latin typeface="Gill Sans MT"/>
                <a:cs typeface="Gill Sans MT"/>
              </a:rPr>
              <a:t>de </a:t>
            </a:r>
            <a:r>
              <a:rPr dirty="0" sz="1200" spc="-5">
                <a:latin typeface="Gill Sans MT"/>
                <a:cs typeface="Gill Sans MT"/>
              </a:rPr>
              <a:t>recepción</a:t>
            </a:r>
            <a:r>
              <a:rPr dirty="0" sz="1200">
                <a:latin typeface="Gill Sans MT"/>
                <a:cs typeface="Gill Sans MT"/>
              </a:rPr>
              <a:t> y</a:t>
            </a:r>
            <a:r>
              <a:rPr dirty="0" sz="1200" spc="-5">
                <a:latin typeface="Gill Sans MT"/>
                <a:cs typeface="Gill Sans MT"/>
              </a:rPr>
              <a:t> </a:t>
            </a:r>
            <a:r>
              <a:rPr dirty="0" sz="1200">
                <a:latin typeface="Gill Sans MT"/>
                <a:cs typeface="Gill Sans MT"/>
              </a:rPr>
              <a:t>la de emisión del </a:t>
            </a:r>
            <a:r>
              <a:rPr dirty="0" sz="1200" spc="-5">
                <a:latin typeface="Gill Sans MT"/>
                <a:cs typeface="Gill Sans MT"/>
              </a:rPr>
              <a:t>pedido</a:t>
            </a:r>
            <a:r>
              <a:rPr dirty="0" sz="1200">
                <a:latin typeface="Gill Sans MT"/>
                <a:cs typeface="Gill Sans MT"/>
              </a:rPr>
              <a:t> al </a:t>
            </a:r>
            <a:r>
              <a:rPr dirty="0" sz="1200" spc="-320">
                <a:latin typeface="Gill Sans MT"/>
                <a:cs typeface="Gill Sans MT"/>
              </a:rPr>
              <a:t> </a:t>
            </a:r>
            <a:r>
              <a:rPr dirty="0" sz="1200" spc="-20">
                <a:latin typeface="Gill Sans MT"/>
                <a:cs typeface="Gill Sans MT"/>
              </a:rPr>
              <a:t>proveedor.</a:t>
            </a:r>
            <a:endParaRPr sz="12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7125" y="3201606"/>
            <a:ext cx="12820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336699"/>
                </a:solidFill>
                <a:latin typeface="Gill Sans MT"/>
                <a:cs typeface="Gill Sans MT"/>
              </a:rPr>
              <a:t>Coste</a:t>
            </a:r>
            <a:r>
              <a:rPr dirty="0" sz="1200" spc="-50" b="1">
                <a:solidFill>
                  <a:srgbClr val="336699"/>
                </a:solidFill>
                <a:latin typeface="Gill Sans MT"/>
                <a:cs typeface="Gill Sans MT"/>
              </a:rPr>
              <a:t> </a:t>
            </a:r>
            <a:r>
              <a:rPr dirty="0" sz="1200" spc="-5" b="1">
                <a:solidFill>
                  <a:srgbClr val="336699"/>
                </a:solidFill>
                <a:latin typeface="Gill Sans MT"/>
                <a:cs typeface="Gill Sans MT"/>
              </a:rPr>
              <a:t>materiales.</a:t>
            </a:r>
            <a:endParaRPr sz="12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05031" y="3201606"/>
            <a:ext cx="25450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Gill Sans MT"/>
                <a:cs typeface="Gill Sans MT"/>
              </a:rPr>
              <a:t>Gasto</a:t>
            </a:r>
            <a:r>
              <a:rPr dirty="0" sz="1200" spc="-5">
                <a:latin typeface="Gill Sans MT"/>
                <a:cs typeface="Gill Sans MT"/>
              </a:rPr>
              <a:t> </a:t>
            </a:r>
            <a:r>
              <a:rPr dirty="0" sz="1200">
                <a:latin typeface="Gill Sans MT"/>
                <a:cs typeface="Gill Sans MT"/>
              </a:rPr>
              <a:t>en m</a:t>
            </a:r>
            <a:r>
              <a:rPr dirty="0" sz="1200" spc="-5">
                <a:latin typeface="Gill Sans MT"/>
                <a:cs typeface="Gill Sans MT"/>
              </a:rPr>
              <a:t>a</a:t>
            </a:r>
            <a:r>
              <a:rPr dirty="0" sz="1200">
                <a:latin typeface="Gill Sans MT"/>
                <a:cs typeface="Gill Sans MT"/>
              </a:rPr>
              <a:t>terias prim</a:t>
            </a:r>
            <a:r>
              <a:rPr dirty="0" sz="1200" spc="-5">
                <a:latin typeface="Gill Sans MT"/>
                <a:cs typeface="Gill Sans MT"/>
              </a:rPr>
              <a:t>a</a:t>
            </a:r>
            <a:r>
              <a:rPr dirty="0" sz="1200">
                <a:latin typeface="Gill Sans MT"/>
                <a:cs typeface="Gill Sans MT"/>
              </a:rPr>
              <a:t>s  x 100 /</a:t>
            </a:r>
            <a:r>
              <a:rPr dirty="0" sz="1200" spc="-180">
                <a:latin typeface="Gill Sans MT"/>
                <a:cs typeface="Gill Sans MT"/>
              </a:rPr>
              <a:t> </a:t>
            </a:r>
            <a:r>
              <a:rPr dirty="0" sz="1200" spc="-125">
                <a:latin typeface="Gill Sans MT"/>
                <a:cs typeface="Gill Sans MT"/>
              </a:rPr>
              <a:t>V</a:t>
            </a:r>
            <a:r>
              <a:rPr dirty="0" sz="1200">
                <a:latin typeface="Gill Sans MT"/>
                <a:cs typeface="Gill Sans MT"/>
              </a:rPr>
              <a:t>ent</a:t>
            </a:r>
            <a:r>
              <a:rPr dirty="0" sz="1200" spc="-5">
                <a:latin typeface="Gill Sans MT"/>
                <a:cs typeface="Gill Sans MT"/>
              </a:rPr>
              <a:t>a</a:t>
            </a:r>
            <a:r>
              <a:rPr dirty="0" sz="1200">
                <a:latin typeface="Gill Sans MT"/>
                <a:cs typeface="Gill Sans MT"/>
              </a:rPr>
              <a:t>s</a:t>
            </a:r>
            <a:endParaRPr sz="12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7125" y="3588956"/>
            <a:ext cx="17627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336699"/>
                </a:solidFill>
                <a:latin typeface="Gill Sans MT"/>
                <a:cs typeface="Gill Sans MT"/>
              </a:rPr>
              <a:t>Cumplimiento</a:t>
            </a:r>
            <a:r>
              <a:rPr dirty="0" sz="1200" spc="-30" b="1">
                <a:solidFill>
                  <a:srgbClr val="336699"/>
                </a:solidFill>
                <a:latin typeface="Gill Sans MT"/>
                <a:cs typeface="Gill Sans MT"/>
              </a:rPr>
              <a:t> </a:t>
            </a:r>
            <a:r>
              <a:rPr dirty="0" sz="1200" b="1">
                <a:solidFill>
                  <a:srgbClr val="336699"/>
                </a:solidFill>
                <a:latin typeface="Gill Sans MT"/>
                <a:cs typeface="Gill Sans MT"/>
              </a:rPr>
              <a:t>de</a:t>
            </a:r>
            <a:r>
              <a:rPr dirty="0" sz="1200" spc="-25" b="1">
                <a:solidFill>
                  <a:srgbClr val="336699"/>
                </a:solidFill>
                <a:latin typeface="Gill Sans MT"/>
                <a:cs typeface="Gill Sans MT"/>
              </a:rPr>
              <a:t> </a:t>
            </a:r>
            <a:r>
              <a:rPr dirty="0" sz="1200" spc="-5" b="1">
                <a:solidFill>
                  <a:srgbClr val="336699"/>
                </a:solidFill>
                <a:latin typeface="Gill Sans MT"/>
                <a:cs typeface="Gill Sans MT"/>
              </a:rPr>
              <a:t>plazos</a:t>
            </a:r>
            <a:endParaRPr sz="12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05031" y="3588956"/>
            <a:ext cx="49815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Gill Sans MT"/>
                <a:cs typeface="Gill Sans MT"/>
              </a:rPr>
              <a:t>Nº</a:t>
            </a:r>
            <a:r>
              <a:rPr dirty="0" sz="1200" spc="-5">
                <a:latin typeface="Gill Sans MT"/>
                <a:cs typeface="Gill Sans MT"/>
              </a:rPr>
              <a:t> </a:t>
            </a:r>
            <a:r>
              <a:rPr dirty="0" sz="1200">
                <a:latin typeface="Gill Sans MT"/>
                <a:cs typeface="Gill Sans MT"/>
              </a:rPr>
              <a:t>de</a:t>
            </a:r>
            <a:r>
              <a:rPr dirty="0" sz="1200" spc="5">
                <a:latin typeface="Gill Sans MT"/>
                <a:cs typeface="Gill Sans MT"/>
              </a:rPr>
              <a:t> </a:t>
            </a:r>
            <a:r>
              <a:rPr dirty="0" sz="1200" spc="-5">
                <a:latin typeface="Gill Sans MT"/>
                <a:cs typeface="Gill Sans MT"/>
              </a:rPr>
              <a:t>pedidos</a:t>
            </a:r>
            <a:r>
              <a:rPr dirty="0" sz="1200">
                <a:latin typeface="Gill Sans MT"/>
                <a:cs typeface="Gill Sans MT"/>
              </a:rPr>
              <a:t> </a:t>
            </a:r>
            <a:r>
              <a:rPr dirty="0" sz="1200" spc="-5">
                <a:latin typeface="Gill Sans MT"/>
                <a:cs typeface="Gill Sans MT"/>
              </a:rPr>
              <a:t>recibidos</a:t>
            </a:r>
            <a:r>
              <a:rPr dirty="0" sz="1200" spc="5">
                <a:latin typeface="Gill Sans MT"/>
                <a:cs typeface="Gill Sans MT"/>
              </a:rPr>
              <a:t> </a:t>
            </a:r>
            <a:r>
              <a:rPr dirty="0" sz="1200">
                <a:latin typeface="Gill Sans MT"/>
                <a:cs typeface="Gill Sans MT"/>
              </a:rPr>
              <a:t>en el</a:t>
            </a:r>
            <a:r>
              <a:rPr dirty="0" sz="1200" spc="5">
                <a:latin typeface="Gill Sans MT"/>
                <a:cs typeface="Gill Sans MT"/>
              </a:rPr>
              <a:t> </a:t>
            </a:r>
            <a:r>
              <a:rPr dirty="0" sz="1200">
                <a:latin typeface="Gill Sans MT"/>
                <a:cs typeface="Gill Sans MT"/>
              </a:rPr>
              <a:t>plazo</a:t>
            </a:r>
            <a:r>
              <a:rPr dirty="0" sz="1200" spc="-5">
                <a:latin typeface="Gill Sans MT"/>
                <a:cs typeface="Gill Sans MT"/>
              </a:rPr>
              <a:t> </a:t>
            </a:r>
            <a:r>
              <a:rPr dirty="0" sz="1200" spc="-10">
                <a:latin typeface="Gill Sans MT"/>
                <a:cs typeface="Gill Sans MT"/>
              </a:rPr>
              <a:t>previsto</a:t>
            </a:r>
            <a:r>
              <a:rPr dirty="0" sz="1200">
                <a:latin typeface="Gill Sans MT"/>
                <a:cs typeface="Gill Sans MT"/>
              </a:rPr>
              <a:t> x 100</a:t>
            </a:r>
            <a:r>
              <a:rPr dirty="0" sz="1200" spc="5">
                <a:latin typeface="Gill Sans MT"/>
                <a:cs typeface="Gill Sans MT"/>
              </a:rPr>
              <a:t> </a:t>
            </a:r>
            <a:r>
              <a:rPr dirty="0" sz="1200">
                <a:latin typeface="Gill Sans MT"/>
                <a:cs typeface="Gill Sans MT"/>
              </a:rPr>
              <a:t>/</a:t>
            </a:r>
            <a:r>
              <a:rPr dirty="0" sz="1200" spc="5">
                <a:latin typeface="Gill Sans MT"/>
                <a:cs typeface="Gill Sans MT"/>
              </a:rPr>
              <a:t> </a:t>
            </a:r>
            <a:r>
              <a:rPr dirty="0" sz="1200" spc="-5">
                <a:latin typeface="Gill Sans MT"/>
                <a:cs typeface="Gill Sans MT"/>
              </a:rPr>
              <a:t>Número</a:t>
            </a:r>
            <a:r>
              <a:rPr dirty="0" sz="1200">
                <a:latin typeface="Gill Sans MT"/>
                <a:cs typeface="Gill Sans MT"/>
              </a:rPr>
              <a:t> de</a:t>
            </a:r>
            <a:r>
              <a:rPr dirty="0" sz="1200" spc="5">
                <a:latin typeface="Gill Sans MT"/>
                <a:cs typeface="Gill Sans MT"/>
              </a:rPr>
              <a:t> </a:t>
            </a:r>
            <a:r>
              <a:rPr dirty="0" sz="1200" spc="-5">
                <a:latin typeface="Gill Sans MT"/>
                <a:cs typeface="Gill Sans MT"/>
              </a:rPr>
              <a:t>pedidos</a:t>
            </a:r>
            <a:r>
              <a:rPr dirty="0" sz="1200">
                <a:latin typeface="Gill Sans MT"/>
                <a:cs typeface="Gill Sans MT"/>
              </a:rPr>
              <a:t> </a:t>
            </a:r>
            <a:r>
              <a:rPr dirty="0" sz="1200" spc="-5">
                <a:latin typeface="Gill Sans MT"/>
                <a:cs typeface="Gill Sans MT"/>
              </a:rPr>
              <a:t>totales</a:t>
            </a:r>
            <a:endParaRPr sz="120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7125" y="4084384"/>
            <a:ext cx="15411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336699"/>
                </a:solidFill>
                <a:latin typeface="Gill Sans MT"/>
                <a:cs typeface="Gill Sans MT"/>
              </a:rPr>
              <a:t>Plazo</a:t>
            </a:r>
            <a:r>
              <a:rPr dirty="0" sz="1200" spc="-25" b="1">
                <a:solidFill>
                  <a:srgbClr val="336699"/>
                </a:solidFill>
                <a:latin typeface="Gill Sans MT"/>
                <a:cs typeface="Gill Sans MT"/>
              </a:rPr>
              <a:t> </a:t>
            </a:r>
            <a:r>
              <a:rPr dirty="0" sz="1200" spc="-5" b="1">
                <a:solidFill>
                  <a:srgbClr val="336699"/>
                </a:solidFill>
                <a:latin typeface="Gill Sans MT"/>
                <a:cs typeface="Gill Sans MT"/>
              </a:rPr>
              <a:t>medio</a:t>
            </a:r>
            <a:r>
              <a:rPr dirty="0" sz="1200" spc="-20" b="1">
                <a:solidFill>
                  <a:srgbClr val="336699"/>
                </a:solidFill>
                <a:latin typeface="Gill Sans MT"/>
                <a:cs typeface="Gill Sans MT"/>
              </a:rPr>
              <a:t> </a:t>
            </a:r>
            <a:r>
              <a:rPr dirty="0" sz="1200" b="1">
                <a:solidFill>
                  <a:srgbClr val="336699"/>
                </a:solidFill>
                <a:latin typeface="Gill Sans MT"/>
                <a:cs typeface="Gill Sans MT"/>
              </a:rPr>
              <a:t>de</a:t>
            </a:r>
            <a:r>
              <a:rPr dirty="0" sz="1200" spc="-20" b="1">
                <a:solidFill>
                  <a:srgbClr val="336699"/>
                </a:solidFill>
                <a:latin typeface="Gill Sans MT"/>
                <a:cs typeface="Gill Sans MT"/>
              </a:rPr>
              <a:t> </a:t>
            </a:r>
            <a:r>
              <a:rPr dirty="0" sz="1200" spc="-15" b="1">
                <a:solidFill>
                  <a:srgbClr val="336699"/>
                </a:solidFill>
                <a:latin typeface="Gill Sans MT"/>
                <a:cs typeface="Gill Sans MT"/>
              </a:rPr>
              <a:t>pago.</a:t>
            </a:r>
            <a:endParaRPr sz="1200">
              <a:latin typeface="Gill Sans MT"/>
              <a:cs typeface="Gill Sans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05031" y="3885248"/>
            <a:ext cx="5175885" cy="533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8900"/>
              </a:lnSpc>
              <a:spcBef>
                <a:spcPts val="100"/>
              </a:spcBef>
            </a:pPr>
            <a:r>
              <a:rPr dirty="0" sz="1200">
                <a:latin typeface="Gill Sans MT"/>
                <a:cs typeface="Gill Sans MT"/>
              </a:rPr>
              <a:t>Suma</a:t>
            </a:r>
            <a:r>
              <a:rPr dirty="0" sz="1200" spc="-5">
                <a:latin typeface="Gill Sans MT"/>
                <a:cs typeface="Gill Sans MT"/>
              </a:rPr>
              <a:t> </a:t>
            </a:r>
            <a:r>
              <a:rPr dirty="0" sz="1200">
                <a:latin typeface="Gill Sans MT"/>
                <a:cs typeface="Gill Sans MT"/>
              </a:rPr>
              <a:t>de nº de días</a:t>
            </a:r>
            <a:r>
              <a:rPr dirty="0" sz="1200" spc="5">
                <a:latin typeface="Gill Sans MT"/>
                <a:cs typeface="Gill Sans MT"/>
              </a:rPr>
              <a:t> </a:t>
            </a:r>
            <a:r>
              <a:rPr dirty="0" sz="1200" spc="-5">
                <a:latin typeface="Gill Sans MT"/>
                <a:cs typeface="Gill Sans MT"/>
              </a:rPr>
              <a:t>pasados</a:t>
            </a:r>
            <a:r>
              <a:rPr dirty="0" sz="1200">
                <a:latin typeface="Gill Sans MT"/>
                <a:cs typeface="Gill Sans MT"/>
              </a:rPr>
              <a:t> </a:t>
            </a:r>
            <a:r>
              <a:rPr dirty="0" sz="1200" spc="-5">
                <a:latin typeface="Gill Sans MT"/>
                <a:cs typeface="Gill Sans MT"/>
              </a:rPr>
              <a:t>desde</a:t>
            </a:r>
            <a:r>
              <a:rPr dirty="0" sz="1200">
                <a:latin typeface="Gill Sans MT"/>
                <a:cs typeface="Gill Sans MT"/>
              </a:rPr>
              <a:t> que se</a:t>
            </a:r>
            <a:r>
              <a:rPr dirty="0" sz="1200" spc="5">
                <a:latin typeface="Gill Sans MT"/>
                <a:cs typeface="Gill Sans MT"/>
              </a:rPr>
              <a:t> </a:t>
            </a:r>
            <a:r>
              <a:rPr dirty="0" sz="1200">
                <a:latin typeface="Gill Sans MT"/>
                <a:cs typeface="Gill Sans MT"/>
              </a:rPr>
              <a:t>emite</a:t>
            </a:r>
            <a:r>
              <a:rPr dirty="0" sz="1200" spc="-5">
                <a:latin typeface="Gill Sans MT"/>
                <a:cs typeface="Gill Sans MT"/>
              </a:rPr>
              <a:t> </a:t>
            </a:r>
            <a:r>
              <a:rPr dirty="0" sz="1200">
                <a:latin typeface="Gill Sans MT"/>
                <a:cs typeface="Gill Sans MT"/>
              </a:rPr>
              <a:t>la </a:t>
            </a:r>
            <a:r>
              <a:rPr dirty="0" sz="1200" spc="-5">
                <a:latin typeface="Gill Sans MT"/>
                <a:cs typeface="Gill Sans MT"/>
              </a:rPr>
              <a:t>factura hasta</a:t>
            </a:r>
            <a:r>
              <a:rPr dirty="0" sz="1200">
                <a:latin typeface="Gill Sans MT"/>
                <a:cs typeface="Gill Sans MT"/>
              </a:rPr>
              <a:t> el </a:t>
            </a:r>
            <a:r>
              <a:rPr dirty="0" sz="1200" spc="-5">
                <a:latin typeface="Gill Sans MT"/>
                <a:cs typeface="Gill Sans MT"/>
              </a:rPr>
              <a:t>pago/</a:t>
            </a:r>
            <a:r>
              <a:rPr dirty="0" sz="1200">
                <a:latin typeface="Gill Sans MT"/>
                <a:cs typeface="Gill Sans MT"/>
              </a:rPr>
              <a:t> Nº</a:t>
            </a:r>
            <a:r>
              <a:rPr dirty="0" sz="1200" spc="-5">
                <a:latin typeface="Gill Sans MT"/>
                <a:cs typeface="Gill Sans MT"/>
              </a:rPr>
              <a:t> total </a:t>
            </a:r>
            <a:r>
              <a:rPr dirty="0" sz="1200">
                <a:latin typeface="Gill Sans MT"/>
                <a:cs typeface="Gill Sans MT"/>
              </a:rPr>
              <a:t>de </a:t>
            </a:r>
            <a:r>
              <a:rPr dirty="0" sz="1200" spc="-315">
                <a:latin typeface="Gill Sans MT"/>
                <a:cs typeface="Gill Sans MT"/>
              </a:rPr>
              <a:t> </a:t>
            </a:r>
            <a:r>
              <a:rPr dirty="0" sz="1200" spc="-5">
                <a:latin typeface="Gill Sans MT"/>
                <a:cs typeface="Gill Sans MT"/>
              </a:rPr>
              <a:t>facturas</a:t>
            </a:r>
            <a:endParaRPr sz="1200">
              <a:latin typeface="Gill Sans MT"/>
              <a:cs typeface="Gill Sans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7125" y="4579811"/>
            <a:ext cx="11487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 b="1">
                <a:solidFill>
                  <a:srgbClr val="336699"/>
                </a:solidFill>
                <a:latin typeface="Gill Sans MT"/>
                <a:cs typeface="Gill Sans MT"/>
              </a:rPr>
              <a:t>Pedido</a:t>
            </a:r>
            <a:r>
              <a:rPr dirty="0" sz="1200" spc="-50" b="1">
                <a:solidFill>
                  <a:srgbClr val="336699"/>
                </a:solidFill>
                <a:latin typeface="Gill Sans MT"/>
                <a:cs typeface="Gill Sans MT"/>
              </a:rPr>
              <a:t> </a:t>
            </a:r>
            <a:r>
              <a:rPr dirty="0" sz="1200" spc="-5" b="1">
                <a:solidFill>
                  <a:srgbClr val="336699"/>
                </a:solidFill>
                <a:latin typeface="Gill Sans MT"/>
                <a:cs typeface="Gill Sans MT"/>
              </a:rPr>
              <a:t>perfecto</a:t>
            </a:r>
            <a:endParaRPr sz="1200">
              <a:latin typeface="Gill Sans MT"/>
              <a:cs typeface="Gill Sans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705031" y="4579811"/>
            <a:ext cx="40805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Gill Sans MT"/>
                <a:cs typeface="Gill Sans MT"/>
              </a:rPr>
              <a:t>Nº</a:t>
            </a:r>
            <a:r>
              <a:rPr dirty="0" sz="1200" spc="-5">
                <a:latin typeface="Gill Sans MT"/>
                <a:cs typeface="Gill Sans MT"/>
              </a:rPr>
              <a:t> </a:t>
            </a:r>
            <a:r>
              <a:rPr dirty="0" sz="1200">
                <a:latin typeface="Gill Sans MT"/>
                <a:cs typeface="Gill Sans MT"/>
              </a:rPr>
              <a:t>de</a:t>
            </a:r>
            <a:r>
              <a:rPr dirty="0" sz="1200" spc="5">
                <a:latin typeface="Gill Sans MT"/>
                <a:cs typeface="Gill Sans MT"/>
              </a:rPr>
              <a:t> </a:t>
            </a:r>
            <a:r>
              <a:rPr dirty="0" sz="1200" spc="-5">
                <a:latin typeface="Gill Sans MT"/>
                <a:cs typeface="Gill Sans MT"/>
              </a:rPr>
              <a:t>pedidos</a:t>
            </a:r>
            <a:r>
              <a:rPr dirty="0" sz="1200" spc="5">
                <a:latin typeface="Gill Sans MT"/>
                <a:cs typeface="Gill Sans MT"/>
              </a:rPr>
              <a:t> </a:t>
            </a:r>
            <a:r>
              <a:rPr dirty="0" sz="1200">
                <a:latin typeface="Gill Sans MT"/>
                <a:cs typeface="Gill Sans MT"/>
              </a:rPr>
              <a:t>servidos</a:t>
            </a:r>
            <a:r>
              <a:rPr dirty="0" sz="1200" spc="5">
                <a:latin typeface="Gill Sans MT"/>
                <a:cs typeface="Gill Sans MT"/>
              </a:rPr>
              <a:t> </a:t>
            </a:r>
            <a:r>
              <a:rPr dirty="0" sz="1200" spc="-5">
                <a:latin typeface="Gill Sans MT"/>
                <a:cs typeface="Gill Sans MT"/>
              </a:rPr>
              <a:t>correctamentex100</a:t>
            </a:r>
            <a:r>
              <a:rPr dirty="0" sz="1200" spc="5">
                <a:latin typeface="Gill Sans MT"/>
                <a:cs typeface="Gill Sans MT"/>
              </a:rPr>
              <a:t> </a:t>
            </a:r>
            <a:r>
              <a:rPr dirty="0" sz="1200">
                <a:latin typeface="Gill Sans MT"/>
                <a:cs typeface="Gill Sans MT"/>
              </a:rPr>
              <a:t>/</a:t>
            </a:r>
            <a:r>
              <a:rPr dirty="0" sz="1200" spc="5">
                <a:latin typeface="Gill Sans MT"/>
                <a:cs typeface="Gill Sans MT"/>
              </a:rPr>
              <a:t> </a:t>
            </a:r>
            <a:r>
              <a:rPr dirty="0" sz="1200">
                <a:latin typeface="Gill Sans MT"/>
                <a:cs typeface="Gill Sans MT"/>
              </a:rPr>
              <a:t>Nº </a:t>
            </a:r>
            <a:r>
              <a:rPr dirty="0" sz="1200" spc="-5">
                <a:latin typeface="Gill Sans MT"/>
                <a:cs typeface="Gill Sans MT"/>
              </a:rPr>
              <a:t>total</a:t>
            </a:r>
            <a:r>
              <a:rPr dirty="0" sz="1200">
                <a:latin typeface="Gill Sans MT"/>
                <a:cs typeface="Gill Sans MT"/>
              </a:rPr>
              <a:t> de</a:t>
            </a:r>
            <a:r>
              <a:rPr dirty="0" sz="1200" spc="5">
                <a:latin typeface="Gill Sans MT"/>
                <a:cs typeface="Gill Sans MT"/>
              </a:rPr>
              <a:t> </a:t>
            </a:r>
            <a:r>
              <a:rPr dirty="0" sz="1200" spc="-5">
                <a:latin typeface="Gill Sans MT"/>
                <a:cs typeface="Gill Sans MT"/>
              </a:rPr>
              <a:t>pedidos</a:t>
            </a:r>
            <a:endParaRPr sz="1200">
              <a:latin typeface="Gill Sans MT"/>
              <a:cs typeface="Gill Sans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7125" y="4967161"/>
            <a:ext cx="18180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336699"/>
                </a:solidFill>
                <a:latin typeface="Gill Sans MT"/>
                <a:cs typeface="Gill Sans MT"/>
              </a:rPr>
              <a:t>Nº</a:t>
            </a:r>
            <a:r>
              <a:rPr dirty="0" sz="1200" spc="-15" b="1">
                <a:solidFill>
                  <a:srgbClr val="336699"/>
                </a:solidFill>
                <a:latin typeface="Gill Sans MT"/>
                <a:cs typeface="Gill Sans MT"/>
              </a:rPr>
              <a:t> </a:t>
            </a:r>
            <a:r>
              <a:rPr dirty="0" sz="1200" b="1">
                <a:solidFill>
                  <a:srgbClr val="336699"/>
                </a:solidFill>
                <a:latin typeface="Gill Sans MT"/>
                <a:cs typeface="Gill Sans MT"/>
              </a:rPr>
              <a:t>de</a:t>
            </a:r>
            <a:r>
              <a:rPr dirty="0" sz="1200" spc="-20" b="1">
                <a:solidFill>
                  <a:srgbClr val="336699"/>
                </a:solidFill>
                <a:latin typeface="Gill Sans MT"/>
                <a:cs typeface="Gill Sans MT"/>
              </a:rPr>
              <a:t> </a:t>
            </a:r>
            <a:r>
              <a:rPr dirty="0" sz="1200" spc="-10" b="1">
                <a:solidFill>
                  <a:srgbClr val="336699"/>
                </a:solidFill>
                <a:latin typeface="Gill Sans MT"/>
                <a:cs typeface="Gill Sans MT"/>
              </a:rPr>
              <a:t>errores</a:t>
            </a:r>
            <a:r>
              <a:rPr dirty="0" sz="1200" spc="-15" b="1">
                <a:solidFill>
                  <a:srgbClr val="336699"/>
                </a:solidFill>
                <a:latin typeface="Gill Sans MT"/>
                <a:cs typeface="Gill Sans MT"/>
              </a:rPr>
              <a:t> </a:t>
            </a:r>
            <a:r>
              <a:rPr dirty="0" sz="1200" b="1">
                <a:solidFill>
                  <a:srgbClr val="336699"/>
                </a:solidFill>
                <a:latin typeface="Gill Sans MT"/>
                <a:cs typeface="Gill Sans MT"/>
              </a:rPr>
              <a:t>en</a:t>
            </a:r>
            <a:r>
              <a:rPr dirty="0" sz="1200" spc="-20" b="1">
                <a:solidFill>
                  <a:srgbClr val="336699"/>
                </a:solidFill>
                <a:latin typeface="Gill Sans MT"/>
                <a:cs typeface="Gill Sans MT"/>
              </a:rPr>
              <a:t> </a:t>
            </a:r>
            <a:r>
              <a:rPr dirty="0" sz="1200" spc="-5" b="1">
                <a:solidFill>
                  <a:srgbClr val="336699"/>
                </a:solidFill>
                <a:latin typeface="Gill Sans MT"/>
                <a:cs typeface="Gill Sans MT"/>
              </a:rPr>
              <a:t>facturas</a:t>
            </a:r>
            <a:endParaRPr sz="1200">
              <a:latin typeface="Gill Sans MT"/>
              <a:cs typeface="Gill Sans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05031" y="4967161"/>
            <a:ext cx="346582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Gill Sans MT"/>
                <a:cs typeface="Gill Sans MT"/>
              </a:rPr>
              <a:t>Nº</a:t>
            </a:r>
            <a:r>
              <a:rPr dirty="0" sz="1200" spc="-10">
                <a:latin typeface="Gill Sans MT"/>
                <a:cs typeface="Gill Sans MT"/>
              </a:rPr>
              <a:t> </a:t>
            </a:r>
            <a:r>
              <a:rPr dirty="0" sz="1200">
                <a:latin typeface="Gill Sans MT"/>
                <a:cs typeface="Gill Sans MT"/>
              </a:rPr>
              <a:t>de </a:t>
            </a:r>
            <a:r>
              <a:rPr dirty="0" sz="1200" spc="-5">
                <a:latin typeface="Gill Sans MT"/>
                <a:cs typeface="Gill Sans MT"/>
              </a:rPr>
              <a:t>facturas</a:t>
            </a:r>
            <a:r>
              <a:rPr dirty="0" sz="1200">
                <a:latin typeface="Gill Sans MT"/>
                <a:cs typeface="Gill Sans MT"/>
              </a:rPr>
              <a:t> </a:t>
            </a:r>
            <a:r>
              <a:rPr dirty="0" sz="1200" spc="-5">
                <a:latin typeface="Gill Sans MT"/>
                <a:cs typeface="Gill Sans MT"/>
              </a:rPr>
              <a:t>con</a:t>
            </a:r>
            <a:r>
              <a:rPr dirty="0" sz="1200">
                <a:latin typeface="Gill Sans MT"/>
                <a:cs typeface="Gill Sans MT"/>
              </a:rPr>
              <a:t> </a:t>
            </a:r>
            <a:r>
              <a:rPr dirty="0" sz="1200" spc="-10">
                <a:latin typeface="Gill Sans MT"/>
                <a:cs typeface="Gill Sans MT"/>
              </a:rPr>
              <a:t>errores </a:t>
            </a:r>
            <a:r>
              <a:rPr dirty="0" sz="1200">
                <a:latin typeface="Gill Sans MT"/>
                <a:cs typeface="Gill Sans MT"/>
              </a:rPr>
              <a:t>x 100 /</a:t>
            </a:r>
            <a:r>
              <a:rPr dirty="0" sz="1200" spc="330">
                <a:latin typeface="Gill Sans MT"/>
                <a:cs typeface="Gill Sans MT"/>
              </a:rPr>
              <a:t> </a:t>
            </a:r>
            <a:r>
              <a:rPr dirty="0" sz="1200">
                <a:latin typeface="Gill Sans MT"/>
                <a:cs typeface="Gill Sans MT"/>
              </a:rPr>
              <a:t>Nº</a:t>
            </a:r>
            <a:r>
              <a:rPr dirty="0" sz="1200" spc="-5">
                <a:latin typeface="Gill Sans MT"/>
                <a:cs typeface="Gill Sans MT"/>
              </a:rPr>
              <a:t> total </a:t>
            </a:r>
            <a:r>
              <a:rPr dirty="0" sz="1200">
                <a:latin typeface="Gill Sans MT"/>
                <a:cs typeface="Gill Sans MT"/>
              </a:rPr>
              <a:t>de</a:t>
            </a:r>
            <a:r>
              <a:rPr dirty="0" sz="1200" spc="-5">
                <a:latin typeface="Gill Sans MT"/>
                <a:cs typeface="Gill Sans MT"/>
              </a:rPr>
              <a:t> facturas</a:t>
            </a:r>
            <a:endParaRPr sz="1200">
              <a:latin typeface="Gill Sans MT"/>
              <a:cs typeface="Gill Sans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7125" y="5354511"/>
            <a:ext cx="20447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003366"/>
                </a:solidFill>
                <a:latin typeface="Gill Sans MT"/>
                <a:cs typeface="Gill Sans MT"/>
              </a:rPr>
              <a:t>Financiación</a:t>
            </a:r>
            <a:r>
              <a:rPr dirty="0" sz="1200" spc="-15" b="1">
                <a:solidFill>
                  <a:srgbClr val="003366"/>
                </a:solidFill>
                <a:latin typeface="Gill Sans MT"/>
                <a:cs typeface="Gill Sans MT"/>
              </a:rPr>
              <a:t> </a:t>
            </a:r>
            <a:r>
              <a:rPr dirty="0" sz="1200" b="1">
                <a:solidFill>
                  <a:srgbClr val="003366"/>
                </a:solidFill>
                <a:latin typeface="Gill Sans MT"/>
                <a:cs typeface="Gill Sans MT"/>
              </a:rPr>
              <a:t>de</a:t>
            </a:r>
            <a:r>
              <a:rPr dirty="0" sz="1200" spc="-10" b="1">
                <a:solidFill>
                  <a:srgbClr val="003366"/>
                </a:solidFill>
                <a:latin typeface="Gill Sans MT"/>
                <a:cs typeface="Gill Sans MT"/>
              </a:rPr>
              <a:t> </a:t>
            </a:r>
            <a:r>
              <a:rPr dirty="0" sz="1200" spc="-15" b="1">
                <a:solidFill>
                  <a:srgbClr val="003366"/>
                </a:solidFill>
                <a:latin typeface="Gill Sans MT"/>
                <a:cs typeface="Gill Sans MT"/>
              </a:rPr>
              <a:t>proveedores</a:t>
            </a:r>
            <a:endParaRPr sz="1200">
              <a:latin typeface="Gill Sans MT"/>
              <a:cs typeface="Gill Sans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705031" y="5354511"/>
            <a:ext cx="29235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Gill Sans MT"/>
                <a:cs typeface="Gill Sans MT"/>
              </a:rPr>
              <a:t>Periodo medio </a:t>
            </a:r>
            <a:r>
              <a:rPr dirty="0" sz="1200">
                <a:latin typeface="Gill Sans MT"/>
                <a:cs typeface="Gill Sans MT"/>
              </a:rPr>
              <a:t>de</a:t>
            </a:r>
            <a:r>
              <a:rPr dirty="0" sz="1200" spc="-5">
                <a:latin typeface="Gill Sans MT"/>
                <a:cs typeface="Gill Sans MT"/>
              </a:rPr>
              <a:t> pago </a:t>
            </a:r>
            <a:r>
              <a:rPr dirty="0" sz="1200">
                <a:latin typeface="Gill Sans MT"/>
                <a:cs typeface="Gill Sans MT"/>
              </a:rPr>
              <a:t>x</a:t>
            </a:r>
            <a:r>
              <a:rPr dirty="0" sz="1200" spc="-5">
                <a:latin typeface="Gill Sans MT"/>
                <a:cs typeface="Gill Sans MT"/>
              </a:rPr>
              <a:t> Rotación </a:t>
            </a:r>
            <a:r>
              <a:rPr dirty="0" sz="1200">
                <a:latin typeface="Gill Sans MT"/>
                <a:cs typeface="Gill Sans MT"/>
              </a:rPr>
              <a:t>/</a:t>
            </a:r>
            <a:r>
              <a:rPr dirty="0" sz="1200" spc="-5">
                <a:latin typeface="Gill Sans MT"/>
                <a:cs typeface="Gill Sans MT"/>
              </a:rPr>
              <a:t> </a:t>
            </a:r>
            <a:r>
              <a:rPr dirty="0" sz="1200">
                <a:latin typeface="Gill Sans MT"/>
                <a:cs typeface="Gill Sans MT"/>
              </a:rPr>
              <a:t>365</a:t>
            </a:r>
            <a:r>
              <a:rPr dirty="0" sz="1200" spc="-5">
                <a:latin typeface="Gill Sans MT"/>
                <a:cs typeface="Gill Sans MT"/>
              </a:rPr>
              <a:t> </a:t>
            </a:r>
            <a:r>
              <a:rPr dirty="0" sz="1200">
                <a:latin typeface="Gill Sans MT"/>
                <a:cs typeface="Gill Sans MT"/>
              </a:rPr>
              <a:t>x</a:t>
            </a:r>
            <a:r>
              <a:rPr dirty="0" sz="1200" spc="-5">
                <a:latin typeface="Gill Sans MT"/>
                <a:cs typeface="Gill Sans MT"/>
              </a:rPr>
              <a:t> </a:t>
            </a:r>
            <a:r>
              <a:rPr dirty="0" sz="1200">
                <a:latin typeface="Gill Sans MT"/>
                <a:cs typeface="Gill Sans MT"/>
              </a:rPr>
              <a:t>100</a:t>
            </a:r>
            <a:endParaRPr sz="1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600" spc="-10" b="1">
                <a:solidFill>
                  <a:srgbClr val="FFFFFF"/>
                </a:solidFill>
                <a:latin typeface="Gill Sans MT"/>
                <a:cs typeface="Gill Sans MT"/>
              </a:rPr>
              <a:t>Cuadro</a:t>
            </a:r>
            <a:r>
              <a:rPr dirty="0" sz="1600" spc="-3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600" b="1">
                <a:solidFill>
                  <a:srgbClr val="FFFFFF"/>
                </a:solidFill>
                <a:latin typeface="Gill Sans MT"/>
                <a:cs typeface="Gill Sans MT"/>
              </a:rPr>
              <a:t>de</a:t>
            </a:r>
            <a:r>
              <a:rPr dirty="0" sz="1600" spc="-2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600" spc="-5" b="1">
                <a:solidFill>
                  <a:srgbClr val="FFFFFF"/>
                </a:solidFill>
                <a:latin typeface="Gill Sans MT"/>
                <a:cs typeface="Gill Sans MT"/>
              </a:rPr>
              <a:t>mando</a:t>
            </a:r>
            <a:endParaRPr sz="1600">
              <a:latin typeface="Gill Sans MT"/>
              <a:cs typeface="Gill Sans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2892428"/>
            <a:ext cx="118533" cy="11853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3565528"/>
            <a:ext cx="118533" cy="11853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83540" y="1050590"/>
            <a:ext cx="7820659" cy="2682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Gill Sans MT"/>
                <a:cs typeface="Gill Sans MT"/>
              </a:rPr>
              <a:t>¿Qué</a:t>
            </a:r>
            <a:r>
              <a:rPr dirty="0" sz="1400" spc="-55" b="1">
                <a:latin typeface="Gill Sans MT"/>
                <a:cs typeface="Gill Sans MT"/>
              </a:rPr>
              <a:t> </a:t>
            </a:r>
            <a:r>
              <a:rPr dirty="0" sz="1400" b="1">
                <a:latin typeface="Gill Sans MT"/>
                <a:cs typeface="Gill Sans MT"/>
              </a:rPr>
              <a:t>es?</a:t>
            </a:r>
            <a:endParaRPr sz="1400">
              <a:latin typeface="Gill Sans MT"/>
              <a:cs typeface="Gill Sans MT"/>
            </a:endParaRPr>
          </a:p>
          <a:p>
            <a:pPr marL="2381885" marR="5080" indent="-2265680">
              <a:lnSpc>
                <a:spcPct val="146700"/>
              </a:lnSpc>
              <a:spcBef>
                <a:spcPts val="370"/>
              </a:spcBef>
            </a:pPr>
            <a:r>
              <a:rPr dirty="0" sz="1400">
                <a:latin typeface="Gill Sans MT"/>
                <a:cs typeface="Gill Sans MT"/>
              </a:rPr>
              <a:t>Una </a:t>
            </a:r>
            <a:r>
              <a:rPr dirty="0" sz="1400" spc="-5">
                <a:latin typeface="Gill Sans MT"/>
                <a:cs typeface="Gill Sans MT"/>
              </a:rPr>
              <a:t>herramienta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que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proporciona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una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perspectiva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global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gestión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cadena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logística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empresa,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con</a:t>
            </a:r>
            <a:r>
              <a:rPr dirty="0" sz="1400">
                <a:latin typeface="Gill Sans MT"/>
                <a:cs typeface="Gill Sans MT"/>
              </a:rPr>
              <a:t> el </a:t>
            </a:r>
            <a:r>
              <a:rPr dirty="0" sz="1400" spc="-5">
                <a:latin typeface="Gill Sans MT"/>
                <a:cs typeface="Gill Sans MT"/>
              </a:rPr>
              <a:t>objetivo</a:t>
            </a:r>
            <a:r>
              <a:rPr dirty="0" sz="1400">
                <a:latin typeface="Gill Sans MT"/>
                <a:cs typeface="Gill Sans MT"/>
              </a:rPr>
              <a:t> de</a:t>
            </a:r>
            <a:r>
              <a:rPr dirty="0" sz="1400" spc="-5">
                <a:latin typeface="Gill Sans MT"/>
                <a:cs typeface="Gill Sans MT"/>
              </a:rPr>
              <a:t> facilitar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toma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-5">
                <a:latin typeface="Gill Sans MT"/>
                <a:cs typeface="Gill Sans MT"/>
              </a:rPr>
              <a:t> decisiones.</a:t>
            </a:r>
            <a:endParaRPr sz="14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</a:pPr>
            <a:endParaRPr sz="16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</a:pPr>
            <a:r>
              <a:rPr dirty="0" sz="1400" spc="-10" b="1">
                <a:latin typeface="Gill Sans MT"/>
                <a:cs typeface="Gill Sans MT"/>
              </a:rPr>
              <a:t>¿Para</a:t>
            </a:r>
            <a:r>
              <a:rPr dirty="0" sz="1400" spc="-30" b="1">
                <a:latin typeface="Gill Sans MT"/>
                <a:cs typeface="Gill Sans MT"/>
              </a:rPr>
              <a:t> </a:t>
            </a:r>
            <a:r>
              <a:rPr dirty="0" sz="1400" b="1">
                <a:latin typeface="Gill Sans MT"/>
                <a:cs typeface="Gill Sans MT"/>
              </a:rPr>
              <a:t>que</a:t>
            </a:r>
            <a:r>
              <a:rPr dirty="0" sz="1400" spc="-35" b="1">
                <a:latin typeface="Gill Sans MT"/>
                <a:cs typeface="Gill Sans MT"/>
              </a:rPr>
              <a:t> </a:t>
            </a:r>
            <a:r>
              <a:rPr dirty="0" sz="1400" b="1">
                <a:latin typeface="Gill Sans MT"/>
                <a:cs typeface="Gill Sans MT"/>
              </a:rPr>
              <a:t>sirve?</a:t>
            </a:r>
            <a:endParaRPr sz="1400">
              <a:latin typeface="Gill Sans MT"/>
              <a:cs typeface="Gill Sans MT"/>
            </a:endParaRPr>
          </a:p>
          <a:p>
            <a:pPr marL="748665" marR="20955" indent="6350">
              <a:lnSpc>
                <a:spcPct val="146700"/>
              </a:lnSpc>
              <a:spcBef>
                <a:spcPts val="434"/>
              </a:spcBef>
            </a:pPr>
            <a:r>
              <a:rPr dirty="0" sz="1400">
                <a:latin typeface="Gill Sans MT"/>
                <a:cs typeface="Gill Sans MT"/>
              </a:rPr>
              <a:t>Sirve </a:t>
            </a:r>
            <a:r>
              <a:rPr dirty="0" sz="1400" spc="-5">
                <a:latin typeface="Gill Sans MT"/>
                <a:cs typeface="Gill Sans MT"/>
              </a:rPr>
              <a:t>como canal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comunicación </a:t>
            </a:r>
            <a:r>
              <a:rPr dirty="0" sz="1400" spc="-10">
                <a:latin typeface="Gill Sans MT"/>
                <a:cs typeface="Gill Sans MT"/>
              </a:rPr>
              <a:t>entre </a:t>
            </a:r>
            <a:r>
              <a:rPr dirty="0" sz="1400" spc="-5">
                <a:latin typeface="Gill Sans MT"/>
                <a:cs typeface="Gill Sans MT"/>
              </a:rPr>
              <a:t>los diferentes niveles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la empresa, </a:t>
            </a:r>
            <a:r>
              <a:rPr dirty="0" sz="1400">
                <a:latin typeface="Gill Sans MT"/>
                <a:cs typeface="Gill Sans MT"/>
              </a:rPr>
              <a:t>ya </a:t>
            </a:r>
            <a:r>
              <a:rPr dirty="0" sz="1400" spc="-5">
                <a:latin typeface="Gill Sans MT"/>
                <a:cs typeface="Gill Sans MT"/>
              </a:rPr>
              <a:t>sean horizontales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o</a:t>
            </a:r>
            <a:r>
              <a:rPr dirty="0" sz="1400" spc="-5">
                <a:latin typeface="Gill Sans MT"/>
                <a:cs typeface="Gill Sans MT"/>
              </a:rPr>
              <a:t> verticales.</a:t>
            </a:r>
            <a:endParaRPr sz="1400">
              <a:latin typeface="Gill Sans MT"/>
              <a:cs typeface="Gill Sans MT"/>
            </a:endParaRPr>
          </a:p>
          <a:p>
            <a:pPr marL="755650">
              <a:lnSpc>
                <a:spcPct val="100000"/>
              </a:lnSpc>
              <a:spcBef>
                <a:spcPts val="1155"/>
              </a:spcBef>
            </a:pPr>
            <a:r>
              <a:rPr dirty="0" sz="1400" spc="-5">
                <a:latin typeface="Gill Sans MT"/>
                <a:cs typeface="Gill Sans MT"/>
              </a:rPr>
              <a:t>Informa </a:t>
            </a:r>
            <a:r>
              <a:rPr dirty="0" sz="1400" spc="-10">
                <a:latin typeface="Gill Sans MT"/>
                <a:cs typeface="Gill Sans MT"/>
              </a:rPr>
              <a:t>sobre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evolución</a:t>
            </a:r>
            <a:r>
              <a:rPr dirty="0" sz="1400">
                <a:latin typeface="Gill Sans MT"/>
                <a:cs typeface="Gill Sans MT"/>
              </a:rPr>
              <a:t> de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estrategia</a:t>
            </a:r>
            <a:r>
              <a:rPr dirty="0" sz="1400">
                <a:latin typeface="Gill Sans MT"/>
                <a:cs typeface="Gill Sans MT"/>
              </a:rPr>
              <a:t> y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los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objetivos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del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área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79</a:t>
            </a:fld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600" spc="-5" b="1">
                <a:solidFill>
                  <a:srgbClr val="FFFFFF"/>
                </a:solidFill>
                <a:latin typeface="Gill Sans MT"/>
                <a:cs typeface="Gill Sans MT"/>
              </a:rPr>
              <a:t>Características</a:t>
            </a:r>
            <a:r>
              <a:rPr dirty="0" sz="1600" spc="-1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600" spc="-5" b="1">
                <a:solidFill>
                  <a:srgbClr val="FFFFFF"/>
                </a:solidFill>
                <a:latin typeface="Gill Sans MT"/>
                <a:cs typeface="Gill Sans MT"/>
              </a:rPr>
              <a:t>del </a:t>
            </a:r>
            <a:r>
              <a:rPr dirty="0" sz="1600" spc="-10" b="1">
                <a:solidFill>
                  <a:srgbClr val="FFFFFF"/>
                </a:solidFill>
                <a:latin typeface="Gill Sans MT"/>
                <a:cs typeface="Gill Sans MT"/>
              </a:rPr>
              <a:t>Cuadro </a:t>
            </a:r>
            <a:r>
              <a:rPr dirty="0" sz="1600" b="1">
                <a:solidFill>
                  <a:srgbClr val="FFFFFF"/>
                </a:solidFill>
                <a:latin typeface="Gill Sans MT"/>
                <a:cs typeface="Gill Sans MT"/>
              </a:rPr>
              <a:t>de</a:t>
            </a:r>
            <a:r>
              <a:rPr dirty="0" sz="1600" spc="-1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600" b="1">
                <a:solidFill>
                  <a:srgbClr val="FFFFFF"/>
                </a:solidFill>
                <a:latin typeface="Gill Sans MT"/>
                <a:cs typeface="Gill Sans MT"/>
              </a:rPr>
              <a:t>Mando</a:t>
            </a:r>
            <a:endParaRPr sz="1600">
              <a:latin typeface="Gill Sans MT"/>
              <a:cs typeface="Gill Sans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1482728"/>
            <a:ext cx="118533" cy="11853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1838328"/>
            <a:ext cx="118533" cy="11853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2524128"/>
            <a:ext cx="118533" cy="1185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3565528"/>
            <a:ext cx="118533" cy="11853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3933828"/>
            <a:ext cx="118533" cy="11853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4289428"/>
            <a:ext cx="118533" cy="11853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5343528"/>
            <a:ext cx="118533" cy="11853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5699128"/>
            <a:ext cx="118533" cy="118533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83540" y="1050590"/>
            <a:ext cx="7894955" cy="4815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Gill Sans MT"/>
                <a:cs typeface="Gill Sans MT"/>
              </a:rPr>
              <a:t>Los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cuadros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-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mandos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varían </a:t>
            </a:r>
            <a:r>
              <a:rPr dirty="0" sz="1400">
                <a:latin typeface="Gill Sans MT"/>
                <a:cs typeface="Gill Sans MT"/>
              </a:rPr>
              <a:t>en</a:t>
            </a:r>
            <a:r>
              <a:rPr dirty="0" sz="1400" spc="-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función:</a:t>
            </a:r>
            <a:endParaRPr sz="1400">
              <a:latin typeface="Gill Sans MT"/>
              <a:cs typeface="Gill Sans MT"/>
            </a:endParaRPr>
          </a:p>
          <a:p>
            <a:pPr marL="755650">
              <a:lnSpc>
                <a:spcPct val="100000"/>
              </a:lnSpc>
              <a:spcBef>
                <a:spcPts val="1155"/>
              </a:spcBef>
            </a:pPr>
            <a:r>
              <a:rPr dirty="0" sz="1400">
                <a:latin typeface="Gill Sans MT"/>
                <a:cs typeface="Gill Sans MT"/>
              </a:rPr>
              <a:t>Del</a:t>
            </a:r>
            <a:r>
              <a:rPr dirty="0" sz="1400" spc="-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entorno</a:t>
            </a:r>
            <a:r>
              <a:rPr dirty="0" sz="1400" spc="-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en</a:t>
            </a:r>
            <a:r>
              <a:rPr dirty="0" sz="1400" spc="-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el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que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se</a:t>
            </a:r>
            <a:r>
              <a:rPr dirty="0" sz="1400" spc="-15">
                <a:latin typeface="Gill Sans MT"/>
                <a:cs typeface="Gill Sans MT"/>
              </a:rPr>
              <a:t> mueve</a:t>
            </a:r>
            <a:r>
              <a:rPr dirty="0" sz="1400" spc="-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 empresa.</a:t>
            </a:r>
            <a:endParaRPr sz="1400">
              <a:latin typeface="Gill Sans MT"/>
              <a:cs typeface="Gill Sans MT"/>
            </a:endParaRPr>
          </a:p>
          <a:p>
            <a:pPr marL="748665" marR="299085" indent="6350">
              <a:lnSpc>
                <a:spcPct val="152600"/>
              </a:lnSpc>
              <a:spcBef>
                <a:spcPts val="235"/>
              </a:spcBef>
            </a:pP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su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modelo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negocio,</a:t>
            </a:r>
            <a:r>
              <a:rPr dirty="0" sz="1400" spc="-140">
                <a:latin typeface="Gill Sans MT"/>
                <a:cs typeface="Gill Sans MT"/>
              </a:rPr>
              <a:t> </a:t>
            </a:r>
            <a:r>
              <a:rPr dirty="0" sz="1400" spc="5">
                <a:latin typeface="Gill Sans MT"/>
                <a:cs typeface="Gill Sans MT"/>
              </a:rPr>
              <a:t>que,</a:t>
            </a:r>
            <a:r>
              <a:rPr dirty="0" sz="1400" spc="-14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su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vez,</a:t>
            </a:r>
            <a:r>
              <a:rPr dirty="0" sz="1400" spc="-13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depende</a:t>
            </a:r>
            <a:r>
              <a:rPr dirty="0" sz="1400">
                <a:latin typeface="Gill Sans MT"/>
                <a:cs typeface="Gill Sans MT"/>
              </a:rPr>
              <a:t> del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posicionamiento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elegido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por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ésta:</a:t>
            </a:r>
            <a:r>
              <a:rPr dirty="0" sz="1400" spc="-14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líder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en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costes,</a:t>
            </a:r>
            <a:r>
              <a:rPr dirty="0" sz="1400" spc="-14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enfoque</a:t>
            </a:r>
            <a:r>
              <a:rPr dirty="0" sz="1400">
                <a:latin typeface="Gill Sans MT"/>
                <a:cs typeface="Gill Sans MT"/>
              </a:rPr>
              <a:t> en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un </a:t>
            </a:r>
            <a:r>
              <a:rPr dirty="0" sz="1400" spc="-5">
                <a:latin typeface="Gill Sans MT"/>
                <a:cs typeface="Gill Sans MT"/>
              </a:rPr>
              <a:t>segmento determinado,</a:t>
            </a:r>
            <a:r>
              <a:rPr dirty="0" sz="1400" spc="-14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diferenciación,</a:t>
            </a:r>
            <a:r>
              <a:rPr dirty="0" sz="1400" spc="-140">
                <a:latin typeface="Gill Sans MT"/>
                <a:cs typeface="Gill Sans MT"/>
              </a:rPr>
              <a:t> </a:t>
            </a:r>
            <a:r>
              <a:rPr dirty="0" sz="1400" spc="5">
                <a:latin typeface="Gill Sans MT"/>
                <a:cs typeface="Gill Sans MT"/>
              </a:rPr>
              <a:t>etc.</a:t>
            </a:r>
            <a:endParaRPr sz="1400">
              <a:latin typeface="Gill Sans MT"/>
              <a:cs typeface="Gill Sans MT"/>
            </a:endParaRPr>
          </a:p>
          <a:p>
            <a:pPr marL="748665" marR="5080" indent="6350">
              <a:lnSpc>
                <a:spcPct val="152600"/>
              </a:lnSpc>
              <a:spcBef>
                <a:spcPts val="275"/>
              </a:spcBef>
            </a:pPr>
            <a:r>
              <a:rPr dirty="0" sz="1400">
                <a:latin typeface="Gill Sans MT"/>
                <a:cs typeface="Gill Sans MT"/>
              </a:rPr>
              <a:t>A</a:t>
            </a:r>
            <a:r>
              <a:rPr dirty="0" sz="1400" spc="-5">
                <a:latin typeface="Gill Sans MT"/>
                <a:cs typeface="Gill Sans MT"/>
              </a:rPr>
              <a:t>d</a:t>
            </a:r>
            <a:r>
              <a:rPr dirty="0" sz="1400">
                <a:latin typeface="Gill Sans MT"/>
                <a:cs typeface="Gill Sans MT"/>
              </a:rPr>
              <a:t>em</a:t>
            </a:r>
            <a:r>
              <a:rPr dirty="0" sz="1400" spc="-5">
                <a:latin typeface="Gill Sans MT"/>
                <a:cs typeface="Gill Sans MT"/>
              </a:rPr>
              <a:t>á</a:t>
            </a:r>
            <a:r>
              <a:rPr dirty="0" sz="1400">
                <a:latin typeface="Gill Sans MT"/>
                <a:cs typeface="Gill Sans MT"/>
              </a:rPr>
              <a:t>s,</a:t>
            </a:r>
            <a:r>
              <a:rPr dirty="0" sz="1400" spc="-14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en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función de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cu</a:t>
            </a:r>
            <a:r>
              <a:rPr dirty="0" sz="1400" spc="-5">
                <a:latin typeface="Gill Sans MT"/>
                <a:cs typeface="Gill Sans MT"/>
              </a:rPr>
              <a:t>á</a:t>
            </a:r>
            <a:r>
              <a:rPr dirty="0" sz="1400">
                <a:latin typeface="Gill Sans MT"/>
                <a:cs typeface="Gill Sans MT"/>
              </a:rPr>
              <a:t>l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sea</a:t>
            </a:r>
            <a:r>
              <a:rPr dirty="0" sz="1400" spc="-5">
                <a:latin typeface="Gill Sans MT"/>
                <a:cs typeface="Gill Sans MT"/>
              </a:rPr>
              <a:t> l</a:t>
            </a:r>
            <a:r>
              <a:rPr dirty="0" sz="1400">
                <a:latin typeface="Gill Sans MT"/>
                <a:cs typeface="Gill Sans MT"/>
              </a:rPr>
              <a:t>a f</a:t>
            </a:r>
            <a:r>
              <a:rPr dirty="0" sz="1400" spc="-5">
                <a:latin typeface="Gill Sans MT"/>
                <a:cs typeface="Gill Sans MT"/>
              </a:rPr>
              <a:t>a</a:t>
            </a:r>
            <a:r>
              <a:rPr dirty="0" sz="1400">
                <a:latin typeface="Gill Sans MT"/>
                <a:cs typeface="Gill Sans MT"/>
              </a:rPr>
              <a:t>se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vida en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que se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encuentra</a:t>
            </a:r>
            <a:r>
              <a:rPr dirty="0" sz="1400" spc="-5">
                <a:latin typeface="Gill Sans MT"/>
                <a:cs typeface="Gill Sans MT"/>
              </a:rPr>
              <a:t> l</a:t>
            </a:r>
            <a:r>
              <a:rPr dirty="0" sz="1400">
                <a:latin typeface="Gill Sans MT"/>
                <a:cs typeface="Gill Sans MT"/>
              </a:rPr>
              <a:t>a emp</a:t>
            </a:r>
            <a:r>
              <a:rPr dirty="0" sz="1400" spc="-30">
                <a:latin typeface="Gill Sans MT"/>
                <a:cs typeface="Gill Sans MT"/>
              </a:rPr>
              <a:t>r</a:t>
            </a:r>
            <a:r>
              <a:rPr dirty="0" sz="1400">
                <a:latin typeface="Gill Sans MT"/>
                <a:cs typeface="Gill Sans MT"/>
              </a:rPr>
              <a:t>e</a:t>
            </a:r>
            <a:r>
              <a:rPr dirty="0" sz="1400" spc="-5">
                <a:latin typeface="Gill Sans MT"/>
                <a:cs typeface="Gill Sans MT"/>
              </a:rPr>
              <a:t>s</a:t>
            </a:r>
            <a:r>
              <a:rPr dirty="0" sz="1400">
                <a:latin typeface="Gill Sans MT"/>
                <a:cs typeface="Gill Sans MT"/>
              </a:rPr>
              <a:t>a,</a:t>
            </a:r>
            <a:r>
              <a:rPr dirty="0" sz="1400" spc="-14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se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deber</a:t>
            </a:r>
            <a:r>
              <a:rPr dirty="0" sz="1400" spc="-5">
                <a:latin typeface="Gill Sans MT"/>
                <a:cs typeface="Gill Sans MT"/>
              </a:rPr>
              <a:t>á</a:t>
            </a:r>
            <a:r>
              <a:rPr dirty="0" sz="1400">
                <a:latin typeface="Gill Sans MT"/>
                <a:cs typeface="Gill Sans MT"/>
              </a:rPr>
              <a:t>n tener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en  </a:t>
            </a:r>
            <a:r>
              <a:rPr dirty="0" sz="1400">
                <a:latin typeface="Gill Sans MT"/>
                <a:cs typeface="Gill Sans MT"/>
              </a:rPr>
              <a:t>cuenta</a:t>
            </a:r>
            <a:r>
              <a:rPr dirty="0" sz="1400" spc="-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unas</a:t>
            </a:r>
            <a:r>
              <a:rPr dirty="0" sz="1400">
                <a:latin typeface="Gill Sans MT"/>
                <a:cs typeface="Gill Sans MT"/>
              </a:rPr>
              <a:t> u </a:t>
            </a:r>
            <a:r>
              <a:rPr dirty="0" sz="1400" spc="-5">
                <a:latin typeface="Gill Sans MT"/>
                <a:cs typeface="Gill Sans MT"/>
              </a:rPr>
              <a:t>otras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variables.</a:t>
            </a:r>
            <a:endParaRPr sz="1400">
              <a:latin typeface="Gill Sans MT"/>
              <a:cs typeface="Gill Sans MT"/>
            </a:endParaRPr>
          </a:p>
          <a:p>
            <a:pPr marL="755650" marR="3077845" indent="-742950">
              <a:lnSpc>
                <a:spcPct val="166700"/>
              </a:lnSpc>
              <a:spcBef>
                <a:spcPts val="35"/>
              </a:spcBef>
            </a:pPr>
            <a:r>
              <a:rPr dirty="0" sz="1400">
                <a:latin typeface="Gill Sans MT"/>
                <a:cs typeface="Gill Sans MT"/>
              </a:rPr>
              <a:t>Los</a:t>
            </a:r>
            <a:r>
              <a:rPr dirty="0" sz="1400" spc="-5">
                <a:latin typeface="Gill Sans MT"/>
                <a:cs typeface="Gill Sans MT"/>
              </a:rPr>
              <a:t> pasos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para la</a:t>
            </a:r>
            <a:r>
              <a:rPr dirty="0" sz="1400">
                <a:latin typeface="Gill Sans MT"/>
                <a:cs typeface="Gill Sans MT"/>
              </a:rPr>
              <a:t> definición de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un </a:t>
            </a:r>
            <a:r>
              <a:rPr dirty="0" sz="1400" spc="-10">
                <a:latin typeface="Gill Sans MT"/>
                <a:cs typeface="Gill Sans MT"/>
              </a:rPr>
              <a:t>cuadro</a:t>
            </a:r>
            <a:r>
              <a:rPr dirty="0" sz="1400">
                <a:latin typeface="Gill Sans MT"/>
                <a:cs typeface="Gill Sans MT"/>
              </a:rPr>
              <a:t> de</a:t>
            </a:r>
            <a:r>
              <a:rPr dirty="0" sz="1400" spc="-5">
                <a:latin typeface="Gill Sans MT"/>
                <a:cs typeface="Gill Sans MT"/>
              </a:rPr>
              <a:t> mandos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comprenden: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Análisis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-5">
                <a:latin typeface="Gill Sans MT"/>
                <a:cs typeface="Gill Sans MT"/>
              </a:rPr>
              <a:t> los</a:t>
            </a:r>
            <a:r>
              <a:rPr dirty="0" sz="1400">
                <a:latin typeface="Gill Sans MT"/>
                <a:cs typeface="Gill Sans MT"/>
              </a:rPr>
              <a:t> fines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a </a:t>
            </a:r>
            <a:r>
              <a:rPr dirty="0" sz="1400" spc="-5">
                <a:latin typeface="Gill Sans MT"/>
                <a:cs typeface="Gill Sans MT"/>
              </a:rPr>
              <a:t>conseguir</a:t>
            </a:r>
            <a:endParaRPr sz="1400">
              <a:latin typeface="Gill Sans MT"/>
              <a:cs typeface="Gill Sans MT"/>
            </a:endParaRPr>
          </a:p>
          <a:p>
            <a:pPr marL="755650">
              <a:lnSpc>
                <a:spcPct val="100000"/>
              </a:lnSpc>
              <a:spcBef>
                <a:spcPts val="1220"/>
              </a:spcBef>
            </a:pPr>
            <a:r>
              <a:rPr dirty="0" sz="1400">
                <a:latin typeface="Gill Sans MT"/>
                <a:cs typeface="Gill Sans MT"/>
              </a:rPr>
              <a:t>La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identificación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variables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20">
                <a:latin typeface="Gill Sans MT"/>
                <a:cs typeface="Gill Sans MT"/>
              </a:rPr>
              <a:t>clave</a:t>
            </a:r>
            <a:r>
              <a:rPr dirty="0" sz="1400">
                <a:latin typeface="Gill Sans MT"/>
                <a:cs typeface="Gill Sans MT"/>
              </a:rPr>
              <a:t> que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se </a:t>
            </a:r>
            <a:r>
              <a:rPr dirty="0" sz="1400" spc="-5">
                <a:latin typeface="Gill Sans MT"/>
                <a:cs typeface="Gill Sans MT"/>
              </a:rPr>
              <a:t>desea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30">
                <a:latin typeface="Gill Sans MT"/>
                <a:cs typeface="Gill Sans MT"/>
              </a:rPr>
              <a:t>medir.</a:t>
            </a:r>
            <a:endParaRPr sz="1400">
              <a:latin typeface="Gill Sans MT"/>
              <a:cs typeface="Gill Sans MT"/>
            </a:endParaRPr>
          </a:p>
          <a:p>
            <a:pPr marL="755650">
              <a:lnSpc>
                <a:spcPct val="100000"/>
              </a:lnSpc>
              <a:spcBef>
                <a:spcPts val="1120"/>
              </a:spcBef>
            </a:pPr>
            <a:r>
              <a:rPr dirty="0" sz="1400">
                <a:latin typeface="Gill Sans MT"/>
                <a:cs typeface="Gill Sans MT"/>
              </a:rPr>
              <a:t>El </a:t>
            </a:r>
            <a:r>
              <a:rPr dirty="0" sz="1400" spc="-5">
                <a:latin typeface="Gill Sans MT"/>
                <a:cs typeface="Gill Sans MT"/>
              </a:rPr>
              <a:t>estudio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los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indicadores</a:t>
            </a:r>
            <a:r>
              <a:rPr dirty="0" sz="1400">
                <a:latin typeface="Gill Sans MT"/>
                <a:cs typeface="Gill Sans MT"/>
              </a:rPr>
              <a:t> que </a:t>
            </a:r>
            <a:r>
              <a:rPr dirty="0" sz="1400" spc="-5">
                <a:latin typeface="Gill Sans MT"/>
                <a:cs typeface="Gill Sans MT"/>
              </a:rPr>
              <a:t>medirán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el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desempeño</a:t>
            </a:r>
            <a:r>
              <a:rPr dirty="0" sz="1400">
                <a:latin typeface="Gill Sans MT"/>
                <a:cs typeface="Gill Sans MT"/>
              </a:rPr>
              <a:t> de </a:t>
            </a:r>
            <a:r>
              <a:rPr dirty="0" sz="1400" spc="-5">
                <a:latin typeface="Gill Sans MT"/>
                <a:cs typeface="Gill Sans MT"/>
              </a:rPr>
              <a:t>estas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variables.</a:t>
            </a:r>
            <a:endParaRPr sz="1400">
              <a:latin typeface="Gill Sans MT"/>
              <a:cs typeface="Gill Sans MT"/>
            </a:endParaRPr>
          </a:p>
          <a:p>
            <a:pPr marL="354965" marR="131445" indent="-342900">
              <a:lnSpc>
                <a:spcPct val="152600"/>
              </a:lnSpc>
              <a:spcBef>
                <a:spcPts val="335"/>
              </a:spcBef>
            </a:pPr>
            <a:r>
              <a:rPr dirty="0" sz="1400">
                <a:latin typeface="Gill Sans MT"/>
                <a:cs typeface="Gill Sans MT"/>
              </a:rPr>
              <a:t>En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cuanto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información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que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se </a:t>
            </a:r>
            <a:r>
              <a:rPr dirty="0" sz="1400" spc="-5">
                <a:latin typeface="Gill Sans MT"/>
                <a:cs typeface="Gill Sans MT"/>
              </a:rPr>
              <a:t>puede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incluir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en </a:t>
            </a:r>
            <a:r>
              <a:rPr dirty="0" sz="1400" spc="-5">
                <a:latin typeface="Gill Sans MT"/>
                <a:cs typeface="Gill Sans MT"/>
              </a:rPr>
              <a:t>los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cuadros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mando,</a:t>
            </a:r>
            <a:r>
              <a:rPr dirty="0" sz="1400" spc="-14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podemos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dividirla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en dos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grandes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áreas:</a:t>
            </a:r>
            <a:endParaRPr sz="1400">
              <a:latin typeface="Gill Sans MT"/>
              <a:cs typeface="Gill Sans MT"/>
            </a:endParaRPr>
          </a:p>
          <a:p>
            <a:pPr marL="755650">
              <a:lnSpc>
                <a:spcPct val="100000"/>
              </a:lnSpc>
              <a:spcBef>
                <a:spcPts val="1155"/>
              </a:spcBef>
            </a:pPr>
            <a:r>
              <a:rPr dirty="0" sz="1400">
                <a:latin typeface="Gill Sans MT"/>
                <a:cs typeface="Gill Sans MT"/>
              </a:rPr>
              <a:t>La</a:t>
            </a:r>
            <a:r>
              <a:rPr dirty="0" sz="1400" spc="-1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información</a:t>
            </a:r>
            <a:r>
              <a:rPr dirty="0" sz="1400" spc="-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externa.</a:t>
            </a:r>
            <a:endParaRPr sz="1400">
              <a:latin typeface="Gill Sans MT"/>
              <a:cs typeface="Gill Sans MT"/>
            </a:endParaRPr>
          </a:p>
          <a:p>
            <a:pPr marL="755650">
              <a:lnSpc>
                <a:spcPct val="100000"/>
              </a:lnSpc>
              <a:spcBef>
                <a:spcPts val="1120"/>
              </a:spcBef>
            </a:pPr>
            <a:r>
              <a:rPr dirty="0" sz="1400">
                <a:latin typeface="Gill Sans MT"/>
                <a:cs typeface="Gill Sans MT"/>
              </a:rPr>
              <a:t>La </a:t>
            </a:r>
            <a:r>
              <a:rPr dirty="0" sz="1400" spc="-5">
                <a:latin typeface="Gill Sans MT"/>
                <a:cs typeface="Gill Sans MT"/>
              </a:rPr>
              <a:t>interna.</a:t>
            </a:r>
            <a:r>
              <a:rPr dirty="0" sz="1400" spc="-140">
                <a:latin typeface="Gill Sans MT"/>
                <a:cs typeface="Gill Sans MT"/>
              </a:rPr>
              <a:t> </a:t>
            </a:r>
            <a:r>
              <a:rPr dirty="0" sz="1400" spc="-15">
                <a:latin typeface="Gill Sans MT"/>
                <a:cs typeface="Gill Sans MT"/>
              </a:rPr>
              <a:t>Por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otra </a:t>
            </a:r>
            <a:r>
              <a:rPr dirty="0" sz="1400" spc="5">
                <a:latin typeface="Gill Sans MT"/>
                <a:cs typeface="Gill Sans MT"/>
              </a:rPr>
              <a:t>parte,</a:t>
            </a:r>
            <a:r>
              <a:rPr dirty="0" sz="1400" spc="-14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ésta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puede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referirse</a:t>
            </a:r>
            <a:r>
              <a:rPr dirty="0" sz="1400">
                <a:latin typeface="Gill Sans MT"/>
                <a:cs typeface="Gill Sans MT"/>
              </a:rPr>
              <a:t> a </a:t>
            </a:r>
            <a:r>
              <a:rPr dirty="0" sz="1400" spc="-5">
                <a:latin typeface="Gill Sans MT"/>
                <a:cs typeface="Gill Sans MT"/>
              </a:rPr>
              <a:t>los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procesos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o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bien 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los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resultados.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79</a:t>
            </a:fld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45729" y="414021"/>
            <a:ext cx="242570" cy="888365"/>
          </a:xfrm>
          <a:prstGeom prst="rect">
            <a:avLst/>
          </a:prstGeom>
        </p:spPr>
        <p:txBody>
          <a:bodyPr wrap="square" lIns="0" tIns="381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marzo</a:t>
            </a:r>
            <a:r>
              <a:rPr dirty="0" sz="1400" spc="-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2008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50343" y="6519012"/>
            <a:ext cx="3586479" cy="17272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000">
                <a:latin typeface="Gill Sans MT"/>
                <a:cs typeface="Gill Sans MT"/>
              </a:rPr>
              <a:t>SE</a:t>
            </a:r>
            <a:r>
              <a:rPr dirty="0" sz="1000" spc="-5">
                <a:latin typeface="Gill Sans MT"/>
                <a:cs typeface="Gill Sans MT"/>
              </a:rPr>
              <a:t>M</a:t>
            </a:r>
            <a:r>
              <a:rPr dirty="0" sz="1000">
                <a:latin typeface="Gill Sans MT"/>
                <a:cs typeface="Gill Sans MT"/>
              </a:rPr>
              <a:t>I</a:t>
            </a:r>
            <a:r>
              <a:rPr dirty="0" sz="1000" spc="-5">
                <a:latin typeface="Gill Sans MT"/>
                <a:cs typeface="Gill Sans MT"/>
              </a:rPr>
              <a:t>N</a:t>
            </a:r>
            <a:r>
              <a:rPr dirty="0" sz="1000">
                <a:latin typeface="Gill Sans MT"/>
                <a:cs typeface="Gill Sans MT"/>
              </a:rPr>
              <a:t>ARIO " LA GESTIÓN DE COMPRAS EN</a:t>
            </a:r>
            <a:r>
              <a:rPr dirty="0" sz="1000" spc="-130">
                <a:latin typeface="Gill Sans MT"/>
                <a:cs typeface="Gill Sans MT"/>
              </a:rPr>
              <a:t> </a:t>
            </a:r>
            <a:r>
              <a:rPr dirty="0" sz="1000">
                <a:latin typeface="Gill Sans MT"/>
                <a:cs typeface="Gill Sans MT"/>
              </a:rPr>
              <a:t>TIE</a:t>
            </a:r>
            <a:r>
              <a:rPr dirty="0" sz="1000" spc="-5">
                <a:latin typeface="Gill Sans MT"/>
                <a:cs typeface="Gill Sans MT"/>
              </a:rPr>
              <a:t>M</a:t>
            </a:r>
            <a:r>
              <a:rPr dirty="0" sz="1000">
                <a:latin typeface="Gill Sans MT"/>
                <a:cs typeface="Gill Sans MT"/>
              </a:rPr>
              <a:t>PO</a:t>
            </a:r>
            <a:r>
              <a:rPr dirty="0" sz="1000" spc="-5">
                <a:latin typeface="Gill Sans MT"/>
                <a:cs typeface="Gill Sans MT"/>
              </a:rPr>
              <a:t> </a:t>
            </a:r>
            <a:r>
              <a:rPr dirty="0" sz="1000">
                <a:latin typeface="Gill Sans MT"/>
                <a:cs typeface="Gill Sans MT"/>
              </a:rPr>
              <a:t>DE CRISIS"</a:t>
            </a:r>
            <a:endParaRPr sz="10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83171" y="6515963"/>
            <a:ext cx="152400" cy="17272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000">
                <a:latin typeface="Gill Sans MT"/>
                <a:cs typeface="Gill Sans MT"/>
              </a:rPr>
              <a:t>86</a:t>
            </a:r>
            <a:endParaRPr sz="10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4800" y="381001"/>
            <a:ext cx="8077200" cy="47625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spc="-15" b="1">
                <a:solidFill>
                  <a:srgbClr val="FFFFFF"/>
                </a:solidFill>
                <a:latin typeface="Gill Sans MT"/>
                <a:cs typeface="Gill Sans MT"/>
              </a:rPr>
              <a:t>CUADRO</a:t>
            </a:r>
            <a:r>
              <a:rPr dirty="0" sz="1400" spc="-2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DE</a:t>
            </a:r>
            <a:r>
              <a:rPr dirty="0" sz="1400" spc="-2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MANDO</a:t>
            </a:r>
            <a:endParaRPr sz="1400">
              <a:latin typeface="Gill Sans MT"/>
              <a:cs typeface="Gill Sans MT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96925" y="996944"/>
          <a:ext cx="6653530" cy="539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530"/>
                <a:gridCol w="792480"/>
                <a:gridCol w="792479"/>
                <a:gridCol w="792480"/>
                <a:gridCol w="792480"/>
                <a:gridCol w="792479"/>
                <a:gridCol w="792479"/>
                <a:gridCol w="792479"/>
                <a:gridCol w="792479"/>
              </a:tblGrid>
              <a:tr h="127635">
                <a:tc gridSpan="3"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ctr" marL="5080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MES</a:t>
                      </a:r>
                      <a:r>
                        <a:rPr dirty="0" sz="800" spc="-3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:</a:t>
                      </a:r>
                      <a:r>
                        <a:rPr dirty="0" sz="800" spc="-2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Febrero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D487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ctr" marL="5080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ACUMULADO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D487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27635">
                <a:tc gridSpan="3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2008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D487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2007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D487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8097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Evolución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D487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8257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2008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D487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2007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D487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Evolución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1D4870"/>
                    </a:solidFill>
                  </a:tcPr>
                </a:tc>
              </a:tr>
              <a:tr h="127635">
                <a:tc rowSpan="18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Movientos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76835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2171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800" spc="-5">
                          <a:latin typeface="Calibri"/>
                          <a:cs typeface="Calibri"/>
                        </a:rPr>
                        <a:t>Entradas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FE1F4"/>
                    </a:solidFill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Unidades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FE1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18.241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FE1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17.636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FE1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605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FE1F4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43840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55.132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FE1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65.250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FE1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 spc="-60">
                          <a:latin typeface="Calibri"/>
                          <a:cs typeface="Calibri"/>
                        </a:rPr>
                        <a:t>-­‐10.118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FE1F4"/>
                    </a:solidFill>
                  </a:tcPr>
                </a:tc>
              </a:tr>
              <a:tr h="12763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76835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FE1F4"/>
                    </a:solidFill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Lineas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FE1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693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FE1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586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FE1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107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FE1F4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69240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2.333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FE1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1.738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FE1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595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FE1F4"/>
                    </a:solidFill>
                  </a:tcPr>
                </a:tc>
              </a:tr>
              <a:tr h="12763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76835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FE1F4"/>
                    </a:solidFill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Documentos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FE1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173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FE1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129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FE1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44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FE1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601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FE1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361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FE1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240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FE1F4"/>
                    </a:solidFill>
                  </a:tcPr>
                </a:tc>
              </a:tr>
              <a:tr h="12763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76835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2571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Salidas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Unidades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18.953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27.012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33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 spc="-70">
                          <a:latin typeface="Calibri"/>
                          <a:cs typeface="Calibri"/>
                        </a:rPr>
                        <a:t>-­‐8.059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43840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65.903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84.180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 spc="-60">
                          <a:latin typeface="Calibri"/>
                          <a:cs typeface="Calibri"/>
                        </a:rPr>
                        <a:t>-­‐18.277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763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76835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Lineas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6.319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9.047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33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 spc="-70">
                          <a:latin typeface="Calibri"/>
                          <a:cs typeface="Calibri"/>
                        </a:rPr>
                        <a:t>-­‐2.728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43840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20.729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26.335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 spc="-70">
                          <a:latin typeface="Calibri"/>
                          <a:cs typeface="Calibri"/>
                        </a:rPr>
                        <a:t>-­‐5.606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763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76835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Documentos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3.886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5.131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33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 spc="-70">
                          <a:latin typeface="Calibri"/>
                          <a:cs typeface="Calibri"/>
                        </a:rPr>
                        <a:t>-­‐1.245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43840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12.368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14.604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 spc="-70">
                          <a:latin typeface="Calibri"/>
                          <a:cs typeface="Calibri"/>
                        </a:rPr>
                        <a:t>-­‐2.236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763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76835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14859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800" spc="-5">
                          <a:latin typeface="Calibri"/>
                          <a:cs typeface="Calibri"/>
                        </a:rPr>
                        <a:t>Anulaciones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Unidades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832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FE1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711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121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69240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3.362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FE1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2.436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FE1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926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</a:tr>
              <a:tr h="1644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76835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Lineas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297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FE1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240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57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69240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1.059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FE1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723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FE1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336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</a:tr>
              <a:tr h="1644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76835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Documentos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222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FE1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182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40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817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FE1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525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FE1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292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</a:tr>
              <a:tr h="1644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76835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42570">
                        <a:lnSpc>
                          <a:spcPct val="100000"/>
                        </a:lnSpc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Abonos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Unidades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54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101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 spc="-105">
                          <a:latin typeface="Calibri"/>
                          <a:cs typeface="Calibri"/>
                        </a:rPr>
                        <a:t>-­‐47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191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653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 spc="-90">
                          <a:latin typeface="Calibri"/>
                          <a:cs typeface="Calibri"/>
                        </a:rPr>
                        <a:t>-­‐462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44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76835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Lineas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13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44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 spc="-105">
                          <a:latin typeface="Calibri"/>
                          <a:cs typeface="Calibri"/>
                        </a:rPr>
                        <a:t>-­‐31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49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208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 spc="-90">
                          <a:latin typeface="Calibri"/>
                          <a:cs typeface="Calibri"/>
                        </a:rPr>
                        <a:t>-­‐159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44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76835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Documentos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7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21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 spc="-105">
                          <a:latin typeface="Calibri"/>
                          <a:cs typeface="Calibri"/>
                        </a:rPr>
                        <a:t>-­‐14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25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74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 spc="-105">
                          <a:latin typeface="Calibri"/>
                          <a:cs typeface="Calibri"/>
                        </a:rPr>
                        <a:t>-­‐49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44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76835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48920">
                        <a:lnSpc>
                          <a:spcPct val="100000"/>
                        </a:lnSpc>
                      </a:pPr>
                      <a:r>
                        <a:rPr dirty="0" sz="800" spc="-5">
                          <a:latin typeface="Calibri"/>
                          <a:cs typeface="Calibri"/>
                        </a:rPr>
                        <a:t>Ajustes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Unidades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121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FE1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526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 spc="-90">
                          <a:latin typeface="Calibri"/>
                          <a:cs typeface="Calibri"/>
                        </a:rPr>
                        <a:t>-­‐405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343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FE1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4.613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FE1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 spc="-70">
                          <a:latin typeface="Calibri"/>
                          <a:cs typeface="Calibri"/>
                        </a:rPr>
                        <a:t>-­‐4.270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</a:tr>
              <a:tr h="1644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76835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Lineas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132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FE1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2.128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  <a:tc>
                  <a:txBody>
                    <a:bodyPr/>
                    <a:lstStyle/>
                    <a:p>
                      <a:pPr marL="26733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 spc="-70">
                          <a:latin typeface="Calibri"/>
                          <a:cs typeface="Calibri"/>
                        </a:rPr>
                        <a:t>-­‐1.996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557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FE1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4.894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FE1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 spc="-70">
                          <a:latin typeface="Calibri"/>
                          <a:cs typeface="Calibri"/>
                        </a:rPr>
                        <a:t>-­‐4.337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</a:tr>
              <a:tr h="1644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76835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Documentos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8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FE1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16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 spc="-130">
                          <a:latin typeface="Calibri"/>
                          <a:cs typeface="Calibri"/>
                        </a:rPr>
                        <a:t>-­‐8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29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FE1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44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FE1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 spc="-105">
                          <a:latin typeface="Calibri"/>
                          <a:cs typeface="Calibri"/>
                        </a:rPr>
                        <a:t>-­‐15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</a:tr>
              <a:tr h="1644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76835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67005">
                        <a:lnSpc>
                          <a:spcPct val="100000"/>
                        </a:lnSpc>
                      </a:pPr>
                      <a:r>
                        <a:rPr dirty="0" sz="800" spc="-5">
                          <a:latin typeface="Calibri"/>
                          <a:cs typeface="Calibri"/>
                        </a:rPr>
                        <a:t>Inventarios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Unidades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60.990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105.847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923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 spc="-60">
                          <a:latin typeface="Calibri"/>
                          <a:cs typeface="Calibri"/>
                        </a:rPr>
                        <a:t>-­‐44.857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17804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234.879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329.176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 spc="-60">
                          <a:latin typeface="Calibri"/>
                          <a:cs typeface="Calibri"/>
                        </a:rPr>
                        <a:t>-­‐94.297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44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76835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Lineas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2.234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4.032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33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 spc="-70">
                          <a:latin typeface="Calibri"/>
                          <a:cs typeface="Calibri"/>
                        </a:rPr>
                        <a:t>-­‐1.798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69240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9.846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11.193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 spc="-70">
                          <a:latin typeface="Calibri"/>
                          <a:cs typeface="Calibri"/>
                        </a:rPr>
                        <a:t>-­‐1.347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44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76835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Huecos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1.270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1.695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 spc="-90">
                          <a:latin typeface="Calibri"/>
                          <a:cs typeface="Calibri"/>
                        </a:rPr>
                        <a:t>-­‐425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69240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5.014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4.526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33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488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7635">
                <a:tc gridSpan="2"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 marL="5080">
                        <a:lnSpc>
                          <a:spcPct val="100000"/>
                        </a:lnSpc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Horas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19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 spc="-5">
                          <a:latin typeface="Calibri"/>
                          <a:cs typeface="Calibri"/>
                        </a:rPr>
                        <a:t>Entradas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355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972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 spc="-90">
                          <a:latin typeface="Calibri"/>
                          <a:cs typeface="Calibri"/>
                        </a:rPr>
                        <a:t>-­‐617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69240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1.216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FE1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3.983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FE1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 spc="-70">
                          <a:latin typeface="Calibri"/>
                          <a:cs typeface="Calibri"/>
                        </a:rPr>
                        <a:t>-­‐2.767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</a:tr>
              <a:tr h="127635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9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Salidas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944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972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 spc="-105">
                          <a:latin typeface="Calibri"/>
                          <a:cs typeface="Calibri"/>
                        </a:rPr>
                        <a:t>-­‐28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69240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2.943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FE1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3.983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FE1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 spc="-70">
                          <a:latin typeface="Calibri"/>
                          <a:cs typeface="Calibri"/>
                        </a:rPr>
                        <a:t>-­‐1.040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</a:tr>
              <a:tr h="127635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9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 spc="-5">
                          <a:latin typeface="Calibri"/>
                          <a:cs typeface="Calibri"/>
                        </a:rPr>
                        <a:t>Inventarios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94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94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347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FE1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FE1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347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</a:tr>
              <a:tr h="127635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9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 spc="-5">
                          <a:latin typeface="Calibri"/>
                          <a:cs typeface="Calibri"/>
                        </a:rPr>
                        <a:t>Otras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487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487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69240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1.520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FE1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CFE1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1.520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2EAF4"/>
                    </a:solidFill>
                  </a:tcPr>
                </a:tc>
              </a:tr>
              <a:tr h="139700">
                <a:tc rowSpan="1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800" spc="-5">
                          <a:latin typeface="Calibri"/>
                          <a:cs typeface="Calibri"/>
                        </a:rPr>
                        <a:t>Ratios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76835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217170">
                        <a:lnSpc>
                          <a:spcPct val="100000"/>
                        </a:lnSpc>
                      </a:pPr>
                      <a:r>
                        <a:rPr dirty="0" sz="800" spc="-5">
                          <a:latin typeface="Calibri"/>
                          <a:cs typeface="Calibri"/>
                        </a:rPr>
                        <a:t>Entradas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19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ts val="860"/>
                        </a:lnSpc>
                        <a:spcBef>
                          <a:spcPts val="14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Unds/lin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177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14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26,32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177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14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30,10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177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140"/>
                        </a:spcBef>
                      </a:pPr>
                      <a:r>
                        <a:rPr dirty="0" sz="800" spc="-130">
                          <a:latin typeface="Calibri"/>
                          <a:cs typeface="Calibri"/>
                        </a:rPr>
                        <a:t>-­‐4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177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69875">
                        <a:lnSpc>
                          <a:spcPts val="860"/>
                        </a:lnSpc>
                        <a:spcBef>
                          <a:spcPts val="14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23,63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177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14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37,54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177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140"/>
                        </a:spcBef>
                      </a:pPr>
                      <a:r>
                        <a:rPr dirty="0" sz="800" spc="-75">
                          <a:latin typeface="Calibri"/>
                          <a:cs typeface="Calibri"/>
                        </a:rPr>
                        <a:t>-­‐13,9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177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</a:tr>
              <a:tr h="12763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76835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9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Lin/Doc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4,01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4,54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 spc="-130">
                          <a:latin typeface="Calibri"/>
                          <a:cs typeface="Calibri"/>
                        </a:rPr>
                        <a:t>-­‐1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3,88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4,81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 spc="-85">
                          <a:latin typeface="Calibri"/>
                          <a:cs typeface="Calibri"/>
                        </a:rPr>
                        <a:t>-­‐0,9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</a:tr>
              <a:tr h="12763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76835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90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Unds/hora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51,38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18,14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33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6987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45,34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16,38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29,0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</a:tr>
              <a:tr h="12763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76835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2571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Salidas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Unds/lin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3,00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2,99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0,01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3,18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3,20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0,0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763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76835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Lin/Doc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1,63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1,76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 spc="-75">
                          <a:latin typeface="Calibri"/>
                          <a:cs typeface="Calibri"/>
                        </a:rPr>
                        <a:t>-­‐0,14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1,68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1,80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 spc="-85">
                          <a:latin typeface="Calibri"/>
                          <a:cs typeface="Calibri"/>
                        </a:rPr>
                        <a:t>-­‐0,1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763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76835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Unds/hora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20,08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27,79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 spc="-75">
                          <a:latin typeface="Calibri"/>
                          <a:cs typeface="Calibri"/>
                        </a:rPr>
                        <a:t>-­‐7,71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6987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22,39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21,13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1,3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763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76835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4859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800" spc="-5">
                          <a:latin typeface="Calibri"/>
                          <a:cs typeface="Calibri"/>
                        </a:rPr>
                        <a:t>Anulaciones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%Unidades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4,39%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2,63%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1,76%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59079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5,10%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2,89%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2,21%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</a:tr>
              <a:tr h="12763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76835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%Lineas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4,70%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2,65%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2,05%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59079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5,11%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2,75%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2,36%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</a:tr>
              <a:tr h="12763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76835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%Documentos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5,71%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3,55%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2,17%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59079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6,61%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3,59%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3,01%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</a:tr>
              <a:tr h="12763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76835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2425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Abonos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%Unidades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0,28%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0,37%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717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 spc="-65">
                          <a:latin typeface="Calibri"/>
                          <a:cs typeface="Calibri"/>
                        </a:rPr>
                        <a:t>-­‐0,09%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9079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0,29%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0,78%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 spc="-65">
                          <a:latin typeface="Calibri"/>
                          <a:cs typeface="Calibri"/>
                        </a:rPr>
                        <a:t>-­‐0,49%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763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76835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%Lineas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0,21%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0,49%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717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 spc="-65">
                          <a:latin typeface="Calibri"/>
                          <a:cs typeface="Calibri"/>
                        </a:rPr>
                        <a:t>-­‐0,28%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9079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0,24%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0,79%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 spc="-65">
                          <a:latin typeface="Calibri"/>
                          <a:cs typeface="Calibri"/>
                        </a:rPr>
                        <a:t>-­‐0,55%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763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76835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%Documentos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0,18%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0,41%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717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 spc="-65">
                          <a:latin typeface="Calibri"/>
                          <a:cs typeface="Calibri"/>
                        </a:rPr>
                        <a:t>-­‐0,23%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9079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0,20%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0,51%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 spc="-65">
                          <a:latin typeface="Calibri"/>
                          <a:cs typeface="Calibri"/>
                        </a:rPr>
                        <a:t>-­‐0,30%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763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76835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2489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800" spc="-5">
                          <a:latin typeface="Calibri"/>
                          <a:cs typeface="Calibri"/>
                        </a:rPr>
                        <a:t>Ajustes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%Unidades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0,64%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1,95%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25717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 spc="-65">
                          <a:latin typeface="Calibri"/>
                          <a:cs typeface="Calibri"/>
                        </a:rPr>
                        <a:t>-­‐1,31%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59079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0,52%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5,48%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 spc="-65">
                          <a:latin typeface="Calibri"/>
                          <a:cs typeface="Calibri"/>
                        </a:rPr>
                        <a:t>-­‐4,96%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</a:tr>
              <a:tr h="12763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76835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%Lineas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2,09%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23,52%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17804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 spc="-55">
                          <a:latin typeface="Calibri"/>
                          <a:cs typeface="Calibri"/>
                        </a:rPr>
                        <a:t>-­‐21,43%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59079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2,69%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18,58%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 spc="-55">
                          <a:latin typeface="Calibri"/>
                          <a:cs typeface="Calibri"/>
                        </a:rPr>
                        <a:t>-­‐15,90%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</a:tr>
              <a:tr h="12763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76835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%Documentos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0,21%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0,31%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25717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 spc="-65">
                          <a:latin typeface="Calibri"/>
                          <a:cs typeface="Calibri"/>
                        </a:rPr>
                        <a:t>-­‐0,11%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59079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0,23%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>
                          <a:latin typeface="Calibri"/>
                          <a:cs typeface="Calibri"/>
                        </a:rPr>
                        <a:t>0,30%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860"/>
                        </a:lnSpc>
                        <a:spcBef>
                          <a:spcPts val="50"/>
                        </a:spcBef>
                      </a:pPr>
                      <a:r>
                        <a:rPr dirty="0" sz="800" spc="-65">
                          <a:latin typeface="Calibri"/>
                          <a:cs typeface="Calibri"/>
                        </a:rPr>
                        <a:t>-­‐0,07%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45729" y="414021"/>
            <a:ext cx="242570" cy="887730"/>
          </a:xfrm>
          <a:prstGeom prst="rect">
            <a:avLst/>
          </a:prstGeom>
        </p:spPr>
        <p:txBody>
          <a:bodyPr wrap="square" lIns="0" tIns="381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marzo</a:t>
            </a:r>
            <a:r>
              <a:rPr dirty="0" sz="1400" spc="-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2008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4800" y="381001"/>
            <a:ext cx="8077200" cy="47625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spc="-15" b="1">
                <a:solidFill>
                  <a:srgbClr val="FFFFFF"/>
                </a:solidFill>
                <a:latin typeface="Gill Sans MT"/>
                <a:cs typeface="Gill Sans MT"/>
              </a:rPr>
              <a:t>ENTRADAS</a:t>
            </a:r>
            <a:endParaRPr sz="1400">
              <a:latin typeface="Gill Sans MT"/>
              <a:cs typeface="Gill Sans MT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15903" y="993879"/>
          <a:ext cx="4599940" cy="40881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3270"/>
                <a:gridCol w="763270"/>
                <a:gridCol w="763270"/>
                <a:gridCol w="763269"/>
                <a:gridCol w="763269"/>
                <a:gridCol w="763270"/>
              </a:tblGrid>
              <a:tr h="207645"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850" spc="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Fecha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45720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850" spc="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Unidades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45720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850" spc="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Líneas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45720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850" spc="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Documentos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45720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850" spc="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Unid/lin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45720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8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Lin/doc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45720">
                    <a:solidFill>
                      <a:srgbClr val="4F81BD"/>
                    </a:solidFill>
                  </a:tcPr>
                </a:tc>
              </a:tr>
              <a:tr h="172720"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850" spc="-10">
                          <a:latin typeface="Calibri"/>
                          <a:cs typeface="Calibri"/>
                        </a:rPr>
                        <a:t>03-­</a:t>
                      </a:r>
                      <a:r>
                        <a:rPr dirty="0" sz="850" spc="20">
                          <a:latin typeface="Calibri"/>
                          <a:cs typeface="Calibri"/>
                        </a:rPr>
                        <a:t>‐</a:t>
                      </a:r>
                      <a:r>
                        <a:rPr dirty="0" sz="850" spc="-20"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85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850" spc="-1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50" spc="-15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850">
                          <a:latin typeface="Calibri"/>
                          <a:cs typeface="Calibri"/>
                        </a:rPr>
                        <a:t>-­</a:t>
                      </a:r>
                      <a:r>
                        <a:rPr dirty="0" sz="850" spc="20">
                          <a:latin typeface="Calibri"/>
                          <a:cs typeface="Calibri"/>
                        </a:rPr>
                        <a:t>‐</a:t>
                      </a:r>
                      <a:r>
                        <a:rPr dirty="0" sz="850" spc="-10">
                          <a:latin typeface="Calibri"/>
                          <a:cs typeface="Calibri"/>
                        </a:rPr>
                        <a:t>08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24765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1618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24765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63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24765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850">
                          <a:latin typeface="Calibri"/>
                          <a:cs typeface="Calibri"/>
                        </a:rPr>
                        <a:t>7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24765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25,68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15240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9,00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15240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86055"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 spc="-10">
                          <a:latin typeface="Calibri"/>
                          <a:cs typeface="Calibri"/>
                        </a:rPr>
                        <a:t>04-­</a:t>
                      </a:r>
                      <a:r>
                        <a:rPr dirty="0" sz="850" spc="20">
                          <a:latin typeface="Calibri"/>
                          <a:cs typeface="Calibri"/>
                        </a:rPr>
                        <a:t>‐</a:t>
                      </a:r>
                      <a:r>
                        <a:rPr dirty="0" sz="850" spc="-20"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85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850" spc="-1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50" spc="-15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850">
                          <a:latin typeface="Calibri"/>
                          <a:cs typeface="Calibri"/>
                        </a:rPr>
                        <a:t>-­</a:t>
                      </a:r>
                      <a:r>
                        <a:rPr dirty="0" sz="850" spc="20">
                          <a:latin typeface="Calibri"/>
                          <a:cs typeface="Calibri"/>
                        </a:rPr>
                        <a:t>‐</a:t>
                      </a:r>
                      <a:r>
                        <a:rPr dirty="0" sz="850" spc="-10">
                          <a:latin typeface="Calibri"/>
                          <a:cs typeface="Calibri"/>
                        </a:rPr>
                        <a:t>08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50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>
                          <a:latin typeface="Calibri"/>
                          <a:cs typeface="Calibri"/>
                        </a:rPr>
                        <a:t>9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>
                          <a:latin typeface="Calibri"/>
                          <a:cs typeface="Calibri"/>
                        </a:rPr>
                        <a:t>8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5,56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29209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1,13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29209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86690"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 spc="-10">
                          <a:latin typeface="Calibri"/>
                          <a:cs typeface="Calibri"/>
                        </a:rPr>
                        <a:t>05-­</a:t>
                      </a:r>
                      <a:r>
                        <a:rPr dirty="0" sz="850" spc="20">
                          <a:latin typeface="Calibri"/>
                          <a:cs typeface="Calibri"/>
                        </a:rPr>
                        <a:t>‐</a:t>
                      </a:r>
                      <a:r>
                        <a:rPr dirty="0" sz="850" spc="-20"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85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850" spc="-1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50" spc="-15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850">
                          <a:latin typeface="Calibri"/>
                          <a:cs typeface="Calibri"/>
                        </a:rPr>
                        <a:t>-­</a:t>
                      </a:r>
                      <a:r>
                        <a:rPr dirty="0" sz="850" spc="20">
                          <a:latin typeface="Calibri"/>
                          <a:cs typeface="Calibri"/>
                        </a:rPr>
                        <a:t>‐</a:t>
                      </a:r>
                      <a:r>
                        <a:rPr dirty="0" sz="850" spc="-10">
                          <a:latin typeface="Calibri"/>
                          <a:cs typeface="Calibri"/>
                        </a:rPr>
                        <a:t>08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159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16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>
                          <a:latin typeface="Calibri"/>
                          <a:cs typeface="Calibri"/>
                        </a:rPr>
                        <a:t>2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9,94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29209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8,00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29209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86690"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 spc="-10">
                          <a:latin typeface="Calibri"/>
                          <a:cs typeface="Calibri"/>
                        </a:rPr>
                        <a:t>06-­</a:t>
                      </a:r>
                      <a:r>
                        <a:rPr dirty="0" sz="850" spc="20">
                          <a:latin typeface="Calibri"/>
                          <a:cs typeface="Calibri"/>
                        </a:rPr>
                        <a:t>‐</a:t>
                      </a:r>
                      <a:r>
                        <a:rPr dirty="0" sz="850" spc="-20"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85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850" spc="-1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50" spc="-15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850">
                          <a:latin typeface="Calibri"/>
                          <a:cs typeface="Calibri"/>
                        </a:rPr>
                        <a:t>-­</a:t>
                      </a:r>
                      <a:r>
                        <a:rPr dirty="0" sz="850" spc="20">
                          <a:latin typeface="Calibri"/>
                          <a:cs typeface="Calibri"/>
                        </a:rPr>
                        <a:t>‐</a:t>
                      </a:r>
                      <a:r>
                        <a:rPr dirty="0" sz="850" spc="-10">
                          <a:latin typeface="Calibri"/>
                          <a:cs typeface="Calibri"/>
                        </a:rPr>
                        <a:t>08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439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22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>
                          <a:latin typeface="Calibri"/>
                          <a:cs typeface="Calibri"/>
                        </a:rPr>
                        <a:t>1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19,95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29209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22,00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29209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86055"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 spc="-10">
                          <a:latin typeface="Calibri"/>
                          <a:cs typeface="Calibri"/>
                        </a:rPr>
                        <a:t>07-­</a:t>
                      </a:r>
                      <a:r>
                        <a:rPr dirty="0" sz="850" spc="20">
                          <a:latin typeface="Calibri"/>
                          <a:cs typeface="Calibri"/>
                        </a:rPr>
                        <a:t>‐</a:t>
                      </a:r>
                      <a:r>
                        <a:rPr dirty="0" sz="850" spc="-20"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85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850" spc="-1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50" spc="-15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850">
                          <a:latin typeface="Calibri"/>
                          <a:cs typeface="Calibri"/>
                        </a:rPr>
                        <a:t>-­</a:t>
                      </a:r>
                      <a:r>
                        <a:rPr dirty="0" sz="850" spc="20">
                          <a:latin typeface="Calibri"/>
                          <a:cs typeface="Calibri"/>
                        </a:rPr>
                        <a:t>‐</a:t>
                      </a:r>
                      <a:r>
                        <a:rPr dirty="0" sz="850" spc="-10">
                          <a:latin typeface="Calibri"/>
                          <a:cs typeface="Calibri"/>
                        </a:rPr>
                        <a:t>08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1190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57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12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20,88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29844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4,75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29844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86690"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 spc="-10">
                          <a:latin typeface="Calibri"/>
                          <a:cs typeface="Calibri"/>
                        </a:rPr>
                        <a:t>10-­</a:t>
                      </a:r>
                      <a:r>
                        <a:rPr dirty="0" sz="850" spc="20">
                          <a:latin typeface="Calibri"/>
                          <a:cs typeface="Calibri"/>
                        </a:rPr>
                        <a:t>‐</a:t>
                      </a:r>
                      <a:r>
                        <a:rPr dirty="0" sz="850" spc="-20"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85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850" spc="-1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50" spc="-15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850">
                          <a:latin typeface="Calibri"/>
                          <a:cs typeface="Calibri"/>
                        </a:rPr>
                        <a:t>-­</a:t>
                      </a:r>
                      <a:r>
                        <a:rPr dirty="0" sz="850" spc="20">
                          <a:latin typeface="Calibri"/>
                          <a:cs typeface="Calibri"/>
                        </a:rPr>
                        <a:t>‐</a:t>
                      </a:r>
                      <a:r>
                        <a:rPr dirty="0" sz="850" spc="-10">
                          <a:latin typeface="Calibri"/>
                          <a:cs typeface="Calibri"/>
                        </a:rPr>
                        <a:t>08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440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49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33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8,98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29844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1,48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29844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86055"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 spc="-10">
                          <a:latin typeface="Calibri"/>
                          <a:cs typeface="Calibri"/>
                        </a:rPr>
                        <a:t>11-­</a:t>
                      </a:r>
                      <a:r>
                        <a:rPr dirty="0" sz="850" spc="20">
                          <a:latin typeface="Calibri"/>
                          <a:cs typeface="Calibri"/>
                        </a:rPr>
                        <a:t>‐</a:t>
                      </a:r>
                      <a:r>
                        <a:rPr dirty="0" sz="850" spc="-20"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85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850" spc="-1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50" spc="-15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850">
                          <a:latin typeface="Calibri"/>
                          <a:cs typeface="Calibri"/>
                        </a:rPr>
                        <a:t>-­</a:t>
                      </a:r>
                      <a:r>
                        <a:rPr dirty="0" sz="850" spc="20">
                          <a:latin typeface="Calibri"/>
                          <a:cs typeface="Calibri"/>
                        </a:rPr>
                        <a:t>‐</a:t>
                      </a:r>
                      <a:r>
                        <a:rPr dirty="0" sz="850" spc="-10">
                          <a:latin typeface="Calibri"/>
                          <a:cs typeface="Calibri"/>
                        </a:rPr>
                        <a:t>08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50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>
                          <a:latin typeface="Calibri"/>
                          <a:cs typeface="Calibri"/>
                        </a:rPr>
                        <a:t>9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>
                          <a:latin typeface="Calibri"/>
                          <a:cs typeface="Calibri"/>
                        </a:rPr>
                        <a:t>6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5,56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29209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1,50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29209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86055"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 spc="-10">
                          <a:latin typeface="Calibri"/>
                          <a:cs typeface="Calibri"/>
                        </a:rPr>
                        <a:t>12-­</a:t>
                      </a:r>
                      <a:r>
                        <a:rPr dirty="0" sz="850" spc="20">
                          <a:latin typeface="Calibri"/>
                          <a:cs typeface="Calibri"/>
                        </a:rPr>
                        <a:t>‐</a:t>
                      </a:r>
                      <a:r>
                        <a:rPr dirty="0" sz="850" spc="-20"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85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850" spc="-1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50" spc="-15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850">
                          <a:latin typeface="Calibri"/>
                          <a:cs typeface="Calibri"/>
                        </a:rPr>
                        <a:t>-­</a:t>
                      </a:r>
                      <a:r>
                        <a:rPr dirty="0" sz="850" spc="20">
                          <a:latin typeface="Calibri"/>
                          <a:cs typeface="Calibri"/>
                        </a:rPr>
                        <a:t>‐</a:t>
                      </a:r>
                      <a:r>
                        <a:rPr dirty="0" sz="850" spc="-10">
                          <a:latin typeface="Calibri"/>
                          <a:cs typeface="Calibri"/>
                        </a:rPr>
                        <a:t>08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398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45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>
                          <a:latin typeface="Calibri"/>
                          <a:cs typeface="Calibri"/>
                        </a:rPr>
                        <a:t>8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8,84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29844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5,63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29844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86690"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 spc="-10">
                          <a:latin typeface="Calibri"/>
                          <a:cs typeface="Calibri"/>
                        </a:rPr>
                        <a:t>13-­</a:t>
                      </a:r>
                      <a:r>
                        <a:rPr dirty="0" sz="850" spc="20">
                          <a:latin typeface="Calibri"/>
                          <a:cs typeface="Calibri"/>
                        </a:rPr>
                        <a:t>‐</a:t>
                      </a:r>
                      <a:r>
                        <a:rPr dirty="0" sz="850" spc="-20"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85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850" spc="-1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50" spc="-15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850">
                          <a:latin typeface="Calibri"/>
                          <a:cs typeface="Calibri"/>
                        </a:rPr>
                        <a:t>-­</a:t>
                      </a:r>
                      <a:r>
                        <a:rPr dirty="0" sz="850" spc="20">
                          <a:latin typeface="Calibri"/>
                          <a:cs typeface="Calibri"/>
                        </a:rPr>
                        <a:t>‐</a:t>
                      </a:r>
                      <a:r>
                        <a:rPr dirty="0" sz="850" spc="-10">
                          <a:latin typeface="Calibri"/>
                          <a:cs typeface="Calibri"/>
                        </a:rPr>
                        <a:t>08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1924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28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>
                          <a:latin typeface="Calibri"/>
                          <a:cs typeface="Calibri"/>
                        </a:rPr>
                        <a:t>7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68,71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29844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4,00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29844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86055"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 spc="-10">
                          <a:latin typeface="Calibri"/>
                          <a:cs typeface="Calibri"/>
                        </a:rPr>
                        <a:t>14-­</a:t>
                      </a:r>
                      <a:r>
                        <a:rPr dirty="0" sz="850" spc="20">
                          <a:latin typeface="Calibri"/>
                          <a:cs typeface="Calibri"/>
                        </a:rPr>
                        <a:t>‐</a:t>
                      </a:r>
                      <a:r>
                        <a:rPr dirty="0" sz="850" spc="-20"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85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850" spc="-1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50" spc="-15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850">
                          <a:latin typeface="Calibri"/>
                          <a:cs typeface="Calibri"/>
                        </a:rPr>
                        <a:t>-­</a:t>
                      </a:r>
                      <a:r>
                        <a:rPr dirty="0" sz="850" spc="20">
                          <a:latin typeface="Calibri"/>
                          <a:cs typeface="Calibri"/>
                        </a:rPr>
                        <a:t>‐</a:t>
                      </a:r>
                      <a:r>
                        <a:rPr dirty="0" sz="850" spc="-10">
                          <a:latin typeface="Calibri"/>
                          <a:cs typeface="Calibri"/>
                        </a:rPr>
                        <a:t>08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1602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33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>
                          <a:latin typeface="Calibri"/>
                          <a:cs typeface="Calibri"/>
                        </a:rPr>
                        <a:t>7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48,55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29209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4,71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29209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86055"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 spc="-10">
                          <a:latin typeface="Calibri"/>
                          <a:cs typeface="Calibri"/>
                        </a:rPr>
                        <a:t>17-­</a:t>
                      </a:r>
                      <a:r>
                        <a:rPr dirty="0" sz="850" spc="20">
                          <a:latin typeface="Calibri"/>
                          <a:cs typeface="Calibri"/>
                        </a:rPr>
                        <a:t>‐</a:t>
                      </a:r>
                      <a:r>
                        <a:rPr dirty="0" sz="850" spc="-20"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85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850" spc="-1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50" spc="-15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850">
                          <a:latin typeface="Calibri"/>
                          <a:cs typeface="Calibri"/>
                        </a:rPr>
                        <a:t>-­</a:t>
                      </a:r>
                      <a:r>
                        <a:rPr dirty="0" sz="850" spc="20">
                          <a:latin typeface="Calibri"/>
                          <a:cs typeface="Calibri"/>
                        </a:rPr>
                        <a:t>‐</a:t>
                      </a:r>
                      <a:r>
                        <a:rPr dirty="0" sz="850" spc="-10">
                          <a:latin typeface="Calibri"/>
                          <a:cs typeface="Calibri"/>
                        </a:rPr>
                        <a:t>08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983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18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>
                          <a:latin typeface="Calibri"/>
                          <a:cs typeface="Calibri"/>
                        </a:rPr>
                        <a:t>3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54,61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29844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6,00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29844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86690"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 spc="-10">
                          <a:latin typeface="Calibri"/>
                          <a:cs typeface="Calibri"/>
                        </a:rPr>
                        <a:t>18-­</a:t>
                      </a:r>
                      <a:r>
                        <a:rPr dirty="0" sz="850" spc="20">
                          <a:latin typeface="Calibri"/>
                          <a:cs typeface="Calibri"/>
                        </a:rPr>
                        <a:t>‐</a:t>
                      </a:r>
                      <a:r>
                        <a:rPr dirty="0" sz="850" spc="-20"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85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850" spc="-1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50" spc="-15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850">
                          <a:latin typeface="Calibri"/>
                          <a:cs typeface="Calibri"/>
                        </a:rPr>
                        <a:t>-­</a:t>
                      </a:r>
                      <a:r>
                        <a:rPr dirty="0" sz="850" spc="20">
                          <a:latin typeface="Calibri"/>
                          <a:cs typeface="Calibri"/>
                        </a:rPr>
                        <a:t>‐</a:t>
                      </a:r>
                      <a:r>
                        <a:rPr dirty="0" sz="850" spc="-10">
                          <a:latin typeface="Calibri"/>
                          <a:cs typeface="Calibri"/>
                        </a:rPr>
                        <a:t>08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2681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126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14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21,28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29209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9,00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29209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86055"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 spc="-10">
                          <a:latin typeface="Calibri"/>
                          <a:cs typeface="Calibri"/>
                        </a:rPr>
                        <a:t>19-­</a:t>
                      </a:r>
                      <a:r>
                        <a:rPr dirty="0" sz="850" spc="20">
                          <a:latin typeface="Calibri"/>
                          <a:cs typeface="Calibri"/>
                        </a:rPr>
                        <a:t>‐</a:t>
                      </a:r>
                      <a:r>
                        <a:rPr dirty="0" sz="850" spc="-20"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85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850" spc="-1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50" spc="-15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850">
                          <a:latin typeface="Calibri"/>
                          <a:cs typeface="Calibri"/>
                        </a:rPr>
                        <a:t>-­</a:t>
                      </a:r>
                      <a:r>
                        <a:rPr dirty="0" sz="850" spc="20">
                          <a:latin typeface="Calibri"/>
                          <a:cs typeface="Calibri"/>
                        </a:rPr>
                        <a:t>‐</a:t>
                      </a:r>
                      <a:r>
                        <a:rPr dirty="0" sz="850" spc="-10">
                          <a:latin typeface="Calibri"/>
                          <a:cs typeface="Calibri"/>
                        </a:rPr>
                        <a:t>08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1215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21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>
                          <a:latin typeface="Calibri"/>
                          <a:cs typeface="Calibri"/>
                        </a:rPr>
                        <a:t>9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57,86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29844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2,33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29844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86690"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 spc="-10">
                          <a:latin typeface="Calibri"/>
                          <a:cs typeface="Calibri"/>
                        </a:rPr>
                        <a:t>24-­</a:t>
                      </a:r>
                      <a:r>
                        <a:rPr dirty="0" sz="850" spc="20">
                          <a:latin typeface="Calibri"/>
                          <a:cs typeface="Calibri"/>
                        </a:rPr>
                        <a:t>‐</a:t>
                      </a:r>
                      <a:r>
                        <a:rPr dirty="0" sz="850" spc="-20"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85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850" spc="-1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50" spc="-15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850">
                          <a:latin typeface="Calibri"/>
                          <a:cs typeface="Calibri"/>
                        </a:rPr>
                        <a:t>-­</a:t>
                      </a:r>
                      <a:r>
                        <a:rPr dirty="0" sz="850" spc="20">
                          <a:latin typeface="Calibri"/>
                          <a:cs typeface="Calibri"/>
                        </a:rPr>
                        <a:t>‐</a:t>
                      </a:r>
                      <a:r>
                        <a:rPr dirty="0" sz="850" spc="-10">
                          <a:latin typeface="Calibri"/>
                          <a:cs typeface="Calibri"/>
                        </a:rPr>
                        <a:t>08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380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30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>
                          <a:latin typeface="Calibri"/>
                          <a:cs typeface="Calibri"/>
                        </a:rPr>
                        <a:t>4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12,67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29209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7,50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29209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86055"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 spc="-10">
                          <a:latin typeface="Calibri"/>
                          <a:cs typeface="Calibri"/>
                        </a:rPr>
                        <a:t>25-­</a:t>
                      </a:r>
                      <a:r>
                        <a:rPr dirty="0" sz="850" spc="20">
                          <a:latin typeface="Calibri"/>
                          <a:cs typeface="Calibri"/>
                        </a:rPr>
                        <a:t>‐</a:t>
                      </a:r>
                      <a:r>
                        <a:rPr dirty="0" sz="850" spc="-20"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85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850" spc="-1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50" spc="-15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850">
                          <a:latin typeface="Calibri"/>
                          <a:cs typeface="Calibri"/>
                        </a:rPr>
                        <a:t>-­</a:t>
                      </a:r>
                      <a:r>
                        <a:rPr dirty="0" sz="850" spc="20">
                          <a:latin typeface="Calibri"/>
                          <a:cs typeface="Calibri"/>
                        </a:rPr>
                        <a:t>‐</a:t>
                      </a:r>
                      <a:r>
                        <a:rPr dirty="0" sz="850" spc="-10">
                          <a:latin typeface="Calibri"/>
                          <a:cs typeface="Calibri"/>
                        </a:rPr>
                        <a:t>08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1275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18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>
                          <a:latin typeface="Calibri"/>
                          <a:cs typeface="Calibri"/>
                        </a:rPr>
                        <a:t>9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70,83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29209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2,00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29209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86055"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 spc="-10">
                          <a:latin typeface="Calibri"/>
                          <a:cs typeface="Calibri"/>
                        </a:rPr>
                        <a:t>26-­</a:t>
                      </a:r>
                      <a:r>
                        <a:rPr dirty="0" sz="850" spc="20">
                          <a:latin typeface="Calibri"/>
                          <a:cs typeface="Calibri"/>
                        </a:rPr>
                        <a:t>‐</a:t>
                      </a:r>
                      <a:r>
                        <a:rPr dirty="0" sz="850" spc="-20"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85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850" spc="-1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50" spc="-15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850">
                          <a:latin typeface="Calibri"/>
                          <a:cs typeface="Calibri"/>
                        </a:rPr>
                        <a:t>-­</a:t>
                      </a:r>
                      <a:r>
                        <a:rPr dirty="0" sz="850" spc="20">
                          <a:latin typeface="Calibri"/>
                          <a:cs typeface="Calibri"/>
                        </a:rPr>
                        <a:t>‐</a:t>
                      </a:r>
                      <a:r>
                        <a:rPr dirty="0" sz="850" spc="-10">
                          <a:latin typeface="Calibri"/>
                          <a:cs typeface="Calibri"/>
                        </a:rPr>
                        <a:t>08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1463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44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>
                          <a:latin typeface="Calibri"/>
                          <a:cs typeface="Calibri"/>
                        </a:rPr>
                        <a:t>8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33,25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29844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5,50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29844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67640"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850" spc="-10">
                          <a:latin typeface="Calibri"/>
                          <a:cs typeface="Calibri"/>
                        </a:rPr>
                        <a:t>27-­</a:t>
                      </a:r>
                      <a:r>
                        <a:rPr dirty="0" sz="850" spc="20">
                          <a:latin typeface="Calibri"/>
                          <a:cs typeface="Calibri"/>
                        </a:rPr>
                        <a:t>‐</a:t>
                      </a:r>
                      <a:r>
                        <a:rPr dirty="0" sz="850" spc="-20"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85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850" spc="-1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50" spc="-15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850">
                          <a:latin typeface="Calibri"/>
                          <a:cs typeface="Calibri"/>
                        </a:rPr>
                        <a:t>-­</a:t>
                      </a:r>
                      <a:r>
                        <a:rPr dirty="0" sz="850" spc="20">
                          <a:latin typeface="Calibri"/>
                          <a:cs typeface="Calibri"/>
                        </a:rPr>
                        <a:t>‐</a:t>
                      </a:r>
                      <a:r>
                        <a:rPr dirty="0" sz="850" spc="-10">
                          <a:latin typeface="Calibri"/>
                          <a:cs typeface="Calibri"/>
                        </a:rPr>
                        <a:t>08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2032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1812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20320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52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20320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19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20320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34,85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20320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2,74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20320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86690"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 spc="-10">
                          <a:latin typeface="Calibri"/>
                          <a:cs typeface="Calibri"/>
                        </a:rPr>
                        <a:t>28-­</a:t>
                      </a:r>
                      <a:r>
                        <a:rPr dirty="0" sz="850" spc="20">
                          <a:latin typeface="Calibri"/>
                          <a:cs typeface="Calibri"/>
                        </a:rPr>
                        <a:t>‐</a:t>
                      </a:r>
                      <a:r>
                        <a:rPr dirty="0" sz="850" spc="-20"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85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850" spc="-1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50" spc="-15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850">
                          <a:latin typeface="Calibri"/>
                          <a:cs typeface="Calibri"/>
                        </a:rPr>
                        <a:t>-­</a:t>
                      </a:r>
                      <a:r>
                        <a:rPr dirty="0" sz="850" spc="20">
                          <a:latin typeface="Calibri"/>
                          <a:cs typeface="Calibri"/>
                        </a:rPr>
                        <a:t>‐</a:t>
                      </a:r>
                      <a:r>
                        <a:rPr dirty="0" sz="850" spc="-10">
                          <a:latin typeface="Calibri"/>
                          <a:cs typeface="Calibri"/>
                        </a:rPr>
                        <a:t>08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65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16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>
                          <a:latin typeface="Calibri"/>
                          <a:cs typeface="Calibri"/>
                        </a:rPr>
                        <a:t>5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4,06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29209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3,20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29209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86055"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 spc="-10">
                          <a:latin typeface="Calibri"/>
                          <a:cs typeface="Calibri"/>
                        </a:rPr>
                        <a:t>31-­</a:t>
                      </a:r>
                      <a:r>
                        <a:rPr dirty="0" sz="850" spc="20">
                          <a:latin typeface="Calibri"/>
                          <a:cs typeface="Calibri"/>
                        </a:rPr>
                        <a:t>‐</a:t>
                      </a:r>
                      <a:r>
                        <a:rPr dirty="0" sz="850" spc="-20"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85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850" spc="-1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50" spc="-15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850">
                          <a:latin typeface="Calibri"/>
                          <a:cs typeface="Calibri"/>
                        </a:rPr>
                        <a:t>-­</a:t>
                      </a:r>
                      <a:r>
                        <a:rPr dirty="0" sz="850" spc="20">
                          <a:latin typeface="Calibri"/>
                          <a:cs typeface="Calibri"/>
                        </a:rPr>
                        <a:t>‐</a:t>
                      </a:r>
                      <a:r>
                        <a:rPr dirty="0" sz="850" spc="-10">
                          <a:latin typeface="Calibri"/>
                          <a:cs typeface="Calibri"/>
                        </a:rPr>
                        <a:t>08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497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37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11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13,43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29844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3,36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29844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86690"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dirty="0" sz="850" spc="-20"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85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850" spc="-10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50" spc="-15"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850" spc="15">
                          <a:latin typeface="Calibri"/>
                          <a:cs typeface="Calibri"/>
                        </a:rPr>
                        <a:t>z</a:t>
                      </a:r>
                      <a:r>
                        <a:rPr dirty="0" sz="850">
                          <a:latin typeface="Calibri"/>
                          <a:cs typeface="Calibri"/>
                        </a:rPr>
                        <a:t>o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29844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18.241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29844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693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29844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173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29844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26,32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29844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dirty="0" sz="850" spc="15">
                          <a:latin typeface="Calibri"/>
                          <a:cs typeface="Calibri"/>
                        </a:rPr>
                        <a:t>4,01</a:t>
                      </a:r>
                      <a:endParaRPr sz="850">
                        <a:latin typeface="Calibri"/>
                        <a:cs typeface="Calibri"/>
                      </a:endParaRPr>
                    </a:p>
                  </a:txBody>
                  <a:tcPr marL="0" marR="0" marB="0" marT="29844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860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D0D7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D0D7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D0D7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D0D7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D0D7E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D0D7E5"/>
                      </a:solidFill>
                      <a:prstDash val="solid"/>
                    </a:lnL>
                    <a:lnR w="19050">
                      <a:solidFill>
                        <a:srgbClr val="D0D7E5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D0D7E5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5446074" y="1849582"/>
            <a:ext cx="1948180" cy="1046480"/>
            <a:chOff x="5446074" y="1849582"/>
            <a:chExt cx="1948180" cy="104648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8992" y="1849582"/>
              <a:ext cx="1945177" cy="104324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446074" y="1910715"/>
              <a:ext cx="29209" cy="956310"/>
            </a:xfrm>
            <a:custGeom>
              <a:avLst/>
              <a:gdLst/>
              <a:ahLst/>
              <a:cxnLst/>
              <a:rect l="l" t="t" r="r" b="b"/>
              <a:pathLst>
                <a:path w="29210" h="956310">
                  <a:moveTo>
                    <a:pt x="28935" y="955963"/>
                  </a:moveTo>
                  <a:lnTo>
                    <a:pt x="0" y="955963"/>
                  </a:lnTo>
                </a:path>
                <a:path w="29210" h="956310">
                  <a:moveTo>
                    <a:pt x="28935" y="798021"/>
                  </a:moveTo>
                  <a:lnTo>
                    <a:pt x="0" y="798021"/>
                  </a:lnTo>
                </a:path>
                <a:path w="29210" h="956310">
                  <a:moveTo>
                    <a:pt x="28935" y="640079"/>
                  </a:moveTo>
                  <a:lnTo>
                    <a:pt x="0" y="640079"/>
                  </a:lnTo>
                </a:path>
                <a:path w="29210" h="956310">
                  <a:moveTo>
                    <a:pt x="28935" y="477981"/>
                  </a:moveTo>
                  <a:lnTo>
                    <a:pt x="0" y="477981"/>
                  </a:lnTo>
                </a:path>
                <a:path w="29210" h="956310">
                  <a:moveTo>
                    <a:pt x="28935" y="320039"/>
                  </a:moveTo>
                  <a:lnTo>
                    <a:pt x="0" y="320039"/>
                  </a:lnTo>
                </a:path>
                <a:path w="29210" h="956310">
                  <a:moveTo>
                    <a:pt x="28935" y="162097"/>
                  </a:moveTo>
                  <a:lnTo>
                    <a:pt x="0" y="162097"/>
                  </a:lnTo>
                </a:path>
                <a:path w="29210" h="956310">
                  <a:moveTo>
                    <a:pt x="28935" y="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98989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475169" y="2866677"/>
              <a:ext cx="1844039" cy="29209"/>
            </a:xfrm>
            <a:custGeom>
              <a:avLst/>
              <a:gdLst/>
              <a:ahLst/>
              <a:cxnLst/>
              <a:rect l="l" t="t" r="r" b="b"/>
              <a:pathLst>
                <a:path w="1844040" h="29210">
                  <a:moveTo>
                    <a:pt x="0" y="0"/>
                  </a:moveTo>
                  <a:lnTo>
                    <a:pt x="0" y="29093"/>
                  </a:lnTo>
                </a:path>
                <a:path w="1844040" h="29210">
                  <a:moveTo>
                    <a:pt x="95597" y="0"/>
                  </a:moveTo>
                  <a:lnTo>
                    <a:pt x="95597" y="29093"/>
                  </a:lnTo>
                </a:path>
                <a:path w="1844040" h="29210">
                  <a:moveTo>
                    <a:pt x="195348" y="0"/>
                  </a:moveTo>
                  <a:lnTo>
                    <a:pt x="195348" y="29093"/>
                  </a:lnTo>
                </a:path>
                <a:path w="1844040" h="29210">
                  <a:moveTo>
                    <a:pt x="290946" y="0"/>
                  </a:moveTo>
                  <a:lnTo>
                    <a:pt x="290946" y="29093"/>
                  </a:lnTo>
                </a:path>
                <a:path w="1844040" h="29210">
                  <a:moveTo>
                    <a:pt x="386541" y="0"/>
                  </a:moveTo>
                  <a:lnTo>
                    <a:pt x="386541" y="29093"/>
                  </a:lnTo>
                </a:path>
                <a:path w="1844040" h="29210">
                  <a:moveTo>
                    <a:pt x="486295" y="0"/>
                  </a:moveTo>
                  <a:lnTo>
                    <a:pt x="486295" y="29093"/>
                  </a:lnTo>
                </a:path>
                <a:path w="1844040" h="29210">
                  <a:moveTo>
                    <a:pt x="581891" y="0"/>
                  </a:moveTo>
                  <a:lnTo>
                    <a:pt x="581891" y="29093"/>
                  </a:lnTo>
                </a:path>
                <a:path w="1844040" h="29210">
                  <a:moveTo>
                    <a:pt x="677486" y="0"/>
                  </a:moveTo>
                  <a:lnTo>
                    <a:pt x="677486" y="29093"/>
                  </a:lnTo>
                </a:path>
                <a:path w="1844040" h="29210">
                  <a:moveTo>
                    <a:pt x="777240" y="0"/>
                  </a:moveTo>
                  <a:lnTo>
                    <a:pt x="777240" y="29093"/>
                  </a:lnTo>
                </a:path>
                <a:path w="1844040" h="29210">
                  <a:moveTo>
                    <a:pt x="872837" y="0"/>
                  </a:moveTo>
                  <a:lnTo>
                    <a:pt x="872837" y="29093"/>
                  </a:lnTo>
                </a:path>
                <a:path w="1844040" h="29210">
                  <a:moveTo>
                    <a:pt x="968433" y="0"/>
                  </a:moveTo>
                  <a:lnTo>
                    <a:pt x="968433" y="29093"/>
                  </a:lnTo>
                </a:path>
                <a:path w="1844040" h="29210">
                  <a:moveTo>
                    <a:pt x="1068185" y="0"/>
                  </a:moveTo>
                  <a:lnTo>
                    <a:pt x="1068185" y="29093"/>
                  </a:lnTo>
                </a:path>
                <a:path w="1844040" h="29210">
                  <a:moveTo>
                    <a:pt x="1163781" y="0"/>
                  </a:moveTo>
                  <a:lnTo>
                    <a:pt x="1163781" y="29093"/>
                  </a:lnTo>
                </a:path>
                <a:path w="1844040" h="29210">
                  <a:moveTo>
                    <a:pt x="1259377" y="0"/>
                  </a:moveTo>
                  <a:lnTo>
                    <a:pt x="1259377" y="29093"/>
                  </a:lnTo>
                </a:path>
                <a:path w="1844040" h="29210">
                  <a:moveTo>
                    <a:pt x="1359130" y="0"/>
                  </a:moveTo>
                  <a:lnTo>
                    <a:pt x="1359130" y="29093"/>
                  </a:lnTo>
                </a:path>
                <a:path w="1844040" h="29210">
                  <a:moveTo>
                    <a:pt x="1454726" y="0"/>
                  </a:moveTo>
                  <a:lnTo>
                    <a:pt x="1454726" y="29093"/>
                  </a:lnTo>
                </a:path>
                <a:path w="1844040" h="29210">
                  <a:moveTo>
                    <a:pt x="1554480" y="0"/>
                  </a:moveTo>
                  <a:lnTo>
                    <a:pt x="1554480" y="29093"/>
                  </a:lnTo>
                </a:path>
                <a:path w="1844040" h="29210">
                  <a:moveTo>
                    <a:pt x="1650076" y="0"/>
                  </a:moveTo>
                  <a:lnTo>
                    <a:pt x="1650076" y="29093"/>
                  </a:lnTo>
                </a:path>
                <a:path w="1844040" h="29210">
                  <a:moveTo>
                    <a:pt x="1745672" y="0"/>
                  </a:moveTo>
                  <a:lnTo>
                    <a:pt x="1745672" y="29093"/>
                  </a:lnTo>
                </a:path>
                <a:path w="1844040" h="29210">
                  <a:moveTo>
                    <a:pt x="1843737" y="0"/>
                  </a:moveTo>
                  <a:lnTo>
                    <a:pt x="1843737" y="29093"/>
                  </a:lnTo>
                </a:path>
              </a:pathLst>
            </a:custGeom>
            <a:ln w="9524">
              <a:solidFill>
                <a:srgbClr val="98989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5189108" y="1792454"/>
            <a:ext cx="211454" cy="114236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algn="r" marR="10795">
              <a:lnSpc>
                <a:spcPct val="100000"/>
              </a:lnSpc>
              <a:spcBef>
                <a:spcPts val="515"/>
              </a:spcBef>
            </a:pPr>
            <a:r>
              <a:rPr dirty="0" sz="700">
                <a:latin typeface="Calibri"/>
                <a:cs typeface="Calibri"/>
              </a:rPr>
              <a:t>3000</a:t>
            </a:r>
            <a:endParaRPr sz="700">
              <a:latin typeface="Calibri"/>
              <a:cs typeface="Calibri"/>
            </a:endParaRPr>
          </a:p>
          <a:p>
            <a:pPr algn="r" marR="10795">
              <a:lnSpc>
                <a:spcPct val="100000"/>
              </a:lnSpc>
              <a:spcBef>
                <a:spcPts val="415"/>
              </a:spcBef>
            </a:pPr>
            <a:r>
              <a:rPr dirty="0" sz="700">
                <a:latin typeface="Calibri"/>
                <a:cs typeface="Calibri"/>
              </a:rPr>
              <a:t>2500</a:t>
            </a:r>
            <a:endParaRPr sz="700">
              <a:latin typeface="Calibri"/>
              <a:cs typeface="Calibri"/>
            </a:endParaRPr>
          </a:p>
          <a:p>
            <a:pPr algn="r" marR="10795">
              <a:lnSpc>
                <a:spcPct val="100000"/>
              </a:lnSpc>
              <a:spcBef>
                <a:spcPts val="415"/>
              </a:spcBef>
            </a:pPr>
            <a:r>
              <a:rPr dirty="0" sz="700">
                <a:latin typeface="Calibri"/>
                <a:cs typeface="Calibri"/>
              </a:rPr>
              <a:t>2000</a:t>
            </a:r>
            <a:endParaRPr sz="700">
              <a:latin typeface="Calibri"/>
              <a:cs typeface="Calibri"/>
            </a:endParaRPr>
          </a:p>
          <a:p>
            <a:pPr algn="r" marR="10795">
              <a:lnSpc>
                <a:spcPct val="100000"/>
              </a:lnSpc>
              <a:spcBef>
                <a:spcPts val="415"/>
              </a:spcBef>
            </a:pPr>
            <a:r>
              <a:rPr dirty="0" sz="700">
                <a:latin typeface="Calibri"/>
                <a:cs typeface="Calibri"/>
              </a:rPr>
              <a:t>1500</a:t>
            </a:r>
            <a:endParaRPr sz="700">
              <a:latin typeface="Calibri"/>
              <a:cs typeface="Calibri"/>
            </a:endParaRPr>
          </a:p>
          <a:p>
            <a:pPr algn="r" marR="10795">
              <a:lnSpc>
                <a:spcPct val="100000"/>
              </a:lnSpc>
              <a:spcBef>
                <a:spcPts val="415"/>
              </a:spcBef>
            </a:pPr>
            <a:r>
              <a:rPr dirty="0" sz="700">
                <a:latin typeface="Calibri"/>
                <a:cs typeface="Calibri"/>
              </a:rPr>
              <a:t>1000</a:t>
            </a:r>
            <a:endParaRPr sz="7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420"/>
              </a:spcBef>
            </a:pPr>
            <a:r>
              <a:rPr dirty="0" sz="700">
                <a:latin typeface="Calibri"/>
                <a:cs typeface="Calibri"/>
              </a:rPr>
              <a:t>500</a:t>
            </a:r>
            <a:endParaRPr sz="700">
              <a:latin typeface="Calibri"/>
              <a:cs typeface="Calibri"/>
            </a:endParaRPr>
          </a:p>
          <a:p>
            <a:pPr algn="r" marR="5715">
              <a:lnSpc>
                <a:spcPct val="100000"/>
              </a:lnSpc>
              <a:spcBef>
                <a:spcPts val="415"/>
              </a:spcBef>
            </a:pPr>
            <a:r>
              <a:rPr dirty="0" sz="700">
                <a:latin typeface="Calibri"/>
                <a:cs typeface="Calibri"/>
              </a:rPr>
              <a:t>0</a:t>
            </a:r>
            <a:endParaRPr sz="7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41744" y="2962205"/>
            <a:ext cx="2040399" cy="29804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202911" y="1470025"/>
            <a:ext cx="10629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latin typeface="Calibri"/>
                <a:cs typeface="Calibri"/>
              </a:rPr>
              <a:t>Marzo_Entradas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675426" y="2502900"/>
            <a:ext cx="69850" cy="69850"/>
          </a:xfrm>
          <a:custGeom>
            <a:avLst/>
            <a:gdLst/>
            <a:ahLst/>
            <a:cxnLst/>
            <a:rect l="l" t="t" r="r" b="b"/>
            <a:pathLst>
              <a:path w="69850" h="69850">
                <a:moveTo>
                  <a:pt x="69752" y="0"/>
                </a:moveTo>
                <a:lnTo>
                  <a:pt x="0" y="0"/>
                </a:lnTo>
                <a:lnTo>
                  <a:pt x="0" y="69752"/>
                </a:lnTo>
                <a:lnTo>
                  <a:pt x="69752" y="69752"/>
                </a:lnTo>
                <a:lnTo>
                  <a:pt x="69752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761005" y="2447574"/>
            <a:ext cx="51054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Calibri"/>
                <a:cs typeface="Calibri"/>
              </a:rPr>
              <a:t>Unidades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53148" y="3952702"/>
            <a:ext cx="1766454" cy="1047403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218229" y="3918070"/>
            <a:ext cx="180340" cy="1129030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225"/>
              </a:spcBef>
            </a:pPr>
            <a:r>
              <a:rPr dirty="0" sz="800">
                <a:latin typeface="Calibri"/>
                <a:cs typeface="Calibri"/>
              </a:rPr>
              <a:t>140</a:t>
            </a:r>
            <a:endParaRPr sz="8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125"/>
              </a:spcBef>
            </a:pPr>
            <a:r>
              <a:rPr dirty="0" sz="800">
                <a:latin typeface="Calibri"/>
                <a:cs typeface="Calibri"/>
              </a:rPr>
              <a:t>120</a:t>
            </a:r>
            <a:endParaRPr sz="8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125"/>
              </a:spcBef>
            </a:pPr>
            <a:r>
              <a:rPr dirty="0" sz="800">
                <a:latin typeface="Calibri"/>
                <a:cs typeface="Calibri"/>
              </a:rPr>
              <a:t>100</a:t>
            </a:r>
            <a:endParaRPr sz="8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125"/>
              </a:spcBef>
            </a:pPr>
            <a:r>
              <a:rPr dirty="0" sz="800">
                <a:latin typeface="Calibri"/>
                <a:cs typeface="Calibri"/>
              </a:rPr>
              <a:t>80</a:t>
            </a:r>
            <a:endParaRPr sz="8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130"/>
              </a:spcBef>
            </a:pPr>
            <a:r>
              <a:rPr dirty="0" sz="800">
                <a:latin typeface="Calibri"/>
                <a:cs typeface="Calibri"/>
              </a:rPr>
              <a:t>60</a:t>
            </a:r>
            <a:endParaRPr sz="8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125"/>
              </a:spcBef>
            </a:pPr>
            <a:r>
              <a:rPr dirty="0" sz="800">
                <a:latin typeface="Calibri"/>
                <a:cs typeface="Calibri"/>
              </a:rPr>
              <a:t>40</a:t>
            </a:r>
            <a:endParaRPr sz="8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125"/>
              </a:spcBef>
            </a:pPr>
            <a:r>
              <a:rPr dirty="0" sz="800">
                <a:latin typeface="Calibri"/>
                <a:cs typeface="Calibri"/>
              </a:rPr>
              <a:t>20</a:t>
            </a:r>
            <a:endParaRPr sz="8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125"/>
              </a:spcBef>
            </a:pPr>
            <a:r>
              <a:rPr dirty="0" sz="800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42129" y="5067024"/>
            <a:ext cx="1879667" cy="298051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6222212" y="3545394"/>
            <a:ext cx="10629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latin typeface="Calibri"/>
                <a:cs typeface="Calibri"/>
              </a:rPr>
              <a:t>Marzo_Entradas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494314" y="4480398"/>
            <a:ext cx="69850" cy="69850"/>
          </a:xfrm>
          <a:custGeom>
            <a:avLst/>
            <a:gdLst/>
            <a:ahLst/>
            <a:cxnLst/>
            <a:rect l="l" t="t" r="r" b="b"/>
            <a:pathLst>
              <a:path w="69850" h="69850">
                <a:moveTo>
                  <a:pt x="69752" y="0"/>
                </a:moveTo>
                <a:lnTo>
                  <a:pt x="0" y="0"/>
                </a:lnTo>
                <a:lnTo>
                  <a:pt x="0" y="69752"/>
                </a:lnTo>
                <a:lnTo>
                  <a:pt x="69752" y="69752"/>
                </a:lnTo>
                <a:lnTo>
                  <a:pt x="69752" y="0"/>
                </a:lnTo>
                <a:close/>
              </a:path>
            </a:pathLst>
          </a:custGeom>
          <a:solidFill>
            <a:srgbClr val="609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7579893" y="4425072"/>
            <a:ext cx="681990" cy="433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Calibri"/>
                <a:cs typeface="Calibri"/>
              </a:rPr>
              <a:t>Líneas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dirty="0" sz="1000">
                <a:latin typeface="Calibri"/>
                <a:cs typeface="Calibri"/>
              </a:rPr>
              <a:t>Documentos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494314" y="4735451"/>
            <a:ext cx="69850" cy="69850"/>
          </a:xfrm>
          <a:custGeom>
            <a:avLst/>
            <a:gdLst/>
            <a:ahLst/>
            <a:cxnLst/>
            <a:rect l="l" t="t" r="r" b="b"/>
            <a:pathLst>
              <a:path w="69850" h="69850">
                <a:moveTo>
                  <a:pt x="69752" y="0"/>
                </a:moveTo>
                <a:lnTo>
                  <a:pt x="0" y="0"/>
                </a:lnTo>
                <a:lnTo>
                  <a:pt x="0" y="69752"/>
                </a:lnTo>
                <a:lnTo>
                  <a:pt x="69752" y="69752"/>
                </a:lnTo>
                <a:lnTo>
                  <a:pt x="69752" y="0"/>
                </a:lnTo>
                <a:close/>
              </a:path>
            </a:pathLst>
          </a:custGeom>
          <a:solidFill>
            <a:srgbClr val="AAC46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650343" y="6519012"/>
            <a:ext cx="3586479" cy="17272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000">
                <a:latin typeface="Gill Sans MT"/>
                <a:cs typeface="Gill Sans MT"/>
              </a:rPr>
              <a:t>SE</a:t>
            </a:r>
            <a:r>
              <a:rPr dirty="0" sz="1000" spc="-5">
                <a:latin typeface="Gill Sans MT"/>
                <a:cs typeface="Gill Sans MT"/>
              </a:rPr>
              <a:t>M</a:t>
            </a:r>
            <a:r>
              <a:rPr dirty="0" sz="1000">
                <a:latin typeface="Gill Sans MT"/>
                <a:cs typeface="Gill Sans MT"/>
              </a:rPr>
              <a:t>I</a:t>
            </a:r>
            <a:r>
              <a:rPr dirty="0" sz="1000" spc="-5">
                <a:latin typeface="Gill Sans MT"/>
                <a:cs typeface="Gill Sans MT"/>
              </a:rPr>
              <a:t>N</a:t>
            </a:r>
            <a:r>
              <a:rPr dirty="0" sz="1000">
                <a:latin typeface="Gill Sans MT"/>
                <a:cs typeface="Gill Sans MT"/>
              </a:rPr>
              <a:t>ARIO " LA GESTIÓN DE COMPRAS EN</a:t>
            </a:r>
            <a:r>
              <a:rPr dirty="0" sz="1000" spc="-130">
                <a:latin typeface="Gill Sans MT"/>
                <a:cs typeface="Gill Sans MT"/>
              </a:rPr>
              <a:t> </a:t>
            </a:r>
            <a:r>
              <a:rPr dirty="0" sz="1000">
                <a:latin typeface="Gill Sans MT"/>
                <a:cs typeface="Gill Sans MT"/>
              </a:rPr>
              <a:t>TIE</a:t>
            </a:r>
            <a:r>
              <a:rPr dirty="0" sz="1000" spc="-5">
                <a:latin typeface="Gill Sans MT"/>
                <a:cs typeface="Gill Sans MT"/>
              </a:rPr>
              <a:t>M</a:t>
            </a:r>
            <a:r>
              <a:rPr dirty="0" sz="1000">
                <a:latin typeface="Gill Sans MT"/>
                <a:cs typeface="Gill Sans MT"/>
              </a:rPr>
              <a:t>PO</a:t>
            </a:r>
            <a:r>
              <a:rPr dirty="0" sz="1000" spc="-5">
                <a:latin typeface="Gill Sans MT"/>
                <a:cs typeface="Gill Sans MT"/>
              </a:rPr>
              <a:t> </a:t>
            </a:r>
            <a:r>
              <a:rPr dirty="0" sz="1000">
                <a:latin typeface="Gill Sans MT"/>
                <a:cs typeface="Gill Sans MT"/>
              </a:rPr>
              <a:t>DE CRISIS"</a:t>
            </a:r>
            <a:endParaRPr sz="1000">
              <a:latin typeface="Gill Sans MT"/>
              <a:cs typeface="Gill Sans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268971" y="6515963"/>
            <a:ext cx="152400" cy="17272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000">
                <a:latin typeface="Gill Sans MT"/>
                <a:cs typeface="Gill Sans MT"/>
              </a:rPr>
              <a:t>87</a:t>
            </a:r>
            <a:endParaRPr sz="10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7625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Distribución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líneas</a:t>
            </a:r>
            <a:r>
              <a:rPr dirty="0" sz="1400" spc="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por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documento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 de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entrada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57771" y="6515963"/>
            <a:ext cx="215900" cy="17272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 sz="1000">
                <a:latin typeface="Gill Sans MT"/>
                <a:cs typeface="Gill Sans MT"/>
              </a:rPr>
              <a:t>88</a:t>
            </a:fld>
            <a:endParaRPr sz="10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745729" y="414021"/>
            <a:ext cx="242570" cy="887730"/>
          </a:xfrm>
          <a:prstGeom prst="rect">
            <a:avLst/>
          </a:prstGeom>
        </p:spPr>
        <p:txBody>
          <a:bodyPr wrap="square" lIns="0" tIns="381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marzo</a:t>
            </a:r>
            <a:r>
              <a:rPr dirty="0" sz="1400" spc="-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2008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47949" y="1000098"/>
            <a:ext cx="3624579" cy="180340"/>
          </a:xfrm>
          <a:prstGeom prst="rect">
            <a:avLst/>
          </a:prstGeom>
          <a:solidFill>
            <a:srgbClr val="4674A2"/>
          </a:solidFill>
        </p:spPr>
        <p:txBody>
          <a:bodyPr wrap="square" lIns="0" tIns="42545" rIns="0" bIns="0" rtlCol="0" vert="horz">
            <a:spAutoFit/>
          </a:bodyPr>
          <a:lstStyle/>
          <a:p>
            <a:pPr algn="ctr" marL="5715">
              <a:lnSpc>
                <a:spcPct val="100000"/>
              </a:lnSpc>
              <a:spcBef>
                <a:spcPts val="335"/>
              </a:spcBef>
            </a:pPr>
            <a:r>
              <a:rPr dirty="0" sz="900" spc="-5" b="1">
                <a:solidFill>
                  <a:srgbClr val="FFFFFF"/>
                </a:solidFill>
                <a:latin typeface="Calibri"/>
                <a:cs typeface="Calibri"/>
              </a:rPr>
              <a:t>Año</a:t>
            </a:r>
            <a:r>
              <a:rPr dirty="0" sz="9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FFFFFF"/>
                </a:solidFill>
                <a:latin typeface="Calibri"/>
                <a:cs typeface="Calibri"/>
              </a:rPr>
              <a:t>2008</a:t>
            </a:r>
            <a:endParaRPr sz="9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39863" y="1176750"/>
          <a:ext cx="5439410" cy="50317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2160"/>
                <a:gridCol w="927735"/>
                <a:gridCol w="842644"/>
                <a:gridCol w="249555"/>
                <a:gridCol w="605155"/>
                <a:gridCol w="269875"/>
                <a:gridCol w="504189"/>
                <a:gridCol w="370839"/>
                <a:gridCol w="892810"/>
              </a:tblGrid>
              <a:tr h="179705">
                <a:tc>
                  <a:txBody>
                    <a:bodyPr/>
                    <a:lstStyle/>
                    <a:p>
                      <a:pPr algn="ctr" marL="106680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Nº</a:t>
                      </a:r>
                      <a:r>
                        <a:rPr dirty="0" sz="900" spc="-4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Líneas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4F81BD"/>
                      </a:solidFill>
                      <a:prstDash val="solid"/>
                    </a:lnL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  <a:solidFill>
                      <a:srgbClr val="6095C9"/>
                    </a:solidFill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Nº</a:t>
                      </a:r>
                      <a:r>
                        <a:rPr dirty="0" sz="900" spc="-4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unds/lin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  <a:solidFill>
                      <a:srgbClr val="6095C9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Documentos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  <a:solidFill>
                      <a:srgbClr val="6095C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  <a:solidFill>
                      <a:srgbClr val="6095C9"/>
                    </a:solidFill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Acum.</a:t>
                      </a:r>
                      <a:r>
                        <a:rPr dirty="0" sz="900" spc="-4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Doc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  <a:solidFill>
                      <a:srgbClr val="6095C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  <a:solidFill>
                      <a:srgbClr val="6095C9"/>
                    </a:solidFill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%</a:t>
                      </a:r>
                      <a:r>
                        <a:rPr dirty="0" sz="900" spc="-5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Docum.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  <a:solidFill>
                      <a:srgbClr val="6095C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  <a:solidFill>
                      <a:srgbClr val="6095C9"/>
                    </a:solidFill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%acum</a:t>
                      </a:r>
                      <a:r>
                        <a:rPr dirty="0" sz="900" spc="-3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doc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R w="6350">
                      <a:solidFill>
                        <a:srgbClr val="4F81BD"/>
                      </a:solidFill>
                      <a:prstDash val="solid"/>
                    </a:lnR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  <a:solidFill>
                      <a:srgbClr val="6095C9"/>
                    </a:solidFill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 algn="ctr" marL="106680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4F81BD"/>
                      </a:solidFill>
                      <a:prstDash val="solid"/>
                    </a:lnL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635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77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77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527050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44,77%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44,77%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R w="6350">
                      <a:solidFill>
                        <a:srgbClr val="4F81BD"/>
                      </a:solidFill>
                      <a:prstDash val="solid"/>
                    </a:lnR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4F81BD"/>
                      </a:solidFill>
                      <a:prstDash val="solid"/>
                    </a:lnL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0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6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10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92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8,72%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53,49%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R w="6350">
                      <a:solidFill>
                        <a:srgbClr val="4F81BD"/>
                      </a:solidFill>
                      <a:prstDash val="solid"/>
                    </a:lnR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4F81BD"/>
                      </a:solidFill>
                      <a:prstDash val="solid"/>
                    </a:lnL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04775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11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20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3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95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1,74%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55,23%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R w="6350">
                      <a:solidFill>
                        <a:srgbClr val="4F81BD"/>
                      </a:solidFill>
                      <a:prstDash val="solid"/>
                    </a:lnR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4F81BD"/>
                      </a:solidFill>
                      <a:prstDash val="solid"/>
                    </a:lnL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04775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21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30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99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2,33%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57,56%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R w="6350">
                      <a:solidFill>
                        <a:srgbClr val="4F81BD"/>
                      </a:solidFill>
                      <a:prstDash val="solid"/>
                    </a:lnR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4F81BD"/>
                      </a:solidFill>
                      <a:prstDash val="solid"/>
                    </a:lnL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09220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Mas</a:t>
                      </a:r>
                      <a:r>
                        <a:rPr dirty="0" sz="9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31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101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1,16%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58,72%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R w="6350">
                      <a:solidFill>
                        <a:srgbClr val="4F81BD"/>
                      </a:solidFill>
                      <a:prstDash val="solid"/>
                    </a:lnR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 algn="ctr" marL="106680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4F81BD"/>
                      </a:solidFill>
                      <a:prstDash val="solid"/>
                    </a:lnL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635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9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110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5,23%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63,95%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R w="6350">
                      <a:solidFill>
                        <a:srgbClr val="4F81BD"/>
                      </a:solidFill>
                      <a:prstDash val="solid"/>
                    </a:lnR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4F81BD"/>
                      </a:solidFill>
                      <a:prstDash val="solid"/>
                    </a:lnL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0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6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10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120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5,81%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69,77%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R w="6350">
                      <a:solidFill>
                        <a:srgbClr val="4F81BD"/>
                      </a:solidFill>
                      <a:prstDash val="solid"/>
                    </a:lnR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4F81BD"/>
                      </a:solidFill>
                      <a:prstDash val="solid"/>
                    </a:lnL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04775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11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20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8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128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4,65%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74,42%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R w="6350">
                      <a:solidFill>
                        <a:srgbClr val="4F81BD"/>
                      </a:solidFill>
                      <a:prstDash val="solid"/>
                    </a:lnR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4F81BD"/>
                      </a:solidFill>
                      <a:prstDash val="solid"/>
                    </a:lnL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04775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21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30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129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0,58%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75,00%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R w="6350">
                      <a:solidFill>
                        <a:srgbClr val="4F81BD"/>
                      </a:solidFill>
                      <a:prstDash val="solid"/>
                    </a:lnR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4F81BD"/>
                      </a:solidFill>
                      <a:prstDash val="solid"/>
                    </a:lnL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09220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Mas</a:t>
                      </a:r>
                      <a:r>
                        <a:rPr dirty="0" sz="9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31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130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0,58%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75,58%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R w="6350">
                      <a:solidFill>
                        <a:srgbClr val="4F81BD"/>
                      </a:solidFill>
                      <a:prstDash val="solid"/>
                    </a:lnR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 algn="ctr" marL="106680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3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4F81BD"/>
                      </a:solidFill>
                      <a:prstDash val="solid"/>
                    </a:lnL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635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130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0,00%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75,58%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R w="6350">
                      <a:solidFill>
                        <a:srgbClr val="4F81BD"/>
                      </a:solidFill>
                      <a:prstDash val="solid"/>
                    </a:lnR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4F81BD"/>
                      </a:solidFill>
                      <a:prstDash val="solid"/>
                    </a:lnL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0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6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10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132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1,16%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76,74%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R w="6350">
                      <a:solidFill>
                        <a:srgbClr val="4F81BD"/>
                      </a:solidFill>
                      <a:prstDash val="solid"/>
                    </a:lnR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4F81BD"/>
                      </a:solidFill>
                      <a:prstDash val="solid"/>
                    </a:lnL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04775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11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20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3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135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1,74%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78,49%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R w="6350">
                      <a:solidFill>
                        <a:srgbClr val="4F81BD"/>
                      </a:solidFill>
                      <a:prstDash val="solid"/>
                    </a:lnR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4F81BD"/>
                      </a:solidFill>
                      <a:prstDash val="solid"/>
                    </a:lnL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04775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21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30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135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0,00%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78,49%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R w="6350">
                      <a:solidFill>
                        <a:srgbClr val="4F81BD"/>
                      </a:solidFill>
                      <a:prstDash val="solid"/>
                    </a:lnR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4F81BD"/>
                      </a:solidFill>
                      <a:prstDash val="solid"/>
                    </a:lnL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09220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Mas</a:t>
                      </a:r>
                      <a:r>
                        <a:rPr dirty="0" sz="9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31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137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1,16%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79,65%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R w="6350">
                      <a:solidFill>
                        <a:srgbClr val="4F81BD"/>
                      </a:solidFill>
                      <a:prstDash val="solid"/>
                    </a:lnR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 algn="ctr" marL="106680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4F81BD"/>
                      </a:solidFill>
                      <a:prstDash val="solid"/>
                    </a:lnL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635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137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0,00%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79,65%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R w="6350">
                      <a:solidFill>
                        <a:srgbClr val="4F81BD"/>
                      </a:solidFill>
                      <a:prstDash val="solid"/>
                    </a:lnR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4F81BD"/>
                      </a:solidFill>
                      <a:prstDash val="solid"/>
                    </a:lnL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0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6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10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138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0,58%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80,23%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R w="6350">
                      <a:solidFill>
                        <a:srgbClr val="4F81BD"/>
                      </a:solidFill>
                      <a:prstDash val="solid"/>
                    </a:lnR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4F81BD"/>
                      </a:solidFill>
                      <a:prstDash val="solid"/>
                    </a:lnL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04775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11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20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138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0,00%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80,23%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R w="6350">
                      <a:solidFill>
                        <a:srgbClr val="4F81BD"/>
                      </a:solidFill>
                      <a:prstDash val="solid"/>
                    </a:lnR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4F81BD"/>
                      </a:solidFill>
                      <a:prstDash val="solid"/>
                    </a:lnL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04775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21</a:t>
                      </a:r>
                      <a:r>
                        <a:rPr dirty="0" sz="9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9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30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139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0,58%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80,81%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R w="6350">
                      <a:solidFill>
                        <a:srgbClr val="4F81BD"/>
                      </a:solidFill>
                      <a:prstDash val="solid"/>
                    </a:lnR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4F81BD"/>
                      </a:solidFill>
                      <a:prstDash val="solid"/>
                    </a:lnL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09220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Mas</a:t>
                      </a:r>
                      <a:r>
                        <a:rPr dirty="0" sz="9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9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900">
                          <a:latin typeface="Calibri"/>
                          <a:cs typeface="Calibri"/>
                        </a:rPr>
                        <a:t>31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140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0,58%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81,40%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R w="6350">
                      <a:solidFill>
                        <a:srgbClr val="4F81BD"/>
                      </a:solidFill>
                      <a:prstDash val="solid"/>
                    </a:lnR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 algn="ctr" marL="106680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4F81BD"/>
                      </a:solidFill>
                      <a:prstDash val="solid"/>
                    </a:lnL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145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2,91%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84,30%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R w="6350">
                      <a:solidFill>
                        <a:srgbClr val="4F81BD"/>
                      </a:solidFill>
                      <a:prstDash val="solid"/>
                    </a:lnR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 algn="ctr" marL="106680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6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4F81BD"/>
                      </a:solidFill>
                      <a:prstDash val="solid"/>
                    </a:lnL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149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2,33%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86,63%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R w="6350">
                      <a:solidFill>
                        <a:srgbClr val="4F81BD"/>
                      </a:solidFill>
                      <a:prstDash val="solid"/>
                    </a:lnR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 algn="ctr" marL="106680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7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4F81BD"/>
                      </a:solidFill>
                      <a:prstDash val="solid"/>
                    </a:lnL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151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1,16%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87,79%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R w="6350">
                      <a:solidFill>
                        <a:srgbClr val="4F81BD"/>
                      </a:solidFill>
                      <a:prstDash val="solid"/>
                    </a:lnR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 algn="ctr" marL="106680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8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4F81BD"/>
                      </a:solidFill>
                      <a:prstDash val="solid"/>
                    </a:lnL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151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0,00%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87,79%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R w="6350">
                      <a:solidFill>
                        <a:srgbClr val="4F81BD"/>
                      </a:solidFill>
                      <a:prstDash val="solid"/>
                    </a:lnR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 algn="ctr" marL="106680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9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4F81BD"/>
                      </a:solidFill>
                      <a:prstDash val="solid"/>
                    </a:lnL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152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0,58%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88,37%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R w="6350">
                      <a:solidFill>
                        <a:srgbClr val="4F81BD"/>
                      </a:solidFill>
                      <a:prstDash val="solid"/>
                    </a:lnR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 algn="ctr" marL="106680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4F81BD"/>
                      </a:solidFill>
                      <a:prstDash val="solid"/>
                    </a:lnL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152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0,00%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88,37%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R w="6350">
                      <a:solidFill>
                        <a:srgbClr val="4F81BD"/>
                      </a:solidFill>
                      <a:prstDash val="solid"/>
                    </a:lnR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79705">
                <a:tc>
                  <a:txBody>
                    <a:bodyPr/>
                    <a:lstStyle/>
                    <a:p>
                      <a:pPr algn="ctr" marL="106680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 spc="-5">
                          <a:latin typeface="Calibri"/>
                          <a:cs typeface="Calibri"/>
                        </a:rPr>
                        <a:t>&gt;10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4F81BD"/>
                      </a:solidFill>
                      <a:prstDash val="solid"/>
                    </a:lnL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20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172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527050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11,63%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80"/>
                        </a:lnSpc>
                        <a:spcBef>
                          <a:spcPts val="335"/>
                        </a:spcBef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100,00%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R w="6350">
                      <a:solidFill>
                        <a:srgbClr val="4F81BD"/>
                      </a:solidFill>
                      <a:prstDash val="solid"/>
                    </a:lnR>
                    <a:lnT w="6350">
                      <a:solidFill>
                        <a:srgbClr val="4F81BD"/>
                      </a:solidFill>
                      <a:prstDash val="solid"/>
                    </a:lnT>
                    <a:lnB w="63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7625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Ranking</a:t>
            </a:r>
            <a:r>
              <a:rPr dirty="0" sz="1400" spc="-1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Compras</a:t>
            </a: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_Unidades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57771" y="6515963"/>
            <a:ext cx="215900" cy="17272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 sz="1000">
                <a:latin typeface="Gill Sans MT"/>
                <a:cs typeface="Gill Sans MT"/>
              </a:rPr>
              <a:t>88</a:t>
            </a:fld>
            <a:endParaRPr sz="10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745729" y="414021"/>
            <a:ext cx="242570" cy="887730"/>
          </a:xfrm>
          <a:prstGeom prst="rect">
            <a:avLst/>
          </a:prstGeom>
        </p:spPr>
        <p:txBody>
          <a:bodyPr wrap="square" lIns="0" tIns="381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marzo</a:t>
            </a:r>
            <a:r>
              <a:rPr dirty="0" sz="1400" spc="-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2008</a:t>
            </a:r>
            <a:endParaRPr sz="14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96162" y="926925"/>
          <a:ext cx="6377305" cy="5444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9460"/>
                <a:gridCol w="828040"/>
                <a:gridCol w="980439"/>
                <a:gridCol w="762000"/>
                <a:gridCol w="581025"/>
                <a:gridCol w="923925"/>
                <a:gridCol w="761364"/>
                <a:gridCol w="762000"/>
              </a:tblGrid>
              <a:tr h="116205">
                <a:tc>
                  <a:txBody>
                    <a:bodyPr/>
                    <a:lstStyle/>
                    <a:p>
                      <a:pPr marL="23495">
                        <a:lnSpc>
                          <a:spcPts val="780"/>
                        </a:lnSpc>
                      </a:pPr>
                      <a:r>
                        <a:rPr dirty="0" sz="900" spc="-15" b="1">
                          <a:latin typeface="Calibri"/>
                          <a:cs typeface="Calibri"/>
                        </a:rPr>
                        <a:t>Artículo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28575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7485">
                        <a:lnSpc>
                          <a:spcPts val="780"/>
                        </a:lnSpc>
                      </a:pPr>
                      <a:r>
                        <a:rPr dirty="0" sz="900" spc="-15" b="1">
                          <a:latin typeface="Calibri"/>
                          <a:cs typeface="Calibri"/>
                        </a:rPr>
                        <a:t>Unidades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28575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780"/>
                        </a:lnSpc>
                      </a:pPr>
                      <a:r>
                        <a:rPr dirty="0" sz="900" spc="-15" b="1">
                          <a:latin typeface="Calibri"/>
                          <a:cs typeface="Calibri"/>
                        </a:rPr>
                        <a:t>Acumulado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28575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7485">
                        <a:lnSpc>
                          <a:spcPts val="780"/>
                        </a:lnSpc>
                      </a:pPr>
                      <a:r>
                        <a:rPr dirty="0" sz="900" spc="-5" b="1">
                          <a:latin typeface="Calibri"/>
                          <a:cs typeface="Calibri"/>
                        </a:rPr>
                        <a:t>%acum.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28575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9225">
                        <a:lnSpc>
                          <a:spcPts val="780"/>
                        </a:lnSpc>
                      </a:pPr>
                      <a:r>
                        <a:rPr dirty="0" sz="900" spc="-10" b="1">
                          <a:latin typeface="Calibri"/>
                          <a:cs typeface="Calibri"/>
                        </a:rPr>
                        <a:t>Líneas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28575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6535">
                        <a:lnSpc>
                          <a:spcPts val="780"/>
                        </a:lnSpc>
                      </a:pPr>
                      <a:r>
                        <a:rPr dirty="0" sz="900" spc="-15" b="1">
                          <a:latin typeface="Calibri"/>
                          <a:cs typeface="Calibri"/>
                        </a:rPr>
                        <a:t>Acumulad.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28575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0">
                        <a:lnSpc>
                          <a:spcPts val="780"/>
                        </a:lnSpc>
                      </a:pPr>
                      <a:r>
                        <a:rPr dirty="0" sz="900" spc="-10" b="1">
                          <a:latin typeface="Calibri"/>
                          <a:cs typeface="Calibri"/>
                        </a:rPr>
                        <a:t>%acum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28575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ts val="780"/>
                        </a:lnSpc>
                      </a:pPr>
                      <a:r>
                        <a:rPr dirty="0" sz="900" spc="-10" b="1">
                          <a:latin typeface="Calibri"/>
                          <a:cs typeface="Calibri"/>
                        </a:rPr>
                        <a:t>Unds/lin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28575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20650">
                <a:tc>
                  <a:txBody>
                    <a:bodyPr/>
                    <a:lstStyle/>
                    <a:p>
                      <a:pPr marL="23495">
                        <a:lnSpc>
                          <a:spcPts val="850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80695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28575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50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650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28575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50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650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28575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">
                        <a:lnSpc>
                          <a:spcPts val="850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3,56%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28575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28575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50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28575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145">
                        <a:lnSpc>
                          <a:spcPts val="850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0,29%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28575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50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325,00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28575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</a:tr>
              <a:tr h="118745">
                <a:tc>
                  <a:txBody>
                    <a:bodyPr/>
                    <a:lstStyle/>
                    <a:p>
                      <a:pPr marL="2349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80670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600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1250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778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6,85%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714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0,58%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300,00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18745">
                <a:tc>
                  <a:txBody>
                    <a:bodyPr/>
                    <a:lstStyle/>
                    <a:p>
                      <a:pPr marL="2349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80651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500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1750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9,59%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14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0,72%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500,00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</a:tr>
              <a:tr h="118110">
                <a:tc>
                  <a:txBody>
                    <a:bodyPr/>
                    <a:lstStyle/>
                    <a:p>
                      <a:pPr marL="2349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80812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500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2250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778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12,33%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7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714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1,01%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250,00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18110">
                <a:tc>
                  <a:txBody>
                    <a:bodyPr/>
                    <a:lstStyle/>
                    <a:p>
                      <a:pPr marL="2349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637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499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2749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15,07%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9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14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1,30%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249,50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</a:tr>
              <a:tr h="118110">
                <a:tc>
                  <a:txBody>
                    <a:bodyPr/>
                    <a:lstStyle/>
                    <a:p>
                      <a:pPr marL="2349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80650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400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3149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778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17,26%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714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1,45%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400,00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18110">
                <a:tc>
                  <a:txBody>
                    <a:bodyPr/>
                    <a:lstStyle/>
                    <a:p>
                      <a:pPr marL="23495">
                        <a:lnSpc>
                          <a:spcPts val="835"/>
                        </a:lnSpc>
                      </a:pPr>
                      <a:r>
                        <a:rPr dirty="0" sz="900" spc="-15">
                          <a:latin typeface="Calibri"/>
                          <a:cs typeface="Calibri"/>
                        </a:rPr>
                        <a:t>C5350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398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3547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19,44%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14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1,73%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199,00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</a:tr>
              <a:tr h="118745">
                <a:tc>
                  <a:txBody>
                    <a:bodyPr/>
                    <a:lstStyle/>
                    <a:p>
                      <a:pPr marL="2349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80675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358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3905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778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21,41%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714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2,02%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179,00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18110">
                <a:tc>
                  <a:txBody>
                    <a:bodyPr/>
                    <a:lstStyle/>
                    <a:p>
                      <a:pPr marL="2349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300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350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4255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23,32%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3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17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14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2,46%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116,67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</a:tr>
              <a:tr h="118110">
                <a:tc>
                  <a:txBody>
                    <a:bodyPr/>
                    <a:lstStyle/>
                    <a:p>
                      <a:pPr marL="2349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408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310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4565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778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25,02%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3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20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714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2,89%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103,33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18745">
                <a:tc>
                  <a:txBody>
                    <a:bodyPr/>
                    <a:lstStyle/>
                    <a:p>
                      <a:pPr marL="2349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605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300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4865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26,67%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21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14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3,03%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300,00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</a:tr>
              <a:tr h="118110">
                <a:tc>
                  <a:txBody>
                    <a:bodyPr/>
                    <a:lstStyle/>
                    <a:p>
                      <a:pPr marL="2349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80700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300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5165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778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28,31%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22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714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3,18%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300,00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18110">
                <a:tc>
                  <a:txBody>
                    <a:bodyPr/>
                    <a:lstStyle/>
                    <a:p>
                      <a:pPr marL="2349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80800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300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5465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29,96%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24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14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3,47%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150,00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</a:tr>
              <a:tr h="118110">
                <a:tc>
                  <a:txBody>
                    <a:bodyPr/>
                    <a:lstStyle/>
                    <a:p>
                      <a:pPr marL="23495">
                        <a:lnSpc>
                          <a:spcPts val="835"/>
                        </a:lnSpc>
                      </a:pPr>
                      <a:r>
                        <a:rPr dirty="0" sz="900" spc="-15">
                          <a:latin typeface="Calibri"/>
                          <a:cs typeface="Calibri"/>
                        </a:rPr>
                        <a:t>C5215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295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5760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778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31,57%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26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714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3,76%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147,50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18110">
                <a:tc>
                  <a:txBody>
                    <a:bodyPr/>
                    <a:lstStyle/>
                    <a:p>
                      <a:pPr marL="23495">
                        <a:lnSpc>
                          <a:spcPts val="835"/>
                        </a:lnSpc>
                      </a:pPr>
                      <a:r>
                        <a:rPr dirty="0" sz="900" spc="-15">
                          <a:latin typeface="Calibri"/>
                          <a:cs typeface="Calibri"/>
                        </a:rPr>
                        <a:t>C5375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261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6021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33,00%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28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14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4,05%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130,50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</a:tr>
              <a:tr h="118745">
                <a:tc>
                  <a:txBody>
                    <a:bodyPr/>
                    <a:lstStyle/>
                    <a:p>
                      <a:pPr marL="23495">
                        <a:lnSpc>
                          <a:spcPts val="835"/>
                        </a:lnSpc>
                      </a:pPr>
                      <a:r>
                        <a:rPr dirty="0" sz="900" spc="-15">
                          <a:latin typeface="Calibri"/>
                          <a:cs typeface="Calibri"/>
                        </a:rPr>
                        <a:t>C5220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260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6281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778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34,43%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29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714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4,19%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260,00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18110">
                <a:tc>
                  <a:txBody>
                    <a:bodyPr/>
                    <a:lstStyle/>
                    <a:p>
                      <a:pPr marL="2349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125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200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6481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35,53%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31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14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4,48%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100,00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</a:tr>
              <a:tr h="118110">
                <a:tc>
                  <a:txBody>
                    <a:bodyPr/>
                    <a:lstStyle/>
                    <a:p>
                      <a:pPr marL="2349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638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200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6681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778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36,62%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3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34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714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4,91%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66,67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18110">
                <a:tc>
                  <a:txBody>
                    <a:bodyPr/>
                    <a:lstStyle/>
                    <a:p>
                      <a:pPr marL="2349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651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200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6881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37,72%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36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14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5,20%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100,00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</a:tr>
              <a:tr h="118745">
                <a:tc>
                  <a:txBody>
                    <a:bodyPr/>
                    <a:lstStyle/>
                    <a:p>
                      <a:pPr marL="2349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80624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200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7081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778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38,81%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37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714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5,35%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200,00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18110">
                <a:tc>
                  <a:txBody>
                    <a:bodyPr/>
                    <a:lstStyle/>
                    <a:p>
                      <a:pPr marL="2349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4360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190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7271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39,86%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41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14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5,92%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47,50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</a:tr>
              <a:tr h="118110">
                <a:tc>
                  <a:txBody>
                    <a:bodyPr/>
                    <a:lstStyle/>
                    <a:p>
                      <a:pPr marL="23495">
                        <a:lnSpc>
                          <a:spcPts val="835"/>
                        </a:lnSpc>
                      </a:pPr>
                      <a:r>
                        <a:rPr dirty="0" sz="900" spc="-15">
                          <a:latin typeface="Calibri"/>
                          <a:cs typeface="Calibri"/>
                        </a:rPr>
                        <a:t>C5190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185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7456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778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40,87%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42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714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6,07%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185,00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18745">
                <a:tc>
                  <a:txBody>
                    <a:bodyPr/>
                    <a:lstStyle/>
                    <a:p>
                      <a:pPr marL="2349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4112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160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7616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41,75%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3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45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14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6,50%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53,33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</a:tr>
              <a:tr h="118110">
                <a:tc>
                  <a:txBody>
                    <a:bodyPr/>
                    <a:lstStyle/>
                    <a:p>
                      <a:pPr marL="2349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410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150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7766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778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42,57%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46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714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6,65%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150,00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18110">
                <a:tc>
                  <a:txBody>
                    <a:bodyPr/>
                    <a:lstStyle/>
                    <a:p>
                      <a:pPr marL="2349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630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150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7916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43,39%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47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14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6,79%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150,00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</a:tr>
              <a:tr h="118745">
                <a:tc>
                  <a:txBody>
                    <a:bodyPr/>
                    <a:lstStyle/>
                    <a:p>
                      <a:pPr marL="2349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610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140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8056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778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44,16%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49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714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7,08%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70,00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18110">
                <a:tc>
                  <a:txBody>
                    <a:bodyPr/>
                    <a:lstStyle/>
                    <a:p>
                      <a:pPr marL="23495">
                        <a:lnSpc>
                          <a:spcPts val="835"/>
                        </a:lnSpc>
                      </a:pPr>
                      <a:r>
                        <a:rPr dirty="0" sz="900" spc="-15">
                          <a:latin typeface="Calibri"/>
                          <a:cs typeface="Calibri"/>
                        </a:rPr>
                        <a:t>C5200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133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8189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44,89%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51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14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7,37%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66,50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</a:tr>
              <a:tr h="118745">
                <a:tc>
                  <a:txBody>
                    <a:bodyPr/>
                    <a:lstStyle/>
                    <a:p>
                      <a:pPr marL="2349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4111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130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8319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778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45,60%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3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54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714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7,80%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43,33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18110">
                <a:tc>
                  <a:txBody>
                    <a:bodyPr/>
                    <a:lstStyle/>
                    <a:p>
                      <a:pPr marL="2349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515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130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8449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46,31%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56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14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8,09%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65,00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</a:tr>
              <a:tr h="118110">
                <a:tc>
                  <a:txBody>
                    <a:bodyPr/>
                    <a:lstStyle/>
                    <a:p>
                      <a:pPr marL="23495">
                        <a:lnSpc>
                          <a:spcPts val="835"/>
                        </a:lnSpc>
                      </a:pPr>
                      <a:r>
                        <a:rPr dirty="0" sz="900" spc="-15">
                          <a:latin typeface="Calibri"/>
                          <a:cs typeface="Calibri"/>
                        </a:rPr>
                        <a:t>C5175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130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8579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778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47,03%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57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714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8,24%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130,00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18110">
                <a:tc>
                  <a:txBody>
                    <a:bodyPr/>
                    <a:lstStyle/>
                    <a:p>
                      <a:pPr marL="23495">
                        <a:lnSpc>
                          <a:spcPts val="835"/>
                        </a:lnSpc>
                      </a:pPr>
                      <a:r>
                        <a:rPr dirty="0" sz="900" spc="-15">
                          <a:latin typeface="Calibri"/>
                          <a:cs typeface="Calibri"/>
                        </a:rPr>
                        <a:t>C5000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128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8707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47,73%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59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14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8,53%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64,00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</a:tr>
              <a:tr h="118110">
                <a:tc>
                  <a:txBody>
                    <a:bodyPr/>
                    <a:lstStyle/>
                    <a:p>
                      <a:pPr marL="23495">
                        <a:lnSpc>
                          <a:spcPts val="835"/>
                        </a:lnSpc>
                      </a:pPr>
                      <a:r>
                        <a:rPr dirty="0" sz="900" spc="-15">
                          <a:latin typeface="Calibri"/>
                          <a:cs typeface="Calibri"/>
                        </a:rPr>
                        <a:t>C5360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127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8834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778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48,42%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60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714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8,67%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127,00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18110">
                <a:tc>
                  <a:txBody>
                    <a:bodyPr/>
                    <a:lstStyle/>
                    <a:p>
                      <a:pPr marL="2349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407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124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8958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49,10%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64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14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9,25%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31,00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</a:tr>
              <a:tr h="118745">
                <a:tc>
                  <a:txBody>
                    <a:bodyPr/>
                    <a:lstStyle/>
                    <a:p>
                      <a:pPr marL="2349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150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120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9078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778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49,76%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65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714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9,39%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120,00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18110">
                <a:tc>
                  <a:txBody>
                    <a:bodyPr/>
                    <a:lstStyle/>
                    <a:p>
                      <a:pPr marL="23495">
                        <a:lnSpc>
                          <a:spcPts val="835"/>
                        </a:lnSpc>
                      </a:pPr>
                      <a:r>
                        <a:rPr dirty="0" sz="900" spc="-15">
                          <a:latin typeface="Calibri"/>
                          <a:cs typeface="Calibri"/>
                        </a:rPr>
                        <a:t>C5070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120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9198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50,42%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66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14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9,54%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120,00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</a:tr>
              <a:tr h="118745">
                <a:tc>
                  <a:txBody>
                    <a:bodyPr/>
                    <a:lstStyle/>
                    <a:p>
                      <a:pPr marL="23495">
                        <a:lnSpc>
                          <a:spcPts val="835"/>
                        </a:lnSpc>
                      </a:pPr>
                      <a:r>
                        <a:rPr dirty="0" sz="900" spc="-15">
                          <a:latin typeface="Calibri"/>
                          <a:cs typeface="Calibri"/>
                        </a:rPr>
                        <a:t>C5125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120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9318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778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51,08%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67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714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9,68%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120,00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18745">
                <a:tc>
                  <a:txBody>
                    <a:bodyPr/>
                    <a:lstStyle/>
                    <a:p>
                      <a:pPr marL="2349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70754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110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9428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51,68%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69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14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9,97%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55,00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</a:tr>
              <a:tr h="118110">
                <a:tc>
                  <a:txBody>
                    <a:bodyPr/>
                    <a:lstStyle/>
                    <a:p>
                      <a:pPr marL="2349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13242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106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9534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778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52,26%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74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714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10,69%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21,20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18745">
                <a:tc>
                  <a:txBody>
                    <a:bodyPr/>
                    <a:lstStyle/>
                    <a:p>
                      <a:pPr marL="2349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13185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100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9634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52,81%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3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77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14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11,13%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33,33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</a:tr>
              <a:tr h="118745">
                <a:tc>
                  <a:txBody>
                    <a:bodyPr/>
                    <a:lstStyle/>
                    <a:p>
                      <a:pPr marL="2349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4025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100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9734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778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53,36%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81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714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11,71%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25,00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18110">
                <a:tc>
                  <a:txBody>
                    <a:bodyPr/>
                    <a:lstStyle/>
                    <a:p>
                      <a:pPr marL="2349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650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100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9834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53,91%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82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14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11,85%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100,00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</a:tr>
              <a:tr h="118745">
                <a:tc>
                  <a:txBody>
                    <a:bodyPr/>
                    <a:lstStyle/>
                    <a:p>
                      <a:pPr marL="2349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753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100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9934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778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54,45%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84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714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12,14%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50,00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18745">
                <a:tc>
                  <a:txBody>
                    <a:bodyPr/>
                    <a:lstStyle/>
                    <a:p>
                      <a:pPr marL="23495">
                        <a:lnSpc>
                          <a:spcPts val="835"/>
                        </a:lnSpc>
                      </a:pPr>
                      <a:r>
                        <a:rPr dirty="0" sz="900" spc="-15">
                          <a:latin typeface="Calibri"/>
                          <a:cs typeface="Calibri"/>
                        </a:rPr>
                        <a:t>C5219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100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10034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55,00%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85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14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12,28%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100,00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</a:tr>
              <a:tr h="118110">
                <a:tc>
                  <a:txBody>
                    <a:bodyPr/>
                    <a:lstStyle/>
                    <a:p>
                      <a:pPr marL="23495">
                        <a:lnSpc>
                          <a:spcPts val="835"/>
                        </a:lnSpc>
                      </a:pPr>
                      <a:r>
                        <a:rPr dirty="0" sz="900" spc="-15">
                          <a:latin typeface="Calibri"/>
                          <a:cs typeface="Calibri"/>
                        </a:rPr>
                        <a:t>C5085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99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10133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778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55,54%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86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714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12,43%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99,00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</a:tcPr>
                </a:tc>
              </a:tr>
              <a:tr h="118745">
                <a:tc>
                  <a:txBody>
                    <a:bodyPr/>
                    <a:lstStyle/>
                    <a:p>
                      <a:pPr marL="2349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13111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93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33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10226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78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56,05%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>
                          <a:latin typeface="Calibri"/>
                          <a:cs typeface="Calibri"/>
                        </a:rPr>
                        <a:t>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397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88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7145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12,72%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0">
                        <a:lnSpc>
                          <a:spcPts val="835"/>
                        </a:lnSpc>
                      </a:pPr>
                      <a:r>
                        <a:rPr dirty="0" sz="900" spc="-10">
                          <a:latin typeface="Calibri"/>
                          <a:cs typeface="Calibri"/>
                        </a:rPr>
                        <a:t>46,50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9050">
                      <a:solidFill>
                        <a:srgbClr val="4F81BD"/>
                      </a:solidFill>
                      <a:prstDash val="solid"/>
                    </a:lnL>
                    <a:lnR w="19050">
                      <a:solidFill>
                        <a:srgbClr val="4F81BD"/>
                      </a:solidFill>
                      <a:prstDash val="solid"/>
                    </a:lnR>
                    <a:lnT w="19050">
                      <a:solidFill>
                        <a:srgbClr val="4F81BD"/>
                      </a:solidFill>
                      <a:prstDash val="solid"/>
                    </a:lnT>
                    <a:lnB w="19050">
                      <a:solidFill>
                        <a:srgbClr val="4F81BD"/>
                      </a:solidFill>
                      <a:prstDash val="solid"/>
                    </a:lnB>
                    <a:solidFill>
                      <a:srgbClr val="DBE5F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RELACIONES</a:t>
            </a:r>
            <a:r>
              <a:rPr dirty="0" sz="1400" spc="-1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COMPRAS</a:t>
            </a: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-</a:t>
            </a:r>
            <a:r>
              <a:rPr dirty="0" sz="1400" spc="-1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EMPRESA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45729" y="414021"/>
            <a:ext cx="242570" cy="2575560"/>
          </a:xfrm>
          <a:prstGeom prst="rect">
            <a:avLst/>
          </a:prstGeom>
        </p:spPr>
        <p:txBody>
          <a:bodyPr wrap="square" lIns="0" tIns="381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OBJETIVOS</a:t>
            </a:r>
            <a:r>
              <a:rPr dirty="0" sz="1400" spc="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1400" spc="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RESPONSABILIDADES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9118" y="871739"/>
            <a:ext cx="7688963" cy="536051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10</a:t>
            </a:fld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600" spc="-5" b="1">
                <a:solidFill>
                  <a:srgbClr val="FFFFFF"/>
                </a:solidFill>
                <a:latin typeface="Gill Sans MT"/>
                <a:cs typeface="Gill Sans MT"/>
              </a:rPr>
              <a:t>Evaluación</a:t>
            </a:r>
            <a:r>
              <a:rPr dirty="0" sz="1600" spc="-1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600" spc="-20" b="1">
                <a:solidFill>
                  <a:srgbClr val="FFFFFF"/>
                </a:solidFill>
                <a:latin typeface="Gill Sans MT"/>
                <a:cs typeface="Gill Sans MT"/>
              </a:rPr>
              <a:t>Proveedores</a:t>
            </a:r>
            <a:endParaRPr sz="1600">
              <a:latin typeface="Gill Sans MT"/>
              <a:cs typeface="Gill Sans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1482728"/>
            <a:ext cx="118533" cy="11853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2206628"/>
            <a:ext cx="118533" cy="11853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2930528"/>
            <a:ext cx="118533" cy="1185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3654429"/>
            <a:ext cx="118533" cy="11853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83540" y="1050590"/>
            <a:ext cx="4840605" cy="277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Gill Sans MT"/>
                <a:cs typeface="Gill Sans MT"/>
              </a:rPr>
              <a:t>INDICE</a:t>
            </a:r>
            <a:r>
              <a:rPr dirty="0" sz="1400" spc="-2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-1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CALIDAD</a:t>
            </a:r>
            <a:endParaRPr sz="1400">
              <a:latin typeface="Gill Sans MT"/>
              <a:cs typeface="Gill Sans MT"/>
            </a:endParaRPr>
          </a:p>
          <a:p>
            <a:pPr marL="12700" marR="69215" indent="742950">
              <a:lnSpc>
                <a:spcPct val="166700"/>
              </a:lnSpc>
              <a:spcBef>
                <a:spcPts val="35"/>
              </a:spcBef>
            </a:pPr>
            <a:r>
              <a:rPr dirty="0" sz="1400" spc="-5">
                <a:latin typeface="Gill Sans MT"/>
                <a:cs typeface="Gill Sans MT"/>
              </a:rPr>
              <a:t>(Unds enviadas </a:t>
            </a:r>
            <a:r>
              <a:rPr dirty="0" sz="1400">
                <a:latin typeface="Gill Sans MT"/>
                <a:cs typeface="Gill Sans MT"/>
              </a:rPr>
              <a:t>- </a:t>
            </a:r>
            <a:r>
              <a:rPr dirty="0" sz="1400" spc="-5">
                <a:latin typeface="Gill Sans MT"/>
                <a:cs typeface="Gill Sans MT"/>
              </a:rPr>
              <a:t>Devoluciones) </a:t>
            </a:r>
            <a:r>
              <a:rPr dirty="0" sz="1400">
                <a:latin typeface="Gill Sans MT"/>
                <a:cs typeface="Gill Sans MT"/>
              </a:rPr>
              <a:t>/ </a:t>
            </a:r>
            <a:r>
              <a:rPr dirty="0" sz="1400" spc="-5">
                <a:latin typeface="Gill Sans MT"/>
                <a:cs typeface="Gill Sans MT"/>
              </a:rPr>
              <a:t>(Unds enviadas) </a:t>
            </a:r>
            <a:r>
              <a:rPr dirty="0" sz="1400">
                <a:latin typeface="Gill Sans MT"/>
                <a:cs typeface="Gill Sans MT"/>
              </a:rPr>
              <a:t>x </a:t>
            </a:r>
            <a:r>
              <a:rPr dirty="0" sz="1400" spc="-5">
                <a:latin typeface="Gill Sans MT"/>
                <a:cs typeface="Gill Sans MT"/>
              </a:rPr>
              <a:t>100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INDICE </a:t>
            </a:r>
            <a:r>
              <a:rPr dirty="0" sz="1400">
                <a:latin typeface="Gill Sans MT"/>
                <a:cs typeface="Gill Sans MT"/>
              </a:rPr>
              <a:t>DE PLAZO</a:t>
            </a:r>
            <a:endParaRPr sz="1400">
              <a:latin typeface="Gill Sans MT"/>
              <a:cs typeface="Gill Sans MT"/>
            </a:endParaRPr>
          </a:p>
          <a:p>
            <a:pPr marL="12700" marR="5080" indent="742950">
              <a:lnSpc>
                <a:spcPct val="166700"/>
              </a:lnSpc>
              <a:spcBef>
                <a:spcPts val="100"/>
              </a:spcBef>
            </a:pPr>
            <a:r>
              <a:rPr dirty="0" sz="1400" spc="-10">
                <a:latin typeface="Gill Sans MT"/>
                <a:cs typeface="Gill Sans MT"/>
              </a:rPr>
              <a:t>(Pedidos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enviados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en </a:t>
            </a:r>
            <a:r>
              <a:rPr dirty="0" sz="1400" spc="-5">
                <a:latin typeface="Gill Sans MT"/>
                <a:cs typeface="Gill Sans MT"/>
              </a:rPr>
              <a:t>plazo)</a:t>
            </a:r>
            <a:r>
              <a:rPr dirty="0" sz="1400">
                <a:latin typeface="Gill Sans MT"/>
                <a:cs typeface="Gill Sans MT"/>
              </a:rPr>
              <a:t> /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(Pedidos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solicitados)</a:t>
            </a:r>
            <a:r>
              <a:rPr dirty="0" sz="1400">
                <a:latin typeface="Gill Sans MT"/>
                <a:cs typeface="Gill Sans MT"/>
              </a:rPr>
              <a:t> x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100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INDICE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10">
                <a:latin typeface="Gill Sans MT"/>
                <a:cs typeface="Gill Sans MT"/>
              </a:rPr>
              <a:t>CANTIDAD</a:t>
            </a:r>
            <a:endParaRPr sz="1400">
              <a:latin typeface="Gill Sans MT"/>
              <a:cs typeface="Gill Sans MT"/>
            </a:endParaRPr>
          </a:p>
          <a:p>
            <a:pPr marL="12700" marR="522605" indent="742950">
              <a:lnSpc>
                <a:spcPct val="166700"/>
              </a:lnSpc>
              <a:spcBef>
                <a:spcPts val="100"/>
              </a:spcBef>
            </a:pPr>
            <a:r>
              <a:rPr dirty="0" sz="1400" spc="-5">
                <a:latin typeface="Gill Sans MT"/>
                <a:cs typeface="Gill Sans MT"/>
              </a:rPr>
              <a:t>(Unidades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enviadas)</a:t>
            </a:r>
            <a:r>
              <a:rPr dirty="0" sz="1400">
                <a:latin typeface="Gill Sans MT"/>
                <a:cs typeface="Gill Sans MT"/>
              </a:rPr>
              <a:t> /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(unidades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solicitadas)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x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100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INDICE</a:t>
            </a:r>
            <a:r>
              <a:rPr dirty="0" sz="1400" spc="-180">
                <a:latin typeface="Gill Sans MT"/>
                <a:cs typeface="Gill Sans MT"/>
              </a:rPr>
              <a:t> </a:t>
            </a:r>
            <a:r>
              <a:rPr dirty="0" sz="1400" spc="-70">
                <a:latin typeface="Gill Sans MT"/>
                <a:cs typeface="Gill Sans MT"/>
              </a:rPr>
              <a:t>TOTAL</a:t>
            </a:r>
            <a:endParaRPr sz="1400">
              <a:latin typeface="Gill Sans MT"/>
              <a:cs typeface="Gill Sans MT"/>
            </a:endParaRPr>
          </a:p>
          <a:p>
            <a:pPr marL="755650">
              <a:lnSpc>
                <a:spcPct val="100000"/>
              </a:lnSpc>
              <a:spcBef>
                <a:spcPts val="1220"/>
              </a:spcBef>
            </a:pPr>
            <a:r>
              <a:rPr dirty="0" sz="1400">
                <a:latin typeface="Gill Sans MT"/>
                <a:cs typeface="Gill Sans MT"/>
              </a:rPr>
              <a:t>Ic</a:t>
            </a:r>
            <a:r>
              <a:rPr dirty="0" sz="1400" spc="-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x</a:t>
            </a:r>
            <a:r>
              <a:rPr dirty="0" sz="1400" spc="-5">
                <a:latin typeface="Gill Sans MT"/>
                <a:cs typeface="Gill Sans MT"/>
              </a:rPr>
              <a:t> Fc</a:t>
            </a:r>
            <a:r>
              <a:rPr dirty="0" sz="1400" spc="-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+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Ipl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x</a:t>
            </a:r>
            <a:r>
              <a:rPr dirty="0" sz="1400" spc="-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Fpl </a:t>
            </a:r>
            <a:r>
              <a:rPr dirty="0" sz="1400">
                <a:latin typeface="Gill Sans MT"/>
                <a:cs typeface="Gill Sans MT"/>
              </a:rPr>
              <a:t>+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Ica</a:t>
            </a:r>
            <a:r>
              <a:rPr dirty="0" sz="1400" spc="-1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x</a:t>
            </a:r>
            <a:r>
              <a:rPr dirty="0" sz="1400" spc="-5">
                <a:latin typeface="Gill Sans MT"/>
                <a:cs typeface="Gill Sans MT"/>
              </a:rPr>
              <a:t> Fca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68971" y="6515963"/>
            <a:ext cx="152400" cy="17272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000">
                <a:latin typeface="Gill Sans MT"/>
                <a:cs typeface="Gill Sans MT"/>
              </a:rPr>
              <a:t>90</a:t>
            </a:r>
            <a:endParaRPr sz="10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571876"/>
            <a:ext cx="9144000" cy="670560"/>
            <a:chOff x="0" y="3571876"/>
            <a:chExt cx="9144000" cy="670560"/>
          </a:xfrm>
        </p:grpSpPr>
        <p:sp>
          <p:nvSpPr>
            <p:cNvPr id="3" name="object 3"/>
            <p:cNvSpPr/>
            <p:nvPr/>
          </p:nvSpPr>
          <p:spPr>
            <a:xfrm>
              <a:off x="0" y="3571876"/>
              <a:ext cx="9144000" cy="609600"/>
            </a:xfrm>
            <a:custGeom>
              <a:avLst/>
              <a:gdLst/>
              <a:ahLst/>
              <a:cxnLst/>
              <a:rect l="l" t="t" r="r" b="b"/>
              <a:pathLst>
                <a:path w="9144000" h="609600">
                  <a:moveTo>
                    <a:pt x="9143998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3998" y="609600"/>
                  </a:lnTo>
                  <a:lnTo>
                    <a:pt x="9143998" y="0"/>
                  </a:lnTo>
                  <a:close/>
                </a:path>
              </a:pathLst>
            </a:custGeom>
            <a:solidFill>
              <a:srgbClr val="1332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421481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>
                  <a:moveTo>
                    <a:pt x="9143998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9143998" y="27432"/>
                  </a:lnTo>
                  <a:lnTo>
                    <a:pt x="9143998" y="0"/>
                  </a:lnTo>
                  <a:close/>
                </a:path>
              </a:pathLst>
            </a:custGeom>
            <a:solidFill>
              <a:srgbClr val="937AB2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86578" y="285729"/>
            <a:ext cx="2224087" cy="96442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86578" y="1357298"/>
            <a:ext cx="2286015" cy="97055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57684" y="285729"/>
            <a:ext cx="2363500" cy="98107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73445" y="3643000"/>
            <a:ext cx="640207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75" b="1">
                <a:solidFill>
                  <a:srgbClr val="FFFFFF"/>
                </a:solidFill>
                <a:latin typeface="Gill Sans MT"/>
                <a:cs typeface="Gill Sans MT"/>
              </a:rPr>
              <a:t>LA</a:t>
            </a:r>
            <a:r>
              <a:rPr dirty="0" sz="1600" spc="28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600" spc="125" b="1">
                <a:solidFill>
                  <a:srgbClr val="FFFFFF"/>
                </a:solidFill>
                <a:latin typeface="Gill Sans MT"/>
                <a:cs typeface="Gill Sans MT"/>
              </a:rPr>
              <a:t>GESTIÓN</a:t>
            </a:r>
            <a:r>
              <a:rPr dirty="0" sz="1600" spc="29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600" spc="70" b="1">
                <a:solidFill>
                  <a:srgbClr val="FFFFFF"/>
                </a:solidFill>
                <a:latin typeface="Gill Sans MT"/>
                <a:cs typeface="Gill Sans MT"/>
              </a:rPr>
              <a:t>DE</a:t>
            </a:r>
            <a:r>
              <a:rPr dirty="0" sz="1600" spc="29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600" spc="125" b="1">
                <a:solidFill>
                  <a:srgbClr val="FFFFFF"/>
                </a:solidFill>
                <a:latin typeface="Gill Sans MT"/>
                <a:cs typeface="Gill Sans MT"/>
              </a:rPr>
              <a:t>COMPRAS</a:t>
            </a:r>
            <a:r>
              <a:rPr dirty="0" sz="1600" spc="29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600" spc="70" b="1">
                <a:solidFill>
                  <a:srgbClr val="FFFFFF"/>
                </a:solidFill>
                <a:latin typeface="Gill Sans MT"/>
                <a:cs typeface="Gill Sans MT"/>
              </a:rPr>
              <a:t>EN</a:t>
            </a:r>
            <a:r>
              <a:rPr dirty="0" sz="1600" spc="29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600" spc="75" b="1">
                <a:solidFill>
                  <a:srgbClr val="FFFFFF"/>
                </a:solidFill>
                <a:latin typeface="Gill Sans MT"/>
                <a:cs typeface="Gill Sans MT"/>
              </a:rPr>
              <a:t>LA</a:t>
            </a:r>
            <a:r>
              <a:rPr dirty="0" sz="1600" spc="29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600" spc="90" b="1">
                <a:solidFill>
                  <a:srgbClr val="FFFFFF"/>
                </a:solidFill>
                <a:latin typeface="Gill Sans MT"/>
                <a:cs typeface="Gill Sans MT"/>
              </a:rPr>
              <a:t>NUEVA</a:t>
            </a:r>
            <a:r>
              <a:rPr dirty="0" sz="1600" spc="29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600" spc="130" b="1">
                <a:solidFill>
                  <a:srgbClr val="FFFFFF"/>
                </a:solidFill>
                <a:latin typeface="Gill Sans MT"/>
                <a:cs typeface="Gill Sans MT"/>
              </a:rPr>
              <a:t>ECONOMÍA</a:t>
            </a:r>
            <a:r>
              <a:rPr dirty="0" sz="1600" spc="-29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endParaRPr sz="1600">
              <a:latin typeface="Gill Sans MT"/>
              <a:cs typeface="Gill Sans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7158" y="5500701"/>
            <a:ext cx="2486025" cy="41910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793351" y="6542845"/>
            <a:ext cx="4155440" cy="17272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000" spc="-5" b="1">
                <a:latin typeface="Gill Sans MT"/>
                <a:cs typeface="Gill Sans MT"/>
              </a:rPr>
              <a:t>SEMINARIO</a:t>
            </a:r>
            <a:r>
              <a:rPr dirty="0" sz="1000" spc="5" b="1">
                <a:latin typeface="Gill Sans MT"/>
                <a:cs typeface="Gill Sans MT"/>
              </a:rPr>
              <a:t> </a:t>
            </a:r>
            <a:r>
              <a:rPr dirty="0" sz="1000" b="1">
                <a:latin typeface="Gill Sans MT"/>
                <a:cs typeface="Gill Sans MT"/>
              </a:rPr>
              <a:t>"</a:t>
            </a:r>
            <a:r>
              <a:rPr dirty="0" sz="1000" spc="5" b="1">
                <a:latin typeface="Gill Sans MT"/>
                <a:cs typeface="Gill Sans MT"/>
              </a:rPr>
              <a:t> </a:t>
            </a:r>
            <a:r>
              <a:rPr dirty="0" sz="1000" b="1">
                <a:latin typeface="Gill Sans MT"/>
                <a:cs typeface="Gill Sans MT"/>
              </a:rPr>
              <a:t>LA</a:t>
            </a:r>
            <a:r>
              <a:rPr dirty="0" sz="1000" spc="5" b="1">
                <a:latin typeface="Gill Sans MT"/>
                <a:cs typeface="Gill Sans MT"/>
              </a:rPr>
              <a:t> </a:t>
            </a:r>
            <a:r>
              <a:rPr dirty="0" sz="1000" spc="-5" b="1">
                <a:latin typeface="Gill Sans MT"/>
                <a:cs typeface="Gill Sans MT"/>
              </a:rPr>
              <a:t>GESTIÓN</a:t>
            </a:r>
            <a:r>
              <a:rPr dirty="0" sz="1000" spc="5" b="1">
                <a:latin typeface="Gill Sans MT"/>
                <a:cs typeface="Gill Sans MT"/>
              </a:rPr>
              <a:t> </a:t>
            </a:r>
            <a:r>
              <a:rPr dirty="0" sz="1000" b="1">
                <a:latin typeface="Gill Sans MT"/>
                <a:cs typeface="Gill Sans MT"/>
              </a:rPr>
              <a:t>DE</a:t>
            </a:r>
            <a:r>
              <a:rPr dirty="0" sz="1000" spc="10" b="1">
                <a:latin typeface="Gill Sans MT"/>
                <a:cs typeface="Gill Sans MT"/>
              </a:rPr>
              <a:t> </a:t>
            </a:r>
            <a:r>
              <a:rPr dirty="0" sz="1000" spc="-5" b="1">
                <a:latin typeface="Gill Sans MT"/>
                <a:cs typeface="Gill Sans MT"/>
              </a:rPr>
              <a:t>COMPRAS</a:t>
            </a:r>
            <a:r>
              <a:rPr dirty="0" sz="1000" spc="5" b="1">
                <a:latin typeface="Gill Sans MT"/>
                <a:cs typeface="Gill Sans MT"/>
              </a:rPr>
              <a:t> </a:t>
            </a:r>
            <a:r>
              <a:rPr dirty="0" sz="1000" b="1">
                <a:latin typeface="Gill Sans MT"/>
                <a:cs typeface="Gill Sans MT"/>
              </a:rPr>
              <a:t>EN</a:t>
            </a:r>
            <a:r>
              <a:rPr dirty="0" sz="1000" spc="-150" b="1">
                <a:latin typeface="Gill Sans MT"/>
                <a:cs typeface="Gill Sans MT"/>
              </a:rPr>
              <a:t> </a:t>
            </a:r>
            <a:r>
              <a:rPr dirty="0" sz="1000" spc="-5" b="1">
                <a:latin typeface="Gill Sans MT"/>
                <a:cs typeface="Gill Sans MT"/>
              </a:rPr>
              <a:t>TIEMPO</a:t>
            </a:r>
            <a:r>
              <a:rPr dirty="0" sz="1000" spc="10" b="1">
                <a:latin typeface="Gill Sans MT"/>
                <a:cs typeface="Gill Sans MT"/>
              </a:rPr>
              <a:t> </a:t>
            </a:r>
            <a:r>
              <a:rPr dirty="0" sz="1000" b="1">
                <a:latin typeface="Gill Sans MT"/>
                <a:cs typeface="Gill Sans MT"/>
              </a:rPr>
              <a:t>DE</a:t>
            </a:r>
            <a:r>
              <a:rPr dirty="0" sz="1000" spc="5" b="1">
                <a:latin typeface="Gill Sans MT"/>
                <a:cs typeface="Gill Sans MT"/>
              </a:rPr>
              <a:t> </a:t>
            </a:r>
            <a:r>
              <a:rPr dirty="0" sz="1000" spc="-5" b="1">
                <a:latin typeface="Gill Sans MT"/>
                <a:cs typeface="Gill Sans MT"/>
              </a:rPr>
              <a:t>CRISIS"</a:t>
            </a:r>
            <a:endParaRPr sz="10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67165" y="6554277"/>
            <a:ext cx="152400" cy="17272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000">
                <a:latin typeface="Gill Sans MT"/>
                <a:cs typeface="Gill Sans MT"/>
              </a:rPr>
              <a:t>91</a:t>
            </a:r>
            <a:endParaRPr sz="10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spc="-15" b="1">
                <a:solidFill>
                  <a:srgbClr val="FFFFFF"/>
                </a:solidFill>
                <a:latin typeface="Gill Sans MT"/>
                <a:cs typeface="Gill Sans MT"/>
              </a:rPr>
              <a:t>EVOLUCIÓN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 DE</a:t>
            </a:r>
            <a:r>
              <a:rPr dirty="0" sz="1400" spc="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LA</a:t>
            </a:r>
            <a:r>
              <a:rPr dirty="0" sz="1400" spc="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GESTIÓN</a:t>
            </a:r>
            <a:r>
              <a:rPr dirty="0" sz="1400" spc="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DE</a:t>
            </a:r>
            <a:r>
              <a:rPr dirty="0" sz="1400" spc="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COMPRAS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15" b="1">
                <a:solidFill>
                  <a:srgbClr val="FFFFFF"/>
                </a:solidFill>
                <a:latin typeface="Gill Sans MT"/>
                <a:cs typeface="Gill Sans MT"/>
              </a:rPr>
              <a:t>HACIA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 LA</a:t>
            </a:r>
            <a:r>
              <a:rPr dirty="0" sz="1400" spc="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25" b="1">
                <a:solidFill>
                  <a:srgbClr val="FFFFFF"/>
                </a:solidFill>
                <a:latin typeface="Gill Sans MT"/>
                <a:cs typeface="Gill Sans MT"/>
              </a:rPr>
              <a:t>NUEVA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ECONOMIA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1800228"/>
            <a:ext cx="118533" cy="11853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3121028"/>
            <a:ext cx="118533" cy="11853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83540" y="946450"/>
            <a:ext cx="7910830" cy="3670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marR="5080" indent="-342900">
              <a:lnSpc>
                <a:spcPct val="148800"/>
              </a:lnSpc>
              <a:spcBef>
                <a:spcPts val="100"/>
              </a:spcBef>
            </a:pPr>
            <a:r>
              <a:rPr dirty="0" sz="1400">
                <a:latin typeface="Gill Sans MT"/>
                <a:cs typeface="Gill Sans MT"/>
              </a:rPr>
              <a:t>La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evolución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del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mercado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y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tecnología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ha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marcado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el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desarrollo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relación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15">
                <a:latin typeface="Gill Sans MT"/>
                <a:cs typeface="Gill Sans MT"/>
              </a:rPr>
              <a:t>proveedores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–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compañías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compradoras.</a:t>
            </a:r>
            <a:endParaRPr sz="1400">
              <a:latin typeface="Gill Sans MT"/>
              <a:cs typeface="Gill Sans MT"/>
            </a:endParaRPr>
          </a:p>
          <a:p>
            <a:pPr marL="748665" marR="194945" indent="6350">
              <a:lnSpc>
                <a:spcPct val="150100"/>
              </a:lnSpc>
              <a:spcBef>
                <a:spcPts val="315"/>
              </a:spcBef>
            </a:pPr>
            <a:r>
              <a:rPr dirty="0" sz="1400">
                <a:latin typeface="Gill Sans MT"/>
                <a:cs typeface="Gill Sans MT"/>
              </a:rPr>
              <a:t>En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años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80,</a:t>
            </a:r>
            <a:r>
              <a:rPr dirty="0" sz="1400" spc="-140">
                <a:latin typeface="Gill Sans MT"/>
                <a:cs typeface="Gill Sans MT"/>
              </a:rPr>
              <a:t> </a:t>
            </a:r>
            <a:r>
              <a:rPr dirty="0" sz="1400" spc="-20">
                <a:latin typeface="Gill Sans MT"/>
                <a:cs typeface="Gill Sans MT"/>
              </a:rPr>
              <a:t>hay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una </a:t>
            </a:r>
            <a:r>
              <a:rPr dirty="0" sz="1400" spc="-5">
                <a:latin typeface="Gill Sans MT"/>
                <a:cs typeface="Gill Sans MT"/>
              </a:rPr>
              <a:t>economía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competitividad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donde</a:t>
            </a:r>
            <a:r>
              <a:rPr dirty="0" sz="1400">
                <a:latin typeface="Gill Sans MT"/>
                <a:cs typeface="Gill Sans MT"/>
              </a:rPr>
              <a:t> el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desarrollo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15">
                <a:latin typeface="Gill Sans MT"/>
                <a:cs typeface="Gill Sans MT"/>
              </a:rPr>
              <a:t>nuevos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productos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es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estratégico.</a:t>
            </a:r>
            <a:r>
              <a:rPr dirty="0" sz="1400" spc="-14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La función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-5">
                <a:latin typeface="Gill Sans MT"/>
                <a:cs typeface="Gill Sans MT"/>
              </a:rPr>
              <a:t> compras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hace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participar 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los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proveedores,</a:t>
            </a:r>
            <a:r>
              <a:rPr dirty="0" sz="1400" spc="-14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el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porcentaje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-5">
                <a:latin typeface="Gill Sans MT"/>
                <a:cs typeface="Gill Sans MT"/>
              </a:rPr>
              <a:t> productos </a:t>
            </a:r>
            <a:r>
              <a:rPr dirty="0" sz="1400" spc="-37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comprados aumenta, las empresas subcontratan, </a:t>
            </a:r>
            <a:r>
              <a:rPr dirty="0" sz="1400">
                <a:latin typeface="Gill Sans MT"/>
                <a:cs typeface="Gill Sans MT"/>
              </a:rPr>
              <a:t>“se </a:t>
            </a:r>
            <a:r>
              <a:rPr dirty="0" sz="1400" spc="-5">
                <a:latin typeface="Gill Sans MT"/>
                <a:cs typeface="Gill Sans MT"/>
              </a:rPr>
              <a:t>desintegran” </a:t>
            </a:r>
            <a:r>
              <a:rPr dirty="0" sz="1400">
                <a:latin typeface="Gill Sans MT"/>
                <a:cs typeface="Gill Sans MT"/>
              </a:rPr>
              <a:t>y </a:t>
            </a:r>
            <a:r>
              <a:rPr dirty="0" sz="1400" spc="-5">
                <a:latin typeface="Gill Sans MT"/>
                <a:cs typeface="Gill Sans MT"/>
              </a:rPr>
              <a:t>re-encuentran </a:t>
            </a:r>
            <a:r>
              <a:rPr dirty="0" sz="1400">
                <a:latin typeface="Gill Sans MT"/>
                <a:cs typeface="Gill Sans MT"/>
              </a:rPr>
              <a:t>sus </a:t>
            </a:r>
            <a:r>
              <a:rPr dirty="0" sz="1400" spc="-10">
                <a:latin typeface="Gill Sans MT"/>
                <a:cs typeface="Gill Sans MT"/>
              </a:rPr>
              <a:t>“core </a:t>
            </a:r>
            <a:r>
              <a:rPr dirty="0" sz="1400" spc="-5">
                <a:latin typeface="Gill Sans MT"/>
                <a:cs typeface="Gill Sans MT"/>
              </a:rPr>
              <a:t> business”.</a:t>
            </a:r>
            <a:endParaRPr sz="1400">
              <a:latin typeface="Gill Sans MT"/>
              <a:cs typeface="Gill Sans MT"/>
            </a:endParaRPr>
          </a:p>
          <a:p>
            <a:pPr marL="748665" marR="86995" indent="6350">
              <a:lnSpc>
                <a:spcPct val="150700"/>
              </a:lnSpc>
              <a:spcBef>
                <a:spcPts val="300"/>
              </a:spcBef>
            </a:pPr>
            <a:r>
              <a:rPr dirty="0" sz="1400">
                <a:latin typeface="Gill Sans MT"/>
                <a:cs typeface="Gill Sans MT"/>
              </a:rPr>
              <a:t>Actualmente,</a:t>
            </a:r>
            <a:r>
              <a:rPr dirty="0" sz="1400" spc="-14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los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compradores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y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15">
                <a:latin typeface="Gill Sans MT"/>
                <a:cs typeface="Gill Sans MT"/>
              </a:rPr>
              <a:t>proveedores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empiezan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a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establecer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relaciones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-14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“partenariado”.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Su </a:t>
            </a:r>
            <a:r>
              <a:rPr dirty="0" sz="1400" spc="-5">
                <a:latin typeface="Gill Sans MT"/>
                <a:cs typeface="Gill Sans MT"/>
              </a:rPr>
              <a:t>misión fundamental </a:t>
            </a:r>
            <a:r>
              <a:rPr dirty="0" sz="1400">
                <a:latin typeface="Gill Sans MT"/>
                <a:cs typeface="Gill Sans MT"/>
              </a:rPr>
              <a:t>es </a:t>
            </a:r>
            <a:r>
              <a:rPr dirty="0" sz="1400" spc="-5">
                <a:latin typeface="Gill Sans MT"/>
                <a:cs typeface="Gill Sans MT"/>
              </a:rPr>
              <a:t>bajar los costes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las compras, mejorar la calidad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los productos </a:t>
            </a:r>
            <a:r>
              <a:rPr dirty="0" sz="1400">
                <a:latin typeface="Gill Sans MT"/>
                <a:cs typeface="Gill Sans MT"/>
              </a:rPr>
              <a:t>y 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reducir los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stocks </a:t>
            </a:r>
            <a:r>
              <a:rPr dirty="0" sz="1400">
                <a:latin typeface="Gill Sans MT"/>
                <a:cs typeface="Gill Sans MT"/>
              </a:rPr>
              <a:t>y </a:t>
            </a:r>
            <a:r>
              <a:rPr dirty="0" sz="1400" spc="-5">
                <a:latin typeface="Gill Sans MT"/>
                <a:cs typeface="Gill Sans MT"/>
              </a:rPr>
              <a:t>los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plazos</a:t>
            </a:r>
            <a:r>
              <a:rPr dirty="0" sz="1400">
                <a:latin typeface="Gill Sans MT"/>
                <a:cs typeface="Gill Sans MT"/>
              </a:rPr>
              <a:t> de</a:t>
            </a:r>
            <a:r>
              <a:rPr dirty="0" sz="1400" spc="-5">
                <a:latin typeface="Gill Sans MT"/>
                <a:cs typeface="Gill Sans MT"/>
              </a:rPr>
              <a:t> entrega.</a:t>
            </a:r>
            <a:endParaRPr sz="1400">
              <a:latin typeface="Gill Sans MT"/>
              <a:cs typeface="Gill Sans MT"/>
            </a:endParaRPr>
          </a:p>
          <a:p>
            <a:pPr marL="680720" marR="14604" indent="-644525">
              <a:lnSpc>
                <a:spcPct val="152600"/>
              </a:lnSpc>
              <a:spcBef>
                <a:spcPts val="275"/>
              </a:spcBef>
            </a:pPr>
            <a:r>
              <a:rPr dirty="0" sz="1400" spc="-5" b="1" i="1">
                <a:latin typeface="Gill Sans MT"/>
                <a:cs typeface="Gill Sans MT"/>
              </a:rPr>
              <a:t>Asimismo,</a:t>
            </a:r>
            <a:r>
              <a:rPr dirty="0" sz="1400" spc="-145" b="1" i="1">
                <a:latin typeface="Gill Sans MT"/>
                <a:cs typeface="Gill Sans MT"/>
              </a:rPr>
              <a:t> </a:t>
            </a:r>
            <a:r>
              <a:rPr dirty="0" sz="1400" b="1" i="1">
                <a:latin typeface="Gill Sans MT"/>
                <a:cs typeface="Gill Sans MT"/>
              </a:rPr>
              <a:t>las</a:t>
            </a:r>
            <a:r>
              <a:rPr dirty="0" sz="1400" spc="5" b="1" i="1">
                <a:latin typeface="Gill Sans MT"/>
                <a:cs typeface="Gill Sans MT"/>
              </a:rPr>
              <a:t> </a:t>
            </a:r>
            <a:r>
              <a:rPr dirty="0" sz="1400" spc="-15" b="1" i="1">
                <a:latin typeface="Gill Sans MT"/>
                <a:cs typeface="Gill Sans MT"/>
              </a:rPr>
              <a:t>nuevas</a:t>
            </a:r>
            <a:r>
              <a:rPr dirty="0" sz="1400" spc="5" b="1" i="1">
                <a:latin typeface="Gill Sans MT"/>
                <a:cs typeface="Gill Sans MT"/>
              </a:rPr>
              <a:t> </a:t>
            </a:r>
            <a:r>
              <a:rPr dirty="0" sz="1400" spc="-5" b="1" i="1">
                <a:latin typeface="Gill Sans MT"/>
                <a:cs typeface="Gill Sans MT"/>
              </a:rPr>
              <a:t>tecnologías</a:t>
            </a:r>
            <a:r>
              <a:rPr dirty="0" sz="1400" spc="5" b="1" i="1">
                <a:latin typeface="Gill Sans MT"/>
                <a:cs typeface="Gill Sans MT"/>
              </a:rPr>
              <a:t> </a:t>
            </a:r>
            <a:r>
              <a:rPr dirty="0" sz="1400" spc="-5" b="1" i="1">
                <a:latin typeface="Gill Sans MT"/>
                <a:cs typeface="Gill Sans MT"/>
              </a:rPr>
              <a:t>basadas</a:t>
            </a:r>
            <a:r>
              <a:rPr dirty="0" sz="1400" spc="5" b="1" i="1">
                <a:latin typeface="Gill Sans MT"/>
                <a:cs typeface="Gill Sans MT"/>
              </a:rPr>
              <a:t> </a:t>
            </a:r>
            <a:r>
              <a:rPr dirty="0" sz="1400" b="1" i="1">
                <a:latin typeface="Gill Sans MT"/>
                <a:cs typeface="Gill Sans MT"/>
              </a:rPr>
              <a:t>en Internet </a:t>
            </a:r>
            <a:r>
              <a:rPr dirty="0" sz="1400" spc="-5" b="1" i="1">
                <a:latin typeface="Gill Sans MT"/>
                <a:cs typeface="Gill Sans MT"/>
              </a:rPr>
              <a:t>(e-procurement),</a:t>
            </a:r>
            <a:r>
              <a:rPr dirty="0" sz="1400" spc="-140" b="1" i="1">
                <a:latin typeface="Gill Sans MT"/>
                <a:cs typeface="Gill Sans MT"/>
              </a:rPr>
              <a:t> </a:t>
            </a:r>
            <a:r>
              <a:rPr dirty="0" sz="1400" spc="-20" b="1" i="1">
                <a:latin typeface="Gill Sans MT"/>
                <a:cs typeface="Gill Sans MT"/>
              </a:rPr>
              <a:t>apoyan</a:t>
            </a:r>
            <a:r>
              <a:rPr dirty="0" sz="1400" spc="5" b="1" i="1">
                <a:latin typeface="Gill Sans MT"/>
                <a:cs typeface="Gill Sans MT"/>
              </a:rPr>
              <a:t> </a:t>
            </a:r>
            <a:r>
              <a:rPr dirty="0" sz="1400" b="1" i="1">
                <a:latin typeface="Gill Sans MT"/>
                <a:cs typeface="Gill Sans MT"/>
              </a:rPr>
              <a:t>la </a:t>
            </a:r>
            <a:r>
              <a:rPr dirty="0" sz="1400" spc="-5" b="1" i="1">
                <a:latin typeface="Gill Sans MT"/>
                <a:cs typeface="Gill Sans MT"/>
              </a:rPr>
              <a:t>función</a:t>
            </a:r>
            <a:r>
              <a:rPr dirty="0" sz="1400" b="1" i="1">
                <a:latin typeface="Gill Sans MT"/>
                <a:cs typeface="Gill Sans MT"/>
              </a:rPr>
              <a:t> de </a:t>
            </a:r>
            <a:r>
              <a:rPr dirty="0" sz="1400" spc="-5" b="1" i="1">
                <a:latin typeface="Gill Sans MT"/>
                <a:cs typeface="Gill Sans MT"/>
              </a:rPr>
              <a:t>compras </a:t>
            </a:r>
            <a:r>
              <a:rPr dirty="0" sz="1400" spc="-375" b="1" i="1">
                <a:latin typeface="Gill Sans MT"/>
                <a:cs typeface="Gill Sans MT"/>
              </a:rPr>
              <a:t> </a:t>
            </a:r>
            <a:r>
              <a:rPr dirty="0" sz="1400" spc="-5" b="1" i="1">
                <a:latin typeface="Gill Sans MT"/>
                <a:cs typeface="Gill Sans MT"/>
              </a:rPr>
              <a:t>permitiendo </a:t>
            </a:r>
            <a:r>
              <a:rPr dirty="0" sz="1400" b="1" i="1">
                <a:latin typeface="Gill Sans MT"/>
                <a:cs typeface="Gill Sans MT"/>
              </a:rPr>
              <a:t>la </a:t>
            </a:r>
            <a:r>
              <a:rPr dirty="0" sz="1400" spc="-5" b="1" i="1">
                <a:latin typeface="Gill Sans MT"/>
                <a:cs typeface="Gill Sans MT"/>
              </a:rPr>
              <a:t>integración </a:t>
            </a:r>
            <a:r>
              <a:rPr dirty="0" sz="1400" b="1" i="1">
                <a:latin typeface="Gill Sans MT"/>
                <a:cs typeface="Gill Sans MT"/>
              </a:rPr>
              <a:t>de</a:t>
            </a:r>
            <a:r>
              <a:rPr dirty="0" sz="1400" spc="-5" b="1" i="1">
                <a:latin typeface="Gill Sans MT"/>
                <a:cs typeface="Gill Sans MT"/>
              </a:rPr>
              <a:t> </a:t>
            </a:r>
            <a:r>
              <a:rPr dirty="0" sz="1400" b="1" i="1">
                <a:latin typeface="Gill Sans MT"/>
                <a:cs typeface="Gill Sans MT"/>
              </a:rPr>
              <a:t>los </a:t>
            </a:r>
            <a:r>
              <a:rPr dirty="0" sz="1400" spc="-5" b="1" i="1">
                <a:latin typeface="Gill Sans MT"/>
                <a:cs typeface="Gill Sans MT"/>
              </a:rPr>
              <a:t>procesos</a:t>
            </a:r>
            <a:r>
              <a:rPr dirty="0" sz="1400" b="1" i="1">
                <a:latin typeface="Gill Sans MT"/>
                <a:cs typeface="Gill Sans MT"/>
              </a:rPr>
              <a:t> de</a:t>
            </a:r>
            <a:r>
              <a:rPr dirty="0" sz="1400" spc="-5" b="1" i="1">
                <a:latin typeface="Gill Sans MT"/>
                <a:cs typeface="Gill Sans MT"/>
              </a:rPr>
              <a:t> </a:t>
            </a:r>
            <a:r>
              <a:rPr dirty="0" sz="1400" b="1" i="1">
                <a:latin typeface="Gill Sans MT"/>
                <a:cs typeface="Gill Sans MT"/>
              </a:rPr>
              <a:t>negocio de</a:t>
            </a:r>
            <a:r>
              <a:rPr dirty="0" sz="1400" spc="-5" b="1" i="1">
                <a:latin typeface="Gill Sans MT"/>
                <a:cs typeface="Gill Sans MT"/>
              </a:rPr>
              <a:t> </a:t>
            </a:r>
            <a:r>
              <a:rPr dirty="0" sz="1400" b="1" i="1">
                <a:latin typeface="Gill Sans MT"/>
                <a:cs typeface="Gill Sans MT"/>
              </a:rPr>
              <a:t>los </a:t>
            </a:r>
            <a:r>
              <a:rPr dirty="0" sz="1400" spc="-5" b="1" i="1">
                <a:latin typeface="Gill Sans MT"/>
                <a:cs typeface="Gill Sans MT"/>
              </a:rPr>
              <a:t>compradores</a:t>
            </a:r>
            <a:r>
              <a:rPr dirty="0" sz="1400" b="1" i="1">
                <a:latin typeface="Gill Sans MT"/>
                <a:cs typeface="Gill Sans MT"/>
              </a:rPr>
              <a:t> y</a:t>
            </a:r>
            <a:r>
              <a:rPr dirty="0" sz="1400" spc="-5" b="1" i="1">
                <a:latin typeface="Gill Sans MT"/>
                <a:cs typeface="Gill Sans MT"/>
              </a:rPr>
              <a:t> </a:t>
            </a:r>
            <a:r>
              <a:rPr dirty="0" sz="1400" spc="-10" b="1" i="1">
                <a:latin typeface="Gill Sans MT"/>
                <a:cs typeface="Gill Sans MT"/>
              </a:rPr>
              <a:t>proveedores: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e</a:t>
            </a:r>
            <a:r>
              <a:rPr dirty="0" sz="1400" spc="-3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busines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2524128"/>
            <a:ext cx="118533" cy="11853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2892428"/>
            <a:ext cx="118533" cy="11853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3248028"/>
            <a:ext cx="118533" cy="1185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3616329"/>
            <a:ext cx="118533" cy="11853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4695829"/>
            <a:ext cx="118533" cy="11853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5381628"/>
            <a:ext cx="118533" cy="11853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83540" y="946450"/>
            <a:ext cx="7792720" cy="4927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8800"/>
              </a:lnSpc>
              <a:spcBef>
                <a:spcPts val="100"/>
              </a:spcBef>
            </a:pPr>
            <a:r>
              <a:rPr dirty="0" sz="1400" spc="-5">
                <a:latin typeface="Gill Sans MT"/>
                <a:cs typeface="Gill Sans MT"/>
              </a:rPr>
              <a:t>Abanico</a:t>
            </a:r>
            <a:r>
              <a:rPr dirty="0" sz="1400">
                <a:latin typeface="Gill Sans MT"/>
                <a:cs typeface="Gill Sans MT"/>
              </a:rPr>
              <a:t> de actividades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que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se </a:t>
            </a:r>
            <a:r>
              <a:rPr dirty="0" sz="1400" spc="-10">
                <a:latin typeface="Gill Sans MT"/>
                <a:cs typeface="Gill Sans MT"/>
              </a:rPr>
              <a:t>llevan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cabo</a:t>
            </a:r>
            <a:r>
              <a:rPr dirty="0" sz="1400">
                <a:latin typeface="Gill Sans MT"/>
                <a:cs typeface="Gill Sans MT"/>
              </a:rPr>
              <a:t> a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través</a:t>
            </a:r>
            <a:r>
              <a:rPr dirty="0" sz="1400">
                <a:latin typeface="Gill Sans MT"/>
                <a:cs typeface="Gill Sans MT"/>
              </a:rPr>
              <a:t> de </a:t>
            </a:r>
            <a:r>
              <a:rPr dirty="0" sz="1400" spc="-5">
                <a:latin typeface="Gill Sans MT"/>
                <a:cs typeface="Gill Sans MT"/>
              </a:rPr>
              <a:t>tecnologías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y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sistemas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electrónicos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que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enlazan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un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comprador con</a:t>
            </a:r>
            <a:r>
              <a:rPr dirty="0" sz="1400">
                <a:latin typeface="Gill Sans MT"/>
                <a:cs typeface="Gill Sans MT"/>
              </a:rPr>
              <a:t> un </a:t>
            </a:r>
            <a:r>
              <a:rPr dirty="0" sz="1400" spc="-25">
                <a:latin typeface="Gill Sans MT"/>
                <a:cs typeface="Gill Sans MT"/>
              </a:rPr>
              <a:t>vendedor.</a:t>
            </a:r>
            <a:endParaRPr sz="14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Gill Sans MT"/>
              <a:cs typeface="Gill Sans MT"/>
            </a:endParaRPr>
          </a:p>
          <a:p>
            <a:pPr marL="755650" marR="828040" indent="-742950">
              <a:lnSpc>
                <a:spcPct val="172600"/>
              </a:lnSpc>
            </a:pPr>
            <a:r>
              <a:rPr dirty="0" sz="1400" spc="-10">
                <a:latin typeface="Gill Sans MT"/>
                <a:cs typeface="Gill Sans MT"/>
              </a:rPr>
              <a:t>Hoy</a:t>
            </a:r>
            <a:r>
              <a:rPr dirty="0" sz="1400">
                <a:latin typeface="Gill Sans MT"/>
                <a:cs typeface="Gill Sans MT"/>
              </a:rPr>
              <a:t> en </a:t>
            </a:r>
            <a:r>
              <a:rPr dirty="0" sz="1400" spc="-5">
                <a:latin typeface="Gill Sans MT"/>
                <a:cs typeface="Gill Sans MT"/>
              </a:rPr>
              <a:t>día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se </a:t>
            </a:r>
            <a:r>
              <a:rPr dirty="0" sz="1400" spc="-5">
                <a:latin typeface="Gill Sans MT"/>
                <a:cs typeface="Gill Sans MT"/>
              </a:rPr>
              <a:t>convierte</a:t>
            </a:r>
            <a:r>
              <a:rPr dirty="0" sz="1400">
                <a:latin typeface="Gill Sans MT"/>
                <a:cs typeface="Gill Sans MT"/>
              </a:rPr>
              <a:t> en un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imperativo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estratégico</a:t>
            </a:r>
            <a:r>
              <a:rPr dirty="0" sz="1400">
                <a:latin typeface="Gill Sans MT"/>
                <a:cs typeface="Gill Sans MT"/>
              </a:rPr>
              <a:t> de </a:t>
            </a:r>
            <a:r>
              <a:rPr dirty="0" sz="1400" spc="-5">
                <a:latin typeface="Gill Sans MT"/>
                <a:cs typeface="Gill Sans MT"/>
              </a:rPr>
              <a:t>las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empresas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por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siguientes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factores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Comunicación directa cliente </a:t>
            </a:r>
            <a:r>
              <a:rPr dirty="0" sz="1400">
                <a:latin typeface="Gill Sans MT"/>
                <a:cs typeface="Gill Sans MT"/>
              </a:rPr>
              <a:t>– </a:t>
            </a:r>
            <a:r>
              <a:rPr dirty="0" sz="1400" spc="-25">
                <a:latin typeface="Gill Sans MT"/>
                <a:cs typeface="Gill Sans MT"/>
              </a:rPr>
              <a:t>proveedor.</a:t>
            </a:r>
            <a:endParaRPr sz="1400">
              <a:latin typeface="Gill Sans MT"/>
              <a:cs typeface="Gill Sans MT"/>
            </a:endParaRPr>
          </a:p>
          <a:p>
            <a:pPr marL="755650" marR="2961005">
              <a:lnSpc>
                <a:spcPct val="169600"/>
              </a:lnSpc>
              <a:spcBef>
                <a:spcPts val="50"/>
              </a:spcBef>
            </a:pPr>
            <a:r>
              <a:rPr dirty="0" sz="1400" spc="-5">
                <a:latin typeface="Gill Sans MT"/>
                <a:cs typeface="Gill Sans MT"/>
              </a:rPr>
              <a:t>Reducción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intermediarios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cadena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10">
                <a:latin typeface="Gill Sans MT"/>
                <a:cs typeface="Gill Sans MT"/>
              </a:rPr>
              <a:t>suministro.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Desarrollo</a:t>
            </a:r>
            <a:r>
              <a:rPr dirty="0" sz="1400">
                <a:latin typeface="Gill Sans MT"/>
                <a:cs typeface="Gill Sans MT"/>
              </a:rPr>
              <a:t> y </a:t>
            </a:r>
            <a:r>
              <a:rPr dirty="0" sz="1400" spc="-5">
                <a:latin typeface="Gill Sans MT"/>
                <a:cs typeface="Gill Sans MT"/>
              </a:rPr>
              <a:t>entrega</a:t>
            </a:r>
            <a:r>
              <a:rPr dirty="0" sz="1400">
                <a:latin typeface="Gill Sans MT"/>
                <a:cs typeface="Gill Sans MT"/>
              </a:rPr>
              <a:t> de</a:t>
            </a:r>
            <a:r>
              <a:rPr dirty="0" sz="1400" spc="-5">
                <a:latin typeface="Gill Sans MT"/>
                <a:cs typeface="Gill Sans MT"/>
              </a:rPr>
              <a:t> productos</a:t>
            </a:r>
            <a:r>
              <a:rPr dirty="0" sz="1400">
                <a:latin typeface="Gill Sans MT"/>
                <a:cs typeface="Gill Sans MT"/>
              </a:rPr>
              <a:t> / servicios a </a:t>
            </a:r>
            <a:r>
              <a:rPr dirty="0" sz="1400" spc="-5">
                <a:latin typeface="Gill Sans MT"/>
                <a:cs typeface="Gill Sans MT"/>
              </a:rPr>
              <a:t>medida. 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Estrategias</a:t>
            </a:r>
            <a:r>
              <a:rPr dirty="0" sz="1400">
                <a:latin typeface="Gill Sans MT"/>
                <a:cs typeface="Gill Sans MT"/>
              </a:rPr>
              <a:t> de </a:t>
            </a:r>
            <a:r>
              <a:rPr dirty="0" sz="1400" spc="-10">
                <a:latin typeface="Gill Sans MT"/>
                <a:cs typeface="Gill Sans MT"/>
              </a:rPr>
              <a:t>marketing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altamente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segmentadas</a:t>
            </a:r>
            <a:endParaRPr sz="14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</a:pPr>
            <a:endParaRPr sz="16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5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latin typeface="Gill Sans MT"/>
                <a:cs typeface="Gill Sans MT"/>
              </a:rPr>
              <a:t>TIPOS</a:t>
            </a:r>
            <a:endParaRPr sz="1400">
              <a:latin typeface="Gill Sans MT"/>
              <a:cs typeface="Gill Sans MT"/>
            </a:endParaRPr>
          </a:p>
          <a:p>
            <a:pPr marL="748665" marR="831215" indent="6350">
              <a:lnSpc>
                <a:spcPct val="152600"/>
              </a:lnSpc>
              <a:spcBef>
                <a:spcPts val="235"/>
              </a:spcBef>
            </a:pPr>
            <a:r>
              <a:rPr dirty="0" sz="1400" spc="5">
                <a:latin typeface="Gill Sans MT"/>
                <a:cs typeface="Gill Sans MT"/>
              </a:rPr>
              <a:t>B2C.- </a:t>
            </a:r>
            <a:r>
              <a:rPr dirty="0" sz="1400" spc="-5">
                <a:latin typeface="Gill Sans MT"/>
                <a:cs typeface="Gill Sans MT"/>
              </a:rPr>
              <a:t>Negocio electrónico dirigido </a:t>
            </a:r>
            <a:r>
              <a:rPr dirty="0" sz="1400">
                <a:latin typeface="Gill Sans MT"/>
                <a:cs typeface="Gill Sans MT"/>
              </a:rPr>
              <a:t>al </a:t>
            </a:r>
            <a:r>
              <a:rPr dirty="0" sz="1400" spc="-5">
                <a:latin typeface="Gill Sans MT"/>
                <a:cs typeface="Gill Sans MT"/>
              </a:rPr>
              <a:t>cliente final .- </a:t>
            </a:r>
            <a:r>
              <a:rPr dirty="0" sz="1400" spc="-10">
                <a:latin typeface="Gill Sans MT"/>
                <a:cs typeface="Gill Sans MT"/>
                <a:hlinkClick r:id="rId3"/>
              </a:rPr>
              <a:t>www.amazon.com, </a:t>
            </a:r>
            <a:r>
              <a:rPr dirty="0" sz="1400" spc="-10">
                <a:latin typeface="Gill Sans MT"/>
                <a:cs typeface="Gill Sans MT"/>
                <a:hlinkClick r:id="rId4"/>
              </a:rPr>
              <a:t>www.dell.com,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15">
                <a:latin typeface="Gill Sans MT"/>
                <a:cs typeface="Gill Sans MT"/>
                <a:hlinkClick r:id="rId5"/>
              </a:rPr>
              <a:t>www.discoweb.com</a:t>
            </a:r>
            <a:endParaRPr sz="1400">
              <a:latin typeface="Gill Sans MT"/>
              <a:cs typeface="Gill Sans MT"/>
            </a:endParaRPr>
          </a:p>
          <a:p>
            <a:pPr marL="748665" marR="933450" indent="6350">
              <a:lnSpc>
                <a:spcPct val="152600"/>
              </a:lnSpc>
              <a:spcBef>
                <a:spcPts val="275"/>
              </a:spcBef>
            </a:pPr>
            <a:r>
              <a:rPr dirty="0" sz="1400">
                <a:latin typeface="Gill Sans MT"/>
                <a:cs typeface="Gill Sans MT"/>
              </a:rPr>
              <a:t>B2B.-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Negocio</a:t>
            </a:r>
            <a:r>
              <a:rPr dirty="0" sz="1400" spc="1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electrónico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llevado</a:t>
            </a:r>
            <a:r>
              <a:rPr dirty="0" sz="1400" spc="1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a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cabo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entre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organizaciones..-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15">
                <a:latin typeface="Gill Sans MT"/>
                <a:cs typeface="Gill Sans MT"/>
                <a:hlinkClick r:id="rId6"/>
              </a:rPr>
              <a:t>www.harbinger.net,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  <a:hlinkClick r:id="rId7"/>
              </a:rPr>
              <a:t>www.digitize.net.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745729" y="414021"/>
            <a:ext cx="242570" cy="96520"/>
          </a:xfrm>
          <a:prstGeom prst="rect">
            <a:avLst/>
          </a:prstGeom>
        </p:spPr>
        <p:txBody>
          <a:bodyPr wrap="square" lIns="0" tIns="381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spc="-15" b="1">
                <a:solidFill>
                  <a:srgbClr val="FFFFFF"/>
                </a:solidFill>
                <a:latin typeface="Gill Sans MT"/>
                <a:cs typeface="Gill Sans MT"/>
              </a:rPr>
              <a:t>EVOLUCIÓN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 DE</a:t>
            </a:r>
            <a:r>
              <a:rPr dirty="0" sz="1400" spc="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LA</a:t>
            </a:r>
            <a:r>
              <a:rPr dirty="0" sz="1400" spc="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GESTIÓN</a:t>
            </a:r>
            <a:r>
              <a:rPr dirty="0" sz="1400" spc="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DE</a:t>
            </a:r>
            <a:r>
              <a:rPr dirty="0" sz="1400" spc="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COMPRAS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15" b="1">
                <a:solidFill>
                  <a:srgbClr val="FFFFFF"/>
                </a:solidFill>
                <a:latin typeface="Gill Sans MT"/>
                <a:cs typeface="Gill Sans MT"/>
              </a:rPr>
              <a:t>HACIA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 LA</a:t>
            </a:r>
            <a:r>
              <a:rPr dirty="0" sz="1400" spc="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25" b="1">
                <a:solidFill>
                  <a:srgbClr val="FFFFFF"/>
                </a:solidFill>
                <a:latin typeface="Gill Sans MT"/>
                <a:cs typeface="Gill Sans MT"/>
              </a:rPr>
              <a:t>NUEVA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ECONOMIA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3540" y="946450"/>
            <a:ext cx="7924800" cy="660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8800"/>
              </a:lnSpc>
              <a:spcBef>
                <a:spcPts val="100"/>
              </a:spcBef>
            </a:pPr>
            <a:r>
              <a:rPr dirty="0" sz="1400" spc="-10">
                <a:latin typeface="Gill Sans MT"/>
                <a:cs typeface="Gill Sans MT"/>
              </a:rPr>
              <a:t>Asimismo,</a:t>
            </a:r>
            <a:r>
              <a:rPr dirty="0" sz="1400" spc="29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las</a:t>
            </a:r>
            <a:r>
              <a:rPr dirty="0" sz="1400" spc="60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nuevas</a:t>
            </a:r>
            <a:r>
              <a:rPr dirty="0" sz="1400" spc="6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tecnologías</a:t>
            </a:r>
            <a:r>
              <a:rPr dirty="0" sz="1400" spc="6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basadas</a:t>
            </a:r>
            <a:r>
              <a:rPr dirty="0" sz="1400" spc="6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en</a:t>
            </a:r>
            <a:r>
              <a:rPr dirty="0" sz="1400" spc="5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Internet</a:t>
            </a:r>
            <a:r>
              <a:rPr dirty="0" sz="1400" spc="5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(e-procurement),</a:t>
            </a:r>
            <a:r>
              <a:rPr dirty="0" sz="1400" spc="29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apoyan</a:t>
            </a:r>
            <a:r>
              <a:rPr dirty="0" sz="1400" spc="6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 spc="6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función</a:t>
            </a:r>
            <a:r>
              <a:rPr dirty="0" sz="1400" spc="5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5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compras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permitiendo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integración</a:t>
            </a:r>
            <a:r>
              <a:rPr dirty="0" sz="1400">
                <a:latin typeface="Gill Sans MT"/>
                <a:cs typeface="Gill Sans MT"/>
              </a:rPr>
              <a:t> de </a:t>
            </a:r>
            <a:r>
              <a:rPr dirty="0" sz="1400" spc="-5">
                <a:latin typeface="Gill Sans MT"/>
                <a:cs typeface="Gill Sans MT"/>
              </a:rPr>
              <a:t>los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procesos</a:t>
            </a:r>
            <a:r>
              <a:rPr dirty="0" sz="1400">
                <a:latin typeface="Gill Sans MT"/>
                <a:cs typeface="Gill Sans MT"/>
              </a:rPr>
              <a:t> de</a:t>
            </a:r>
            <a:r>
              <a:rPr dirty="0" sz="1400" spc="-5">
                <a:latin typeface="Gill Sans MT"/>
                <a:cs typeface="Gill Sans MT"/>
              </a:rPr>
              <a:t> negocio</a:t>
            </a:r>
            <a:r>
              <a:rPr dirty="0" sz="1400">
                <a:latin typeface="Gill Sans MT"/>
                <a:cs typeface="Gill Sans MT"/>
              </a:rPr>
              <a:t> de </a:t>
            </a:r>
            <a:r>
              <a:rPr dirty="0" sz="1400" spc="-5">
                <a:latin typeface="Gill Sans MT"/>
                <a:cs typeface="Gill Sans MT"/>
              </a:rPr>
              <a:t>los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compradores </a:t>
            </a:r>
            <a:r>
              <a:rPr dirty="0" sz="1400">
                <a:latin typeface="Gill Sans MT"/>
                <a:cs typeface="Gill Sans MT"/>
              </a:rPr>
              <a:t>y </a:t>
            </a:r>
            <a:r>
              <a:rPr dirty="0" sz="1400" spc="-10">
                <a:latin typeface="Gill Sans MT"/>
                <a:cs typeface="Gill Sans MT"/>
              </a:rPr>
              <a:t>proveedores: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7450" y="2030238"/>
            <a:ext cx="6338107" cy="393096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spc="-15" b="1">
                <a:solidFill>
                  <a:srgbClr val="FFFFFF"/>
                </a:solidFill>
                <a:latin typeface="Gill Sans MT"/>
                <a:cs typeface="Gill Sans MT"/>
              </a:rPr>
              <a:t>EVOLUCIÓN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 DE</a:t>
            </a:r>
            <a:r>
              <a:rPr dirty="0" sz="1400" spc="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LA</a:t>
            </a:r>
            <a:r>
              <a:rPr dirty="0" sz="1400" spc="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GESTIÓN</a:t>
            </a:r>
            <a:r>
              <a:rPr dirty="0" sz="1400" spc="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DE</a:t>
            </a:r>
            <a:r>
              <a:rPr dirty="0" sz="1400" spc="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COMPRAS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15" b="1">
                <a:solidFill>
                  <a:srgbClr val="FFFFFF"/>
                </a:solidFill>
                <a:latin typeface="Gill Sans MT"/>
                <a:cs typeface="Gill Sans MT"/>
              </a:rPr>
              <a:t>HACIA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 LA</a:t>
            </a:r>
            <a:r>
              <a:rPr dirty="0" sz="1400" spc="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25" b="1">
                <a:solidFill>
                  <a:srgbClr val="FFFFFF"/>
                </a:solidFill>
                <a:latin typeface="Gill Sans MT"/>
                <a:cs typeface="Gill Sans MT"/>
              </a:rPr>
              <a:t>NUEVA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ECONOMIA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2117728"/>
            <a:ext cx="118533" cy="11853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2486028"/>
            <a:ext cx="118533" cy="11853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2841628"/>
            <a:ext cx="118533" cy="1185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3209928"/>
            <a:ext cx="118533" cy="11853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83540" y="946450"/>
            <a:ext cx="7908290" cy="2430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8800"/>
              </a:lnSpc>
              <a:spcBef>
                <a:spcPts val="100"/>
              </a:spcBef>
            </a:pPr>
            <a:r>
              <a:rPr dirty="0" sz="1400">
                <a:latin typeface="Gill Sans MT"/>
                <a:cs typeface="Gill Sans MT"/>
              </a:rPr>
              <a:t>Un </a:t>
            </a:r>
            <a:r>
              <a:rPr dirty="0" sz="1400" spc="-5">
                <a:latin typeface="Gill Sans MT"/>
                <a:cs typeface="Gill Sans MT"/>
              </a:rPr>
              <a:t>factor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20">
                <a:latin typeface="Gill Sans MT"/>
                <a:cs typeface="Gill Sans MT"/>
              </a:rPr>
              <a:t>clave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para</a:t>
            </a:r>
            <a:r>
              <a:rPr dirty="0" sz="1400">
                <a:latin typeface="Gill Sans MT"/>
                <a:cs typeface="Gill Sans MT"/>
              </a:rPr>
              <a:t> el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éxito de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integración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clientes</a:t>
            </a:r>
            <a:r>
              <a:rPr dirty="0" sz="1400">
                <a:latin typeface="Gill Sans MT"/>
                <a:cs typeface="Gill Sans MT"/>
              </a:rPr>
              <a:t> y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15">
                <a:latin typeface="Gill Sans MT"/>
                <a:cs typeface="Gill Sans MT"/>
              </a:rPr>
              <a:t>proveedores</a:t>
            </a:r>
            <a:r>
              <a:rPr dirty="0" sz="1400">
                <a:latin typeface="Gill Sans MT"/>
                <a:cs typeface="Gill Sans MT"/>
              </a:rPr>
              <a:t> es el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mantener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relaciones</a:t>
            </a:r>
            <a:r>
              <a:rPr dirty="0" sz="1400">
                <a:latin typeface="Gill Sans MT"/>
                <a:cs typeface="Gill Sans MT"/>
              </a:rPr>
              <a:t> de 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confianza, </a:t>
            </a:r>
            <a:r>
              <a:rPr dirty="0" sz="1400">
                <a:latin typeface="Gill Sans MT"/>
                <a:cs typeface="Gill Sans MT"/>
              </a:rPr>
              <a:t>ya que permite </a:t>
            </a:r>
            <a:r>
              <a:rPr dirty="0" sz="1400" spc="-5">
                <a:latin typeface="Gill Sans MT"/>
                <a:cs typeface="Gill Sans MT"/>
              </a:rPr>
              <a:t>la captura automática </a:t>
            </a:r>
            <a:r>
              <a:rPr dirty="0" sz="1400">
                <a:latin typeface="Gill Sans MT"/>
                <a:cs typeface="Gill Sans MT"/>
              </a:rPr>
              <a:t>y </a:t>
            </a:r>
            <a:r>
              <a:rPr dirty="0" sz="1400" spc="-5">
                <a:latin typeface="Gill Sans MT"/>
                <a:cs typeface="Gill Sans MT"/>
              </a:rPr>
              <a:t>online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información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los procesos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negocio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ambas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partes:</a:t>
            </a:r>
            <a:endParaRPr sz="1400">
              <a:latin typeface="Gill Sans MT"/>
              <a:cs typeface="Gill Sans MT"/>
            </a:endParaRPr>
          </a:p>
          <a:p>
            <a:pPr marL="755650" marR="2010410">
              <a:lnSpc>
                <a:spcPts val="2900"/>
              </a:lnSpc>
              <a:spcBef>
                <a:spcPts val="235"/>
              </a:spcBef>
            </a:pPr>
            <a:r>
              <a:rPr dirty="0" sz="1400" spc="-5">
                <a:latin typeface="Gill Sans MT"/>
                <a:cs typeface="Gill Sans MT"/>
              </a:rPr>
              <a:t>Permite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generar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autofacturación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partir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los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consumos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realizados.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Permite la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elaboración</a:t>
            </a:r>
            <a:r>
              <a:rPr dirty="0" sz="1400">
                <a:latin typeface="Gill Sans MT"/>
                <a:cs typeface="Gill Sans MT"/>
              </a:rPr>
              <a:t> de </a:t>
            </a:r>
            <a:r>
              <a:rPr dirty="0" sz="1400" spc="-5">
                <a:latin typeface="Gill Sans MT"/>
                <a:cs typeface="Gill Sans MT"/>
              </a:rPr>
              <a:t>pedidos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automáticos</a:t>
            </a:r>
            <a:r>
              <a:rPr dirty="0" sz="1400">
                <a:latin typeface="Gill Sans MT"/>
                <a:cs typeface="Gill Sans MT"/>
              </a:rPr>
              <a:t> 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los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proveedores.</a:t>
            </a:r>
            <a:endParaRPr sz="1400">
              <a:latin typeface="Gill Sans MT"/>
              <a:cs typeface="Gill Sans MT"/>
            </a:endParaRPr>
          </a:p>
          <a:p>
            <a:pPr marL="755650">
              <a:lnSpc>
                <a:spcPct val="100000"/>
              </a:lnSpc>
              <a:spcBef>
                <a:spcPts val="819"/>
              </a:spcBef>
            </a:pPr>
            <a:r>
              <a:rPr dirty="0" sz="1400" spc="-5">
                <a:latin typeface="Gill Sans MT"/>
                <a:cs typeface="Gill Sans MT"/>
              </a:rPr>
              <a:t>Permite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casar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las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necesidades</a:t>
            </a:r>
            <a:r>
              <a:rPr dirty="0" sz="1400">
                <a:latin typeface="Gill Sans MT"/>
                <a:cs typeface="Gill Sans MT"/>
              </a:rPr>
              <a:t> de </a:t>
            </a:r>
            <a:r>
              <a:rPr dirty="0" sz="1400" spc="-5">
                <a:latin typeface="Gill Sans MT"/>
                <a:cs typeface="Gill Sans MT"/>
              </a:rPr>
              <a:t>carga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las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disponibilidades</a:t>
            </a:r>
            <a:r>
              <a:rPr dirty="0" sz="1400">
                <a:latin typeface="Gill Sans MT"/>
                <a:cs typeface="Gill Sans MT"/>
              </a:rPr>
              <a:t> de </a:t>
            </a:r>
            <a:r>
              <a:rPr dirty="0" sz="1400" spc="-5">
                <a:latin typeface="Gill Sans MT"/>
                <a:cs typeface="Gill Sans MT"/>
              </a:rPr>
              <a:t>los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transportistas.</a:t>
            </a:r>
            <a:endParaRPr sz="1400">
              <a:latin typeface="Gill Sans MT"/>
              <a:cs typeface="Gill Sans MT"/>
            </a:endParaRPr>
          </a:p>
          <a:p>
            <a:pPr marL="755650">
              <a:lnSpc>
                <a:spcPct val="100000"/>
              </a:lnSpc>
              <a:spcBef>
                <a:spcPts val="1220"/>
              </a:spcBef>
            </a:pPr>
            <a:r>
              <a:rPr dirty="0" sz="1400" spc="-5">
                <a:latin typeface="Gill Sans MT"/>
                <a:cs typeface="Gill Sans MT"/>
              </a:rPr>
              <a:t>Permite homogeneizar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información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mediante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mismos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criterios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selección.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09653" y="4105193"/>
            <a:ext cx="7272655" cy="676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1650" marR="5080" indent="-489584">
              <a:lnSpc>
                <a:spcPct val="152600"/>
              </a:lnSpc>
              <a:spcBef>
                <a:spcPts val="100"/>
              </a:spcBef>
            </a:pPr>
            <a:r>
              <a:rPr dirty="0" sz="1400" b="1">
                <a:latin typeface="Gill Sans MT"/>
                <a:cs typeface="Gill Sans MT"/>
              </a:rPr>
              <a:t>La </a:t>
            </a:r>
            <a:r>
              <a:rPr dirty="0" sz="1400" spc="-5" b="1">
                <a:latin typeface="Gill Sans MT"/>
                <a:cs typeface="Gill Sans MT"/>
              </a:rPr>
              <a:t>integración </a:t>
            </a:r>
            <a:r>
              <a:rPr dirty="0" sz="1400" b="1">
                <a:latin typeface="Gill Sans MT"/>
                <a:cs typeface="Gill Sans MT"/>
              </a:rPr>
              <a:t>supone un </a:t>
            </a:r>
            <a:r>
              <a:rPr dirty="0" sz="1400" spc="-5" b="1">
                <a:latin typeface="Gill Sans MT"/>
                <a:cs typeface="Gill Sans MT"/>
              </a:rPr>
              <a:t>cambio cultural para </a:t>
            </a:r>
            <a:r>
              <a:rPr dirty="0" sz="1400" b="1">
                <a:latin typeface="Gill Sans MT"/>
                <a:cs typeface="Gill Sans MT"/>
              </a:rPr>
              <a:t>la </a:t>
            </a:r>
            <a:r>
              <a:rPr dirty="0" sz="1400" spc="-5" b="1">
                <a:latin typeface="Gill Sans MT"/>
                <a:cs typeface="Gill Sans MT"/>
              </a:rPr>
              <a:t>compañía </a:t>
            </a:r>
            <a:r>
              <a:rPr dirty="0" sz="1400" b="1">
                <a:latin typeface="Gill Sans MT"/>
                <a:cs typeface="Gill Sans MT"/>
              </a:rPr>
              <a:t>y el </a:t>
            </a:r>
            <a:r>
              <a:rPr dirty="0" sz="1400" spc="-10" b="1">
                <a:latin typeface="Gill Sans MT"/>
                <a:cs typeface="Gill Sans MT"/>
              </a:rPr>
              <a:t>proveedor: </a:t>
            </a:r>
            <a:r>
              <a:rPr dirty="0" sz="1400" b="1">
                <a:latin typeface="Gill Sans MT"/>
                <a:cs typeface="Gill Sans MT"/>
              </a:rPr>
              <a:t>es </a:t>
            </a:r>
            <a:r>
              <a:rPr dirty="0" sz="1400" spc="-5" b="1">
                <a:latin typeface="Gill Sans MT"/>
                <a:cs typeface="Gill Sans MT"/>
              </a:rPr>
              <a:t>necesario </a:t>
            </a:r>
            <a:r>
              <a:rPr dirty="0" sz="1400" spc="-375" b="1">
                <a:latin typeface="Gill Sans MT"/>
                <a:cs typeface="Gill Sans MT"/>
              </a:rPr>
              <a:t> </a:t>
            </a:r>
            <a:r>
              <a:rPr dirty="0" sz="1400" spc="-5" b="1">
                <a:latin typeface="Gill Sans MT"/>
                <a:cs typeface="Gill Sans MT"/>
              </a:rPr>
              <a:t>establecer </a:t>
            </a:r>
            <a:r>
              <a:rPr dirty="0" sz="1400" b="1">
                <a:latin typeface="Gill Sans MT"/>
                <a:cs typeface="Gill Sans MT"/>
              </a:rPr>
              <a:t>un </a:t>
            </a:r>
            <a:r>
              <a:rPr dirty="0" sz="1400" spc="-5" b="1">
                <a:latin typeface="Gill Sans MT"/>
                <a:cs typeface="Gill Sans MT"/>
              </a:rPr>
              <a:t>compromiso</a:t>
            </a:r>
            <a:r>
              <a:rPr dirty="0" sz="1400" b="1">
                <a:latin typeface="Gill Sans MT"/>
                <a:cs typeface="Gill Sans MT"/>
              </a:rPr>
              <a:t> de</a:t>
            </a:r>
            <a:r>
              <a:rPr dirty="0" sz="1400" spc="-5" b="1">
                <a:latin typeface="Gill Sans MT"/>
                <a:cs typeface="Gill Sans MT"/>
              </a:rPr>
              <a:t> actuación</a:t>
            </a:r>
            <a:r>
              <a:rPr dirty="0" sz="1400" b="1">
                <a:latin typeface="Gill Sans MT"/>
                <a:cs typeface="Gill Sans MT"/>
              </a:rPr>
              <a:t> y</a:t>
            </a:r>
            <a:r>
              <a:rPr dirty="0" sz="1400" spc="5" b="1">
                <a:latin typeface="Gill Sans MT"/>
                <a:cs typeface="Gill Sans MT"/>
              </a:rPr>
              <a:t> </a:t>
            </a:r>
            <a:r>
              <a:rPr dirty="0" sz="1400" spc="-5" b="1">
                <a:latin typeface="Gill Sans MT"/>
                <a:cs typeface="Gill Sans MT"/>
              </a:rPr>
              <a:t>colaboración</a:t>
            </a:r>
            <a:r>
              <a:rPr dirty="0" sz="1400" b="1">
                <a:latin typeface="Gill Sans MT"/>
                <a:cs typeface="Gill Sans MT"/>
              </a:rPr>
              <a:t> </a:t>
            </a:r>
            <a:r>
              <a:rPr dirty="0" sz="1400" spc="-10" b="1">
                <a:latin typeface="Gill Sans MT"/>
                <a:cs typeface="Gill Sans MT"/>
              </a:rPr>
              <a:t>entre</a:t>
            </a:r>
            <a:r>
              <a:rPr dirty="0" sz="1400" b="1">
                <a:latin typeface="Gill Sans MT"/>
                <a:cs typeface="Gill Sans MT"/>
              </a:rPr>
              <a:t> </a:t>
            </a:r>
            <a:r>
              <a:rPr dirty="0" sz="1400" spc="-5" b="1">
                <a:latin typeface="Gill Sans MT"/>
                <a:cs typeface="Gill Sans MT"/>
              </a:rPr>
              <a:t>ambas</a:t>
            </a:r>
            <a:r>
              <a:rPr dirty="0" sz="1400" spc="5" b="1">
                <a:latin typeface="Gill Sans MT"/>
                <a:cs typeface="Gill Sans MT"/>
              </a:rPr>
              <a:t> </a:t>
            </a:r>
            <a:r>
              <a:rPr dirty="0" sz="1400" b="1">
                <a:latin typeface="Gill Sans MT"/>
                <a:cs typeface="Gill Sans MT"/>
              </a:rPr>
              <a:t>partes</a:t>
            </a:r>
            <a:r>
              <a:rPr dirty="0" sz="1400">
                <a:latin typeface="Gill Sans MT"/>
                <a:cs typeface="Gill Sans MT"/>
              </a:rPr>
              <a:t>.</a:t>
            </a:r>
            <a:endParaRPr sz="14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spc="-15" b="1">
                <a:solidFill>
                  <a:srgbClr val="FFFFFF"/>
                </a:solidFill>
                <a:latin typeface="Gill Sans MT"/>
                <a:cs typeface="Gill Sans MT"/>
              </a:rPr>
              <a:t>EVOLUCION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 DE LAS </a:t>
            </a: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COMUNICACIONES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 B2B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2791" y="1628775"/>
            <a:ext cx="6824730" cy="410218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spc="-15" b="1">
                <a:solidFill>
                  <a:srgbClr val="FFFFFF"/>
                </a:solidFill>
                <a:latin typeface="Gill Sans MT"/>
                <a:cs typeface="Gill Sans MT"/>
              </a:rPr>
              <a:t>CONCEPTO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DE</a:t>
            </a: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e</a:t>
            </a: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 procurement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1122557"/>
            <a:ext cx="118533" cy="11853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1800228"/>
            <a:ext cx="118533" cy="11853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10831" y="946450"/>
            <a:ext cx="7870190" cy="3670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21995" marR="106045" indent="6350">
              <a:lnSpc>
                <a:spcPct val="148800"/>
              </a:lnSpc>
              <a:spcBef>
                <a:spcPts val="100"/>
              </a:spcBef>
            </a:pPr>
            <a:r>
              <a:rPr dirty="0" sz="1400" spc="-5">
                <a:latin typeface="Gill Sans MT"/>
                <a:cs typeface="Gill Sans MT"/>
              </a:rPr>
              <a:t>Desde</a:t>
            </a:r>
            <a:r>
              <a:rPr dirty="0" sz="1400">
                <a:latin typeface="Gill Sans MT"/>
                <a:cs typeface="Gill Sans MT"/>
              </a:rPr>
              <a:t> un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punto de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vista </a:t>
            </a:r>
            <a:r>
              <a:rPr dirty="0" sz="1400" spc="-5">
                <a:latin typeface="Gill Sans MT"/>
                <a:cs typeface="Gill Sans MT"/>
              </a:rPr>
              <a:t>operativo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podemos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considerarlo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como </a:t>
            </a:r>
            <a:r>
              <a:rPr dirty="0" sz="1400">
                <a:latin typeface="Gill Sans MT"/>
                <a:cs typeface="Gill Sans MT"/>
              </a:rPr>
              <a:t>un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proceso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lanzamiento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pedidos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altamente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automatizado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y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en el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que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el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usuario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final</a:t>
            </a:r>
            <a:r>
              <a:rPr dirty="0" sz="1400">
                <a:latin typeface="Gill Sans MT"/>
                <a:cs typeface="Gill Sans MT"/>
              </a:rPr>
              <a:t> es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el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que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realiza</a:t>
            </a:r>
            <a:r>
              <a:rPr dirty="0" sz="1400">
                <a:latin typeface="Gill Sans MT"/>
                <a:cs typeface="Gill Sans MT"/>
              </a:rPr>
              <a:t> el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pedido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compra.</a:t>
            </a:r>
            <a:endParaRPr sz="1400">
              <a:latin typeface="Gill Sans MT"/>
              <a:cs typeface="Gill Sans MT"/>
            </a:endParaRPr>
          </a:p>
          <a:p>
            <a:pPr marL="721995" marR="6350" indent="6350">
              <a:lnSpc>
                <a:spcPct val="150700"/>
              </a:lnSpc>
              <a:spcBef>
                <a:spcPts val="305"/>
              </a:spcBef>
            </a:pPr>
            <a:r>
              <a:rPr dirty="0" sz="1400" spc="-5">
                <a:latin typeface="Gill Sans MT"/>
                <a:cs typeface="Gill Sans MT"/>
              </a:rPr>
              <a:t>Con </a:t>
            </a:r>
            <a:r>
              <a:rPr dirty="0" sz="1400">
                <a:latin typeface="Gill Sans MT"/>
                <a:cs typeface="Gill Sans MT"/>
              </a:rPr>
              <a:t>una </a:t>
            </a:r>
            <a:r>
              <a:rPr dirty="0" sz="1400" spc="-5">
                <a:latin typeface="Gill Sans MT"/>
                <a:cs typeface="Gill Sans MT"/>
              </a:rPr>
              <a:t>perspectiva estratégica, puede considerarse como </a:t>
            </a:r>
            <a:r>
              <a:rPr dirty="0" sz="1400">
                <a:latin typeface="Gill Sans MT"/>
                <a:cs typeface="Gill Sans MT"/>
              </a:rPr>
              <a:t>un </a:t>
            </a:r>
            <a:r>
              <a:rPr dirty="0" sz="1400" spc="-5">
                <a:latin typeface="Gill Sans MT"/>
                <a:cs typeface="Gill Sans MT"/>
              </a:rPr>
              <a:t>Gran </a:t>
            </a:r>
            <a:r>
              <a:rPr dirty="0" sz="1400">
                <a:latin typeface="Gill Sans MT"/>
                <a:cs typeface="Gill Sans MT"/>
              </a:rPr>
              <a:t>Sistema que </a:t>
            </a:r>
            <a:r>
              <a:rPr dirty="0" sz="1400" spc="-5">
                <a:latin typeface="Gill Sans MT"/>
                <a:cs typeface="Gill Sans MT"/>
              </a:rPr>
              <a:t>armoniza </a:t>
            </a:r>
            <a:r>
              <a:rPr dirty="0" sz="1400">
                <a:latin typeface="Gill Sans MT"/>
                <a:cs typeface="Gill Sans MT"/>
              </a:rPr>
              <a:t>y </a:t>
            </a:r>
            <a:r>
              <a:rPr dirty="0" sz="1400" spc="-5">
                <a:latin typeface="Gill Sans MT"/>
                <a:cs typeface="Gill Sans MT"/>
              </a:rPr>
              <a:t>facilita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los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procesos</a:t>
            </a:r>
            <a:r>
              <a:rPr dirty="0" sz="1400">
                <a:latin typeface="Gill Sans MT"/>
                <a:cs typeface="Gill Sans MT"/>
              </a:rPr>
              <a:t> de </a:t>
            </a:r>
            <a:r>
              <a:rPr dirty="0" sz="1400" spc="-5">
                <a:latin typeface="Gill Sans MT"/>
                <a:cs typeface="Gill Sans MT"/>
              </a:rPr>
              <a:t>compras</a:t>
            </a:r>
            <a:r>
              <a:rPr dirty="0" sz="1400">
                <a:latin typeface="Gill Sans MT"/>
                <a:cs typeface="Gill Sans MT"/>
              </a:rPr>
              <a:t> y </a:t>
            </a:r>
            <a:r>
              <a:rPr dirty="0" sz="1400" spc="-5">
                <a:latin typeface="Gill Sans MT"/>
                <a:cs typeface="Gill Sans MT"/>
              </a:rPr>
              <a:t>aprovisionamiento</a:t>
            </a:r>
            <a:r>
              <a:rPr dirty="0" sz="1400">
                <a:latin typeface="Gill Sans MT"/>
                <a:cs typeface="Gill Sans MT"/>
              </a:rPr>
              <a:t> y </a:t>
            </a:r>
            <a:r>
              <a:rPr dirty="0" sz="1400" spc="-5">
                <a:latin typeface="Gill Sans MT"/>
                <a:cs typeface="Gill Sans MT"/>
              </a:rPr>
              <a:t>otorga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importantes</a:t>
            </a:r>
            <a:r>
              <a:rPr dirty="0" sz="1400" spc="-5">
                <a:latin typeface="Gill Sans MT"/>
                <a:cs typeface="Gill Sans MT"/>
              </a:rPr>
              <a:t> ventajas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estratégicas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tanto </a:t>
            </a:r>
            <a:r>
              <a:rPr dirty="0" sz="1400">
                <a:latin typeface="Gill Sans MT"/>
                <a:cs typeface="Gill Sans MT"/>
              </a:rPr>
              <a:t>al 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comprador como </a:t>
            </a:r>
            <a:r>
              <a:rPr dirty="0" sz="1400">
                <a:latin typeface="Gill Sans MT"/>
                <a:cs typeface="Gill Sans MT"/>
              </a:rPr>
              <a:t>al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 spc="-25">
                <a:latin typeface="Gill Sans MT"/>
                <a:cs typeface="Gill Sans MT"/>
              </a:rPr>
              <a:t>proveedor.</a:t>
            </a:r>
            <a:endParaRPr sz="14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</a:pPr>
            <a:endParaRPr sz="1600">
              <a:latin typeface="Gill Sans MT"/>
              <a:cs typeface="Gill Sans MT"/>
            </a:endParaRPr>
          </a:p>
          <a:p>
            <a:pPr algn="ctr" marL="12700" marR="5080">
              <a:lnSpc>
                <a:spcPct val="151200"/>
              </a:lnSpc>
              <a:spcBef>
                <a:spcPts val="1240"/>
              </a:spcBef>
            </a:pPr>
            <a:r>
              <a:rPr dirty="0" sz="1400" spc="-5" b="1">
                <a:latin typeface="Gill Sans MT"/>
                <a:cs typeface="Gill Sans MT"/>
              </a:rPr>
              <a:t>Conectar </a:t>
            </a:r>
            <a:r>
              <a:rPr dirty="0" sz="1400" b="1">
                <a:latin typeface="Gill Sans MT"/>
                <a:cs typeface="Gill Sans MT"/>
              </a:rPr>
              <a:t>con</a:t>
            </a:r>
            <a:r>
              <a:rPr dirty="0" sz="1400" spc="-5" b="1">
                <a:latin typeface="Gill Sans MT"/>
                <a:cs typeface="Gill Sans MT"/>
              </a:rPr>
              <a:t> </a:t>
            </a:r>
            <a:r>
              <a:rPr dirty="0" sz="1400" b="1">
                <a:latin typeface="Gill Sans MT"/>
                <a:cs typeface="Gill Sans MT"/>
              </a:rPr>
              <a:t>un </a:t>
            </a:r>
            <a:r>
              <a:rPr dirty="0" sz="1400" spc="-20" b="1">
                <a:latin typeface="Gill Sans MT"/>
                <a:cs typeface="Gill Sans MT"/>
              </a:rPr>
              <a:t>mayor</a:t>
            </a:r>
            <a:r>
              <a:rPr dirty="0" sz="1400" spc="-5" b="1">
                <a:latin typeface="Gill Sans MT"/>
                <a:cs typeface="Gill Sans MT"/>
              </a:rPr>
              <a:t> </a:t>
            </a:r>
            <a:r>
              <a:rPr dirty="0" sz="1400" b="1">
                <a:latin typeface="Gill Sans MT"/>
                <a:cs typeface="Gill Sans MT"/>
              </a:rPr>
              <a:t>o </a:t>
            </a:r>
            <a:r>
              <a:rPr dirty="0" sz="1400" spc="-5" b="1">
                <a:latin typeface="Gill Sans MT"/>
                <a:cs typeface="Gill Sans MT"/>
              </a:rPr>
              <a:t>menor </a:t>
            </a:r>
            <a:r>
              <a:rPr dirty="0" sz="1400" b="1">
                <a:latin typeface="Gill Sans MT"/>
                <a:cs typeface="Gill Sans MT"/>
              </a:rPr>
              <a:t>grado de </a:t>
            </a:r>
            <a:r>
              <a:rPr dirty="0" sz="1400" spc="-5" b="1">
                <a:latin typeface="Gill Sans MT"/>
                <a:cs typeface="Gill Sans MT"/>
              </a:rPr>
              <a:t>restricción </a:t>
            </a:r>
            <a:r>
              <a:rPr dirty="0" sz="1400" b="1">
                <a:latin typeface="Gill Sans MT"/>
                <a:cs typeface="Gill Sans MT"/>
              </a:rPr>
              <a:t>a</a:t>
            </a:r>
            <a:r>
              <a:rPr dirty="0" sz="1400" spc="5" b="1">
                <a:latin typeface="Gill Sans MT"/>
                <a:cs typeface="Gill Sans MT"/>
              </a:rPr>
              <a:t> </a:t>
            </a:r>
            <a:r>
              <a:rPr dirty="0" sz="1400" b="1">
                <a:latin typeface="Gill Sans MT"/>
                <a:cs typeface="Gill Sans MT"/>
              </a:rPr>
              <a:t>los </a:t>
            </a:r>
            <a:r>
              <a:rPr dirty="0" sz="1400" spc="-5" b="1">
                <a:latin typeface="Gill Sans MT"/>
                <a:cs typeface="Gill Sans MT"/>
              </a:rPr>
              <a:t>compradores</a:t>
            </a:r>
            <a:r>
              <a:rPr dirty="0" sz="1400" spc="5" b="1">
                <a:latin typeface="Gill Sans MT"/>
                <a:cs typeface="Gill Sans MT"/>
              </a:rPr>
              <a:t> </a:t>
            </a:r>
            <a:r>
              <a:rPr dirty="0" sz="1400" b="1">
                <a:latin typeface="Gill Sans MT"/>
                <a:cs typeface="Gill Sans MT"/>
              </a:rPr>
              <a:t>de</a:t>
            </a:r>
            <a:r>
              <a:rPr dirty="0" sz="1400" spc="-5" b="1">
                <a:latin typeface="Gill Sans MT"/>
                <a:cs typeface="Gill Sans MT"/>
              </a:rPr>
              <a:t> </a:t>
            </a:r>
            <a:r>
              <a:rPr dirty="0" sz="1400" b="1">
                <a:latin typeface="Gill Sans MT"/>
                <a:cs typeface="Gill Sans MT"/>
              </a:rPr>
              <a:t>una</a:t>
            </a:r>
            <a:r>
              <a:rPr dirty="0" sz="1400" spc="-5" b="1">
                <a:latin typeface="Gill Sans MT"/>
                <a:cs typeface="Gill Sans MT"/>
              </a:rPr>
              <a:t> organización </a:t>
            </a:r>
            <a:r>
              <a:rPr dirty="0" sz="1400" b="1">
                <a:latin typeface="Gill Sans MT"/>
                <a:cs typeface="Gill Sans MT"/>
              </a:rPr>
              <a:t> </a:t>
            </a:r>
            <a:r>
              <a:rPr dirty="0" sz="1400" spc="-5" b="1">
                <a:latin typeface="Gill Sans MT"/>
                <a:cs typeface="Gill Sans MT"/>
              </a:rPr>
              <a:t>(buysite)</a:t>
            </a:r>
            <a:r>
              <a:rPr dirty="0" sz="1400" b="1">
                <a:latin typeface="Gill Sans MT"/>
                <a:cs typeface="Gill Sans MT"/>
              </a:rPr>
              <a:t> con una </a:t>
            </a:r>
            <a:r>
              <a:rPr dirty="0" sz="1400" spc="-5" b="1">
                <a:latin typeface="Gill Sans MT"/>
                <a:cs typeface="Gill Sans MT"/>
              </a:rPr>
              <a:t>comunidad</a:t>
            </a:r>
            <a:r>
              <a:rPr dirty="0" sz="1400" b="1">
                <a:latin typeface="Gill Sans MT"/>
                <a:cs typeface="Gill Sans MT"/>
              </a:rPr>
              <a:t> de </a:t>
            </a:r>
            <a:r>
              <a:rPr dirty="0" sz="1400" spc="-15" b="1">
                <a:latin typeface="Gill Sans MT"/>
                <a:cs typeface="Gill Sans MT"/>
              </a:rPr>
              <a:t>proveedores</a:t>
            </a:r>
            <a:r>
              <a:rPr dirty="0" sz="1400" b="1">
                <a:latin typeface="Gill Sans MT"/>
                <a:cs typeface="Gill Sans MT"/>
              </a:rPr>
              <a:t> que </a:t>
            </a:r>
            <a:r>
              <a:rPr dirty="0" sz="1400" spc="-10" b="1">
                <a:latin typeface="Gill Sans MT"/>
                <a:cs typeface="Gill Sans MT"/>
              </a:rPr>
              <a:t>ofrecen</a:t>
            </a:r>
            <a:r>
              <a:rPr dirty="0" sz="1400" b="1">
                <a:latin typeface="Gill Sans MT"/>
                <a:cs typeface="Gill Sans MT"/>
              </a:rPr>
              <a:t> </a:t>
            </a:r>
            <a:r>
              <a:rPr dirty="0" sz="1400" spc="-10" b="1">
                <a:latin typeface="Gill Sans MT"/>
                <a:cs typeface="Gill Sans MT"/>
              </a:rPr>
              <a:t>productos</a:t>
            </a:r>
            <a:r>
              <a:rPr dirty="0" sz="1400" spc="5" b="1">
                <a:latin typeface="Gill Sans MT"/>
                <a:cs typeface="Gill Sans MT"/>
              </a:rPr>
              <a:t> </a:t>
            </a:r>
            <a:r>
              <a:rPr dirty="0" sz="1400" b="1">
                <a:latin typeface="Gill Sans MT"/>
                <a:cs typeface="Gill Sans MT"/>
              </a:rPr>
              <a:t>y</a:t>
            </a:r>
            <a:r>
              <a:rPr dirty="0" sz="1400" spc="5" b="1">
                <a:latin typeface="Gill Sans MT"/>
                <a:cs typeface="Gill Sans MT"/>
              </a:rPr>
              <a:t> </a:t>
            </a:r>
            <a:r>
              <a:rPr dirty="0" sz="1400" b="1">
                <a:latin typeface="Gill Sans MT"/>
                <a:cs typeface="Gill Sans MT"/>
              </a:rPr>
              <a:t>servicios</a:t>
            </a:r>
            <a:r>
              <a:rPr dirty="0" sz="1400" spc="5" b="1">
                <a:latin typeface="Gill Sans MT"/>
                <a:cs typeface="Gill Sans MT"/>
              </a:rPr>
              <a:t> </a:t>
            </a:r>
            <a:r>
              <a:rPr dirty="0" sz="1400" b="1">
                <a:latin typeface="Gill Sans MT"/>
                <a:cs typeface="Gill Sans MT"/>
              </a:rPr>
              <a:t>a </a:t>
            </a:r>
            <a:r>
              <a:rPr dirty="0" sz="1400" spc="-10" b="1">
                <a:latin typeface="Gill Sans MT"/>
                <a:cs typeface="Gill Sans MT"/>
              </a:rPr>
              <a:t>través</a:t>
            </a:r>
            <a:r>
              <a:rPr dirty="0" sz="1400" spc="5" b="1">
                <a:latin typeface="Gill Sans MT"/>
                <a:cs typeface="Gill Sans MT"/>
              </a:rPr>
              <a:t> </a:t>
            </a:r>
            <a:r>
              <a:rPr dirty="0" sz="1400" b="1">
                <a:latin typeface="Gill Sans MT"/>
                <a:cs typeface="Gill Sans MT"/>
              </a:rPr>
              <a:t>de </a:t>
            </a:r>
            <a:r>
              <a:rPr dirty="0" sz="1400" spc="5" b="1">
                <a:latin typeface="Gill Sans MT"/>
                <a:cs typeface="Gill Sans MT"/>
              </a:rPr>
              <a:t> </a:t>
            </a:r>
            <a:r>
              <a:rPr dirty="0" sz="1400" spc="-10" b="1">
                <a:latin typeface="Gill Sans MT"/>
                <a:cs typeface="Gill Sans MT"/>
              </a:rPr>
              <a:t>catálogos</a:t>
            </a:r>
            <a:r>
              <a:rPr dirty="0" sz="1400" b="1">
                <a:latin typeface="Gill Sans MT"/>
                <a:cs typeface="Gill Sans MT"/>
              </a:rPr>
              <a:t> </a:t>
            </a:r>
            <a:r>
              <a:rPr dirty="0" sz="1400" spc="-5" b="1">
                <a:latin typeface="Gill Sans MT"/>
                <a:cs typeface="Gill Sans MT"/>
              </a:rPr>
              <a:t>electrónicos</a:t>
            </a:r>
            <a:r>
              <a:rPr dirty="0" sz="1400" spc="5" b="1">
                <a:latin typeface="Gill Sans MT"/>
                <a:cs typeface="Gill Sans MT"/>
              </a:rPr>
              <a:t> </a:t>
            </a:r>
            <a:r>
              <a:rPr dirty="0" sz="1400" spc="-5" b="1">
                <a:latin typeface="Gill Sans MT"/>
                <a:cs typeface="Gill Sans MT"/>
              </a:rPr>
              <a:t>(marketsite),</a:t>
            </a:r>
            <a:r>
              <a:rPr dirty="0" sz="1400" spc="-140" b="1">
                <a:latin typeface="Gill Sans MT"/>
                <a:cs typeface="Gill Sans MT"/>
              </a:rPr>
              <a:t> </a:t>
            </a:r>
            <a:r>
              <a:rPr dirty="0" sz="1400" b="1">
                <a:latin typeface="Gill Sans MT"/>
                <a:cs typeface="Gill Sans MT"/>
              </a:rPr>
              <a:t>que </a:t>
            </a:r>
            <a:r>
              <a:rPr dirty="0" sz="1400" spc="-5" b="1">
                <a:latin typeface="Gill Sans MT"/>
                <a:cs typeface="Gill Sans MT"/>
              </a:rPr>
              <a:t>son equivalentes</a:t>
            </a:r>
            <a:r>
              <a:rPr dirty="0" sz="1400" spc="5" b="1">
                <a:latin typeface="Gill Sans MT"/>
                <a:cs typeface="Gill Sans MT"/>
              </a:rPr>
              <a:t> </a:t>
            </a:r>
            <a:r>
              <a:rPr dirty="0" sz="1400" b="1">
                <a:latin typeface="Gill Sans MT"/>
                <a:cs typeface="Gill Sans MT"/>
              </a:rPr>
              <a:t>a</a:t>
            </a:r>
            <a:r>
              <a:rPr dirty="0" sz="1400" spc="5" b="1">
                <a:latin typeface="Gill Sans MT"/>
                <a:cs typeface="Gill Sans MT"/>
              </a:rPr>
              <a:t> </a:t>
            </a:r>
            <a:r>
              <a:rPr dirty="0" sz="1400" b="1">
                <a:latin typeface="Gill Sans MT"/>
                <a:cs typeface="Gill Sans MT"/>
              </a:rPr>
              <a:t>sus </a:t>
            </a:r>
            <a:r>
              <a:rPr dirty="0" sz="1400" spc="-5" b="1">
                <a:latin typeface="Gill Sans MT"/>
                <a:cs typeface="Gill Sans MT"/>
              </a:rPr>
              <a:t>homólogos</a:t>
            </a:r>
            <a:r>
              <a:rPr dirty="0" sz="1400" spc="5" b="1">
                <a:latin typeface="Gill Sans MT"/>
                <a:cs typeface="Gill Sans MT"/>
              </a:rPr>
              <a:t> </a:t>
            </a:r>
            <a:r>
              <a:rPr dirty="0" sz="1400" b="1">
                <a:latin typeface="Gill Sans MT"/>
                <a:cs typeface="Gill Sans MT"/>
              </a:rPr>
              <a:t>en </a:t>
            </a:r>
            <a:r>
              <a:rPr dirty="0" sz="1400" spc="-5" b="1">
                <a:latin typeface="Gill Sans MT"/>
                <a:cs typeface="Gill Sans MT"/>
              </a:rPr>
              <a:t>papel,</a:t>
            </a:r>
            <a:r>
              <a:rPr dirty="0" sz="1400" spc="-145" b="1">
                <a:latin typeface="Gill Sans MT"/>
                <a:cs typeface="Gill Sans MT"/>
              </a:rPr>
              <a:t> </a:t>
            </a:r>
            <a:r>
              <a:rPr dirty="0" sz="1400" spc="-10" b="1">
                <a:latin typeface="Gill Sans MT"/>
                <a:cs typeface="Gill Sans MT"/>
              </a:rPr>
              <a:t>pero</a:t>
            </a:r>
            <a:r>
              <a:rPr dirty="0" sz="1400" b="1">
                <a:latin typeface="Gill Sans MT"/>
                <a:cs typeface="Gill Sans MT"/>
              </a:rPr>
              <a:t> están </a:t>
            </a:r>
            <a:r>
              <a:rPr dirty="0" sz="1400" spc="-375" b="1">
                <a:latin typeface="Gill Sans MT"/>
                <a:cs typeface="Gill Sans MT"/>
              </a:rPr>
              <a:t> </a:t>
            </a:r>
            <a:r>
              <a:rPr dirty="0" sz="1400" b="1">
                <a:latin typeface="Gill Sans MT"/>
                <a:cs typeface="Gill Sans MT"/>
              </a:rPr>
              <a:t>dotados de </a:t>
            </a:r>
            <a:r>
              <a:rPr dirty="0" sz="1400" spc="-5" b="1">
                <a:latin typeface="Gill Sans MT"/>
                <a:cs typeface="Gill Sans MT"/>
              </a:rPr>
              <a:t>características</a:t>
            </a:r>
            <a:r>
              <a:rPr dirty="0" sz="1400" spc="5" b="1">
                <a:latin typeface="Gill Sans MT"/>
                <a:cs typeface="Gill Sans MT"/>
              </a:rPr>
              <a:t> </a:t>
            </a:r>
            <a:r>
              <a:rPr dirty="0" sz="1400" spc="-5" b="1">
                <a:latin typeface="Gill Sans MT"/>
                <a:cs typeface="Gill Sans MT"/>
              </a:rPr>
              <a:t>más</a:t>
            </a:r>
            <a:r>
              <a:rPr dirty="0" sz="1400" b="1">
                <a:latin typeface="Gill Sans MT"/>
                <a:cs typeface="Gill Sans MT"/>
              </a:rPr>
              <a:t> </a:t>
            </a:r>
            <a:r>
              <a:rPr dirty="0" sz="1400" spc="-5" b="1">
                <a:latin typeface="Gill Sans MT"/>
                <a:cs typeface="Gill Sans MT"/>
              </a:rPr>
              <a:t>potentes</a:t>
            </a:r>
            <a:r>
              <a:rPr dirty="0" sz="1400" spc="5" b="1">
                <a:latin typeface="Gill Sans MT"/>
                <a:cs typeface="Gill Sans MT"/>
              </a:rPr>
              <a:t> </a:t>
            </a:r>
            <a:r>
              <a:rPr dirty="0" sz="1400" b="1">
                <a:latin typeface="Gill Sans MT"/>
                <a:cs typeface="Gill Sans MT"/>
              </a:rPr>
              <a:t>como</a:t>
            </a:r>
            <a:r>
              <a:rPr dirty="0" sz="1400" spc="5" b="1">
                <a:latin typeface="Gill Sans MT"/>
                <a:cs typeface="Gill Sans MT"/>
              </a:rPr>
              <a:t> </a:t>
            </a:r>
            <a:r>
              <a:rPr dirty="0" sz="1400" spc="-5" b="1">
                <a:latin typeface="Gill Sans MT"/>
                <a:cs typeface="Gill Sans MT"/>
              </a:rPr>
              <a:t>personalización</a:t>
            </a:r>
            <a:r>
              <a:rPr dirty="0" sz="1400" b="1">
                <a:latin typeface="Gill Sans MT"/>
                <a:cs typeface="Gill Sans MT"/>
              </a:rPr>
              <a:t> de</a:t>
            </a:r>
            <a:r>
              <a:rPr dirty="0" sz="1400" spc="-5" b="1">
                <a:latin typeface="Gill Sans MT"/>
                <a:cs typeface="Gill Sans MT"/>
              </a:rPr>
              <a:t> precios</a:t>
            </a:r>
            <a:r>
              <a:rPr dirty="0" sz="1400" spc="5" b="1">
                <a:latin typeface="Gill Sans MT"/>
                <a:cs typeface="Gill Sans MT"/>
              </a:rPr>
              <a:t> </a:t>
            </a:r>
            <a:r>
              <a:rPr dirty="0" sz="1400" b="1">
                <a:latin typeface="Gill Sans MT"/>
                <a:cs typeface="Gill Sans MT"/>
              </a:rPr>
              <a:t>e</a:t>
            </a:r>
            <a:r>
              <a:rPr dirty="0" sz="1400" spc="5" b="1">
                <a:latin typeface="Gill Sans MT"/>
                <a:cs typeface="Gill Sans MT"/>
              </a:rPr>
              <a:t> </a:t>
            </a:r>
            <a:r>
              <a:rPr dirty="0" sz="1400" spc="-5" b="1">
                <a:latin typeface="Gill Sans MT"/>
                <a:cs typeface="Gill Sans MT"/>
              </a:rPr>
              <a:t>información, </a:t>
            </a:r>
            <a:r>
              <a:rPr dirty="0" sz="1400" b="1">
                <a:latin typeface="Gill Sans MT"/>
                <a:cs typeface="Gill Sans MT"/>
              </a:rPr>
              <a:t> </a:t>
            </a:r>
            <a:r>
              <a:rPr dirty="0" sz="1400" spc="-5" b="1">
                <a:latin typeface="Gill Sans MT"/>
                <a:cs typeface="Gill Sans MT"/>
              </a:rPr>
              <a:t>motores </a:t>
            </a:r>
            <a:r>
              <a:rPr dirty="0" sz="1400" b="1">
                <a:latin typeface="Gill Sans MT"/>
                <a:cs typeface="Gill Sans MT"/>
              </a:rPr>
              <a:t>de</a:t>
            </a:r>
            <a:r>
              <a:rPr dirty="0" sz="1400" spc="-5" b="1">
                <a:latin typeface="Gill Sans MT"/>
                <a:cs typeface="Gill Sans MT"/>
              </a:rPr>
              <a:t> búsqueda,</a:t>
            </a:r>
            <a:r>
              <a:rPr dirty="0" sz="1400" spc="-145" b="1">
                <a:latin typeface="Gill Sans MT"/>
                <a:cs typeface="Gill Sans MT"/>
              </a:rPr>
              <a:t> </a:t>
            </a:r>
            <a:r>
              <a:rPr dirty="0" sz="1400" spc="5" b="1">
                <a:latin typeface="Gill Sans MT"/>
                <a:cs typeface="Gill Sans MT"/>
              </a:rPr>
              <a:t>etc.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spc="-25" b="1">
                <a:solidFill>
                  <a:srgbClr val="FFFFFF"/>
                </a:solidFill>
                <a:latin typeface="Gill Sans MT"/>
                <a:cs typeface="Gill Sans MT"/>
              </a:rPr>
              <a:t>VENTAJAS</a:t>
            </a:r>
            <a:r>
              <a:rPr dirty="0" sz="1400" spc="-1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DEL</a:t>
            </a:r>
            <a:r>
              <a:rPr dirty="0" sz="1400" spc="36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e</a:t>
            </a: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 procurement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1482728"/>
            <a:ext cx="118533" cy="11853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1838328"/>
            <a:ext cx="118533" cy="11853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2206628"/>
            <a:ext cx="118533" cy="1185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2562228"/>
            <a:ext cx="118533" cy="11853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3933828"/>
            <a:ext cx="118533" cy="11853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4289428"/>
            <a:ext cx="118533" cy="11853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4657728"/>
            <a:ext cx="118533" cy="11853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83540" y="1050590"/>
            <a:ext cx="7193915" cy="4099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5" b="1">
                <a:latin typeface="Gill Sans MT"/>
                <a:cs typeface="Gill Sans MT"/>
              </a:rPr>
              <a:t>Para</a:t>
            </a:r>
            <a:r>
              <a:rPr dirty="0" sz="1400" spc="-25" b="1">
                <a:latin typeface="Gill Sans MT"/>
                <a:cs typeface="Gill Sans MT"/>
              </a:rPr>
              <a:t> </a:t>
            </a:r>
            <a:r>
              <a:rPr dirty="0" sz="1400" b="1">
                <a:latin typeface="Gill Sans MT"/>
                <a:cs typeface="Gill Sans MT"/>
              </a:rPr>
              <a:t>el</a:t>
            </a:r>
            <a:r>
              <a:rPr dirty="0" sz="1400" spc="-20" b="1">
                <a:latin typeface="Gill Sans MT"/>
                <a:cs typeface="Gill Sans MT"/>
              </a:rPr>
              <a:t> </a:t>
            </a:r>
            <a:r>
              <a:rPr dirty="0" sz="1400" b="1">
                <a:latin typeface="Gill Sans MT"/>
                <a:cs typeface="Gill Sans MT"/>
              </a:rPr>
              <a:t>comprador</a:t>
            </a:r>
            <a:r>
              <a:rPr dirty="0" sz="1400" spc="-25" b="1">
                <a:latin typeface="Gill Sans MT"/>
                <a:cs typeface="Gill Sans MT"/>
              </a:rPr>
              <a:t> </a:t>
            </a:r>
            <a:r>
              <a:rPr dirty="0" sz="1400" b="1">
                <a:latin typeface="Gill Sans MT"/>
                <a:cs typeface="Gill Sans MT"/>
              </a:rPr>
              <a:t>:</a:t>
            </a:r>
            <a:endParaRPr sz="1400">
              <a:latin typeface="Gill Sans MT"/>
              <a:cs typeface="Gill Sans MT"/>
            </a:endParaRPr>
          </a:p>
          <a:p>
            <a:pPr marL="755650">
              <a:lnSpc>
                <a:spcPct val="100000"/>
              </a:lnSpc>
              <a:spcBef>
                <a:spcPts val="1155"/>
              </a:spcBef>
            </a:pPr>
            <a:r>
              <a:rPr dirty="0" sz="1400">
                <a:latin typeface="Gill Sans MT"/>
                <a:cs typeface="Gill Sans MT"/>
              </a:rPr>
              <a:t>Aumenta</a:t>
            </a:r>
            <a:r>
              <a:rPr dirty="0" sz="1400" spc="-2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sus</a:t>
            </a:r>
            <a:r>
              <a:rPr dirty="0" sz="1400" spc="-2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fuentes</a:t>
            </a:r>
            <a:r>
              <a:rPr dirty="0" sz="1400" spc="-2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-2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suministro</a:t>
            </a:r>
            <a:endParaRPr sz="1400">
              <a:latin typeface="Gill Sans MT"/>
              <a:cs typeface="Gill Sans MT"/>
            </a:endParaRPr>
          </a:p>
          <a:p>
            <a:pPr marL="755650" marR="3070860">
              <a:lnSpc>
                <a:spcPts val="2900"/>
              </a:lnSpc>
              <a:spcBef>
                <a:spcPts val="200"/>
              </a:spcBef>
            </a:pPr>
            <a:r>
              <a:rPr dirty="0" sz="1400" spc="-5">
                <a:latin typeface="Gill Sans MT"/>
                <a:cs typeface="Gill Sans MT"/>
              </a:rPr>
              <a:t>Disminuye </a:t>
            </a:r>
            <a:r>
              <a:rPr dirty="0" sz="1400">
                <a:latin typeface="Gill Sans MT"/>
                <a:cs typeface="Gill Sans MT"/>
              </a:rPr>
              <a:t>el plazo </a:t>
            </a:r>
            <a:r>
              <a:rPr dirty="0" sz="1400" spc="-10">
                <a:latin typeface="Gill Sans MT"/>
                <a:cs typeface="Gill Sans MT"/>
              </a:rPr>
              <a:t>entre </a:t>
            </a:r>
            <a:r>
              <a:rPr dirty="0" sz="1400" spc="-5">
                <a:latin typeface="Gill Sans MT"/>
                <a:cs typeface="Gill Sans MT"/>
              </a:rPr>
              <a:t>solicitud </a:t>
            </a:r>
            <a:r>
              <a:rPr dirty="0" sz="1400">
                <a:latin typeface="Gill Sans MT"/>
                <a:cs typeface="Gill Sans MT"/>
              </a:rPr>
              <a:t>y </a:t>
            </a:r>
            <a:r>
              <a:rPr dirty="0" sz="1400" spc="-5">
                <a:latin typeface="Gill Sans MT"/>
                <a:cs typeface="Gill Sans MT"/>
              </a:rPr>
              <a:t>recepción.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Reduce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los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costes por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transacción</a:t>
            </a:r>
            <a:endParaRPr sz="1400">
              <a:latin typeface="Gill Sans MT"/>
              <a:cs typeface="Gill Sans MT"/>
            </a:endParaRPr>
          </a:p>
          <a:p>
            <a:pPr marL="748665" marR="347345" indent="6350">
              <a:lnSpc>
                <a:spcPts val="2560"/>
              </a:lnSpc>
              <a:spcBef>
                <a:spcPts val="170"/>
              </a:spcBef>
            </a:pPr>
            <a:r>
              <a:rPr dirty="0" sz="1400" spc="-5">
                <a:latin typeface="Gill Sans MT"/>
                <a:cs typeface="Gill Sans MT"/>
              </a:rPr>
              <a:t>Descienden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compras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fuera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contrato</a:t>
            </a:r>
            <a:r>
              <a:rPr dirty="0" sz="1400">
                <a:latin typeface="Gill Sans MT"/>
                <a:cs typeface="Gill Sans MT"/>
              </a:rPr>
              <a:t> y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aumenta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el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control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sobre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el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proceso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aprovisionamiento.</a:t>
            </a:r>
            <a:endParaRPr sz="14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</a:pPr>
            <a:endParaRPr sz="16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0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</a:pPr>
            <a:r>
              <a:rPr dirty="0" sz="1400" spc="-15" b="1">
                <a:latin typeface="Gill Sans MT"/>
                <a:cs typeface="Gill Sans MT"/>
              </a:rPr>
              <a:t>Para</a:t>
            </a:r>
            <a:r>
              <a:rPr dirty="0" sz="1400" spc="-20" b="1">
                <a:latin typeface="Gill Sans MT"/>
                <a:cs typeface="Gill Sans MT"/>
              </a:rPr>
              <a:t> </a:t>
            </a:r>
            <a:r>
              <a:rPr dirty="0" sz="1400" b="1">
                <a:latin typeface="Gill Sans MT"/>
                <a:cs typeface="Gill Sans MT"/>
              </a:rPr>
              <a:t>el</a:t>
            </a:r>
            <a:r>
              <a:rPr dirty="0" sz="1400" spc="-20" b="1">
                <a:latin typeface="Gill Sans MT"/>
                <a:cs typeface="Gill Sans MT"/>
              </a:rPr>
              <a:t> </a:t>
            </a:r>
            <a:r>
              <a:rPr dirty="0" sz="1400" spc="-10" b="1">
                <a:latin typeface="Gill Sans MT"/>
                <a:cs typeface="Gill Sans MT"/>
              </a:rPr>
              <a:t>proveedor:</a:t>
            </a:r>
            <a:endParaRPr sz="1400">
              <a:latin typeface="Gill Sans MT"/>
              <a:cs typeface="Gill Sans MT"/>
            </a:endParaRPr>
          </a:p>
          <a:p>
            <a:pPr marL="755650">
              <a:lnSpc>
                <a:spcPct val="100000"/>
              </a:lnSpc>
              <a:spcBef>
                <a:spcPts val="1155"/>
              </a:spcBef>
            </a:pPr>
            <a:r>
              <a:rPr dirty="0" sz="1400" spc="-5">
                <a:latin typeface="Gill Sans MT"/>
                <a:cs typeface="Gill Sans MT"/>
              </a:rPr>
              <a:t>Incrementa </a:t>
            </a:r>
            <a:r>
              <a:rPr dirty="0" sz="1400">
                <a:latin typeface="Gill Sans MT"/>
                <a:cs typeface="Gill Sans MT"/>
              </a:rPr>
              <a:t>su </a:t>
            </a:r>
            <a:r>
              <a:rPr dirty="0" sz="1400" spc="-5">
                <a:latin typeface="Gill Sans MT"/>
                <a:cs typeface="Gill Sans MT"/>
              </a:rPr>
              <a:t>base</a:t>
            </a:r>
            <a:r>
              <a:rPr dirty="0" sz="1400">
                <a:latin typeface="Gill Sans MT"/>
                <a:cs typeface="Gill Sans MT"/>
              </a:rPr>
              <a:t> de</a:t>
            </a:r>
            <a:r>
              <a:rPr dirty="0" sz="1400" spc="-5">
                <a:latin typeface="Gill Sans MT"/>
                <a:cs typeface="Gill Sans MT"/>
              </a:rPr>
              <a:t> clientes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potenciales.</a:t>
            </a:r>
            <a:endParaRPr sz="1400">
              <a:latin typeface="Gill Sans MT"/>
              <a:cs typeface="Gill Sans MT"/>
            </a:endParaRPr>
          </a:p>
          <a:p>
            <a:pPr marL="755650">
              <a:lnSpc>
                <a:spcPct val="100000"/>
              </a:lnSpc>
              <a:spcBef>
                <a:spcPts val="1120"/>
              </a:spcBef>
            </a:pPr>
            <a:r>
              <a:rPr dirty="0" sz="1400">
                <a:latin typeface="Gill Sans MT"/>
                <a:cs typeface="Gill Sans MT"/>
              </a:rPr>
              <a:t>Aumenta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fidelidad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sus </a:t>
            </a:r>
            <a:r>
              <a:rPr dirty="0" sz="1400" spc="-5">
                <a:latin typeface="Gill Sans MT"/>
                <a:cs typeface="Gill Sans MT"/>
              </a:rPr>
              <a:t>clientes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mediante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acentuación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las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barreras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salida.</a:t>
            </a:r>
            <a:endParaRPr sz="1400">
              <a:latin typeface="Gill Sans MT"/>
              <a:cs typeface="Gill Sans MT"/>
            </a:endParaRPr>
          </a:p>
          <a:p>
            <a:pPr marL="748665" marR="5080" indent="6350">
              <a:lnSpc>
                <a:spcPct val="152600"/>
              </a:lnSpc>
              <a:spcBef>
                <a:spcPts val="335"/>
              </a:spcBef>
            </a:pPr>
            <a:r>
              <a:rPr dirty="0" sz="1400" spc="-5">
                <a:latin typeface="Gill Sans MT"/>
                <a:cs typeface="Gill Sans MT"/>
              </a:rPr>
              <a:t>Reduce</a:t>
            </a:r>
            <a:r>
              <a:rPr dirty="0" sz="1400">
                <a:latin typeface="Gill Sans MT"/>
                <a:cs typeface="Gill Sans MT"/>
              </a:rPr>
              <a:t> su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carga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administrativa</a:t>
            </a:r>
            <a:r>
              <a:rPr dirty="0" sz="1400">
                <a:latin typeface="Gill Sans MT"/>
                <a:cs typeface="Gill Sans MT"/>
              </a:rPr>
              <a:t> y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mejora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calidad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la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información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y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5">
                <a:latin typeface="Gill Sans MT"/>
                <a:cs typeface="Gill Sans MT"/>
              </a:rPr>
              <a:t>los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procesos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 </a:t>
            </a:r>
            <a:r>
              <a:rPr dirty="0" sz="1400" spc="-37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inteligencia</a:t>
            </a:r>
            <a:r>
              <a:rPr dirty="0" sz="1400">
                <a:latin typeface="Gill Sans MT"/>
                <a:cs typeface="Gill Sans MT"/>
              </a:rPr>
              <a:t> de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 spc="-15">
                <a:latin typeface="Gill Sans MT"/>
                <a:cs typeface="Gill Sans MT"/>
              </a:rPr>
              <a:t>mercado,</a:t>
            </a:r>
            <a:r>
              <a:rPr dirty="0" sz="1400" spc="-14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entre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otros.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381001"/>
            <a:ext cx="8077200" cy="405130"/>
          </a:xfrm>
          <a:prstGeom prst="rect">
            <a:avLst/>
          </a:prstGeom>
          <a:solidFill>
            <a:srgbClr val="305274"/>
          </a:solidFill>
        </p:spPr>
        <p:txBody>
          <a:bodyPr wrap="square" lIns="0" tIns="45719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9"/>
              </a:spcBef>
            </a:pP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INCONVENIENTES</a:t>
            </a: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DEL</a:t>
            </a:r>
            <a:r>
              <a:rPr dirty="0" sz="1400" spc="37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b="1">
                <a:solidFill>
                  <a:srgbClr val="FFFFFF"/>
                </a:solidFill>
                <a:latin typeface="Gill Sans MT"/>
                <a:cs typeface="Gill Sans MT"/>
              </a:rPr>
              <a:t>e</a:t>
            </a:r>
            <a:r>
              <a:rPr dirty="0" sz="1400" spc="-5" b="1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Gill Sans MT"/>
                <a:cs typeface="Gill Sans MT"/>
              </a:rPr>
              <a:t>procurement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1482728"/>
            <a:ext cx="118533" cy="11853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1838328"/>
            <a:ext cx="118533" cy="11853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2206628"/>
            <a:ext cx="118533" cy="1185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2562228"/>
            <a:ext cx="118533" cy="11853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3616329"/>
            <a:ext cx="118533" cy="11853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3971928"/>
            <a:ext cx="118533" cy="11853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4340228"/>
            <a:ext cx="118533" cy="11853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4695829"/>
            <a:ext cx="118533" cy="118533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83540" y="1050590"/>
            <a:ext cx="6872605" cy="3812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5" b="1">
                <a:latin typeface="Gill Sans MT"/>
                <a:cs typeface="Gill Sans MT"/>
              </a:rPr>
              <a:t>Para</a:t>
            </a:r>
            <a:r>
              <a:rPr dirty="0" sz="1400" spc="-25" b="1">
                <a:latin typeface="Gill Sans MT"/>
                <a:cs typeface="Gill Sans MT"/>
              </a:rPr>
              <a:t> </a:t>
            </a:r>
            <a:r>
              <a:rPr dirty="0" sz="1400" b="1">
                <a:latin typeface="Gill Sans MT"/>
                <a:cs typeface="Gill Sans MT"/>
              </a:rPr>
              <a:t>el</a:t>
            </a:r>
            <a:r>
              <a:rPr dirty="0" sz="1400" spc="-20" b="1">
                <a:latin typeface="Gill Sans MT"/>
                <a:cs typeface="Gill Sans MT"/>
              </a:rPr>
              <a:t> </a:t>
            </a:r>
            <a:r>
              <a:rPr dirty="0" sz="1400" b="1">
                <a:latin typeface="Gill Sans MT"/>
                <a:cs typeface="Gill Sans MT"/>
              </a:rPr>
              <a:t>comprador</a:t>
            </a:r>
            <a:r>
              <a:rPr dirty="0" sz="1400" spc="-25" b="1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:</a:t>
            </a:r>
            <a:endParaRPr sz="1400">
              <a:latin typeface="Gill Sans MT"/>
              <a:cs typeface="Gill Sans MT"/>
            </a:endParaRPr>
          </a:p>
          <a:p>
            <a:pPr marL="755650">
              <a:lnSpc>
                <a:spcPct val="100000"/>
              </a:lnSpc>
              <a:spcBef>
                <a:spcPts val="1155"/>
              </a:spcBef>
            </a:pPr>
            <a:r>
              <a:rPr dirty="0" sz="1400">
                <a:latin typeface="Gill Sans MT"/>
                <a:cs typeface="Gill Sans MT"/>
              </a:rPr>
              <a:t>Aumento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del </a:t>
            </a:r>
            <a:r>
              <a:rPr dirty="0" sz="1400" spc="-5">
                <a:latin typeface="Gill Sans MT"/>
                <a:cs typeface="Gill Sans MT"/>
              </a:rPr>
              <a:t>poder</a:t>
            </a:r>
            <a:r>
              <a:rPr dirty="0" sz="1400">
                <a:latin typeface="Gill Sans MT"/>
                <a:cs typeface="Gill Sans MT"/>
              </a:rPr>
              <a:t> de</a:t>
            </a:r>
            <a:r>
              <a:rPr dirty="0" sz="1400" spc="-5">
                <a:latin typeface="Gill Sans MT"/>
                <a:cs typeface="Gill Sans MT"/>
              </a:rPr>
              <a:t> los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proveedores,</a:t>
            </a:r>
            <a:r>
              <a:rPr dirty="0" sz="1400" spc="-14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mediante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posibles alianzas</a:t>
            </a:r>
            <a:endParaRPr sz="1400">
              <a:latin typeface="Gill Sans MT"/>
              <a:cs typeface="Gill Sans MT"/>
            </a:endParaRPr>
          </a:p>
          <a:p>
            <a:pPr marL="755650" marR="5080">
              <a:lnSpc>
                <a:spcPts val="2900"/>
              </a:lnSpc>
              <a:spcBef>
                <a:spcPts val="200"/>
              </a:spcBef>
            </a:pPr>
            <a:r>
              <a:rPr dirty="0" sz="1400">
                <a:latin typeface="Gill Sans MT"/>
                <a:cs typeface="Gill Sans MT"/>
              </a:rPr>
              <a:t>No </a:t>
            </a:r>
            <a:r>
              <a:rPr dirty="0" sz="1400" spc="-5">
                <a:latin typeface="Gill Sans MT"/>
                <a:cs typeface="Gill Sans MT"/>
              </a:rPr>
              <a:t>todos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productos</a:t>
            </a:r>
            <a:r>
              <a:rPr dirty="0" sz="1400">
                <a:latin typeface="Gill Sans MT"/>
                <a:cs typeface="Gill Sans MT"/>
              </a:rPr>
              <a:t> son </a:t>
            </a:r>
            <a:r>
              <a:rPr dirty="0" sz="1400" spc="-5">
                <a:latin typeface="Gill Sans MT"/>
                <a:cs typeface="Gill Sans MT"/>
              </a:rPr>
              <a:t>susceptibles</a:t>
            </a:r>
            <a:r>
              <a:rPr dirty="0" sz="1400">
                <a:latin typeface="Gill Sans MT"/>
                <a:cs typeface="Gill Sans MT"/>
              </a:rPr>
              <a:t> de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ser</a:t>
            </a:r>
            <a:r>
              <a:rPr dirty="0" sz="1400" spc="-5">
                <a:latin typeface="Gill Sans MT"/>
                <a:cs typeface="Gill Sans MT"/>
              </a:rPr>
              <a:t> comercializados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en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un </a:t>
            </a:r>
            <a:r>
              <a:rPr dirty="0" sz="1400" spc="-5">
                <a:latin typeface="Gill Sans MT"/>
                <a:cs typeface="Gill Sans MT"/>
              </a:rPr>
              <a:t>eMarketplace </a:t>
            </a:r>
            <a:r>
              <a:rPr dirty="0" sz="1400" spc="-37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Dificultad</a:t>
            </a:r>
            <a:r>
              <a:rPr dirty="0" sz="1400">
                <a:latin typeface="Gill Sans MT"/>
                <a:cs typeface="Gill Sans MT"/>
              </a:rPr>
              <a:t> de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definir </a:t>
            </a:r>
            <a:r>
              <a:rPr dirty="0" sz="1400" spc="-5">
                <a:latin typeface="Gill Sans MT"/>
                <a:cs typeface="Gill Sans MT"/>
              </a:rPr>
              <a:t>los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procesos</a:t>
            </a:r>
            <a:r>
              <a:rPr dirty="0" sz="1400">
                <a:latin typeface="Gill Sans MT"/>
                <a:cs typeface="Gill Sans MT"/>
              </a:rPr>
              <a:t> de</a:t>
            </a:r>
            <a:r>
              <a:rPr dirty="0" sz="1400" spc="-5">
                <a:latin typeface="Gill Sans MT"/>
                <a:cs typeface="Gill Sans MT"/>
              </a:rPr>
              <a:t> compra</a:t>
            </a:r>
            <a:r>
              <a:rPr dirty="0" sz="1400">
                <a:latin typeface="Gill Sans MT"/>
                <a:cs typeface="Gill Sans MT"/>
              </a:rPr>
              <a:t> de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una</a:t>
            </a:r>
            <a:r>
              <a:rPr dirty="0" sz="1400" spc="-5">
                <a:latin typeface="Gill Sans MT"/>
                <a:cs typeface="Gill Sans MT"/>
              </a:rPr>
              <a:t> organización</a:t>
            </a:r>
            <a:endParaRPr sz="1400">
              <a:latin typeface="Gill Sans MT"/>
              <a:cs typeface="Gill Sans MT"/>
            </a:endParaRPr>
          </a:p>
          <a:p>
            <a:pPr marL="755650">
              <a:lnSpc>
                <a:spcPct val="100000"/>
              </a:lnSpc>
              <a:spcBef>
                <a:spcPts val="819"/>
              </a:spcBef>
            </a:pPr>
            <a:r>
              <a:rPr dirty="0" sz="1400" spc="-10">
                <a:latin typeface="Gill Sans MT"/>
                <a:cs typeface="Gill Sans MT"/>
              </a:rPr>
              <a:t>Posible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falta</a:t>
            </a:r>
            <a:r>
              <a:rPr dirty="0" sz="1400">
                <a:latin typeface="Gill Sans MT"/>
                <a:cs typeface="Gill Sans MT"/>
              </a:rPr>
              <a:t> de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seguridad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en </a:t>
            </a:r>
            <a:r>
              <a:rPr dirty="0" sz="1400" spc="-5">
                <a:latin typeface="Gill Sans MT"/>
                <a:cs typeface="Gill Sans MT"/>
              </a:rPr>
              <a:t>las</a:t>
            </a:r>
            <a:r>
              <a:rPr dirty="0" sz="1400" spc="1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transacciones</a:t>
            </a:r>
            <a:endParaRPr sz="14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</a:pPr>
            <a:endParaRPr sz="16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</a:pPr>
            <a:r>
              <a:rPr dirty="0" sz="1400" spc="-15" b="1">
                <a:latin typeface="Gill Sans MT"/>
                <a:cs typeface="Gill Sans MT"/>
              </a:rPr>
              <a:t>Para</a:t>
            </a:r>
            <a:r>
              <a:rPr dirty="0" sz="1400" spc="-20" b="1">
                <a:latin typeface="Gill Sans MT"/>
                <a:cs typeface="Gill Sans MT"/>
              </a:rPr>
              <a:t> </a:t>
            </a:r>
            <a:r>
              <a:rPr dirty="0" sz="1400" b="1">
                <a:latin typeface="Gill Sans MT"/>
                <a:cs typeface="Gill Sans MT"/>
              </a:rPr>
              <a:t>el</a:t>
            </a:r>
            <a:r>
              <a:rPr dirty="0" sz="1400" spc="-20" b="1">
                <a:latin typeface="Gill Sans MT"/>
                <a:cs typeface="Gill Sans MT"/>
              </a:rPr>
              <a:t> </a:t>
            </a:r>
            <a:r>
              <a:rPr dirty="0" sz="1400" spc="-10" b="1">
                <a:latin typeface="Gill Sans MT"/>
                <a:cs typeface="Gill Sans MT"/>
              </a:rPr>
              <a:t>proveedor:</a:t>
            </a:r>
            <a:endParaRPr sz="1400">
              <a:latin typeface="Gill Sans MT"/>
              <a:cs typeface="Gill Sans MT"/>
            </a:endParaRPr>
          </a:p>
          <a:p>
            <a:pPr marL="755650" marR="1267460">
              <a:lnSpc>
                <a:spcPct val="166700"/>
              </a:lnSpc>
              <a:spcBef>
                <a:spcPts val="135"/>
              </a:spcBef>
            </a:pPr>
            <a:r>
              <a:rPr dirty="0" sz="1400" spc="-10">
                <a:latin typeface="Gill Sans MT"/>
                <a:cs typeface="Gill Sans MT"/>
              </a:rPr>
              <a:t>Percepción</a:t>
            </a:r>
            <a:r>
              <a:rPr dirty="0" sz="1400">
                <a:latin typeface="Gill Sans MT"/>
                <a:cs typeface="Gill Sans MT"/>
              </a:rPr>
              <a:t> de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que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los eMarketplace trabajan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para los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compradores </a:t>
            </a:r>
            <a:r>
              <a:rPr dirty="0" sz="1400" spc="-370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Sus</a:t>
            </a:r>
            <a:r>
              <a:rPr dirty="0" sz="1400" spc="-10">
                <a:latin typeface="Gill Sans MT"/>
                <a:cs typeface="Gill Sans MT"/>
              </a:rPr>
              <a:t> marcas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pueden </a:t>
            </a:r>
            <a:r>
              <a:rPr dirty="0" sz="1400" spc="-10">
                <a:latin typeface="Gill Sans MT"/>
                <a:cs typeface="Gill Sans MT"/>
              </a:rPr>
              <a:t>verse</a:t>
            </a:r>
            <a:r>
              <a:rPr dirty="0" sz="1400" spc="-5">
                <a:latin typeface="Gill Sans MT"/>
                <a:cs typeface="Gill Sans MT"/>
              </a:rPr>
              <a:t> erosionadas</a:t>
            </a:r>
            <a:endParaRPr sz="1400">
              <a:latin typeface="Gill Sans MT"/>
              <a:cs typeface="Gill Sans MT"/>
            </a:endParaRPr>
          </a:p>
          <a:p>
            <a:pPr marL="755650" marR="5080">
              <a:lnSpc>
                <a:spcPct val="166700"/>
              </a:lnSpc>
              <a:spcBef>
                <a:spcPts val="100"/>
              </a:spcBef>
            </a:pPr>
            <a:r>
              <a:rPr dirty="0" sz="1400">
                <a:latin typeface="Gill Sans MT"/>
                <a:cs typeface="Gill Sans MT"/>
              </a:rPr>
              <a:t>No </a:t>
            </a:r>
            <a:r>
              <a:rPr dirty="0" sz="1400" spc="-5">
                <a:latin typeface="Gill Sans MT"/>
                <a:cs typeface="Gill Sans MT"/>
              </a:rPr>
              <a:t>todos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los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productos</a:t>
            </a:r>
            <a:r>
              <a:rPr dirty="0" sz="1400">
                <a:latin typeface="Gill Sans MT"/>
                <a:cs typeface="Gill Sans MT"/>
              </a:rPr>
              <a:t> son </a:t>
            </a:r>
            <a:r>
              <a:rPr dirty="0" sz="1400" spc="-5">
                <a:latin typeface="Gill Sans MT"/>
                <a:cs typeface="Gill Sans MT"/>
              </a:rPr>
              <a:t>susceptibles</a:t>
            </a:r>
            <a:r>
              <a:rPr dirty="0" sz="1400">
                <a:latin typeface="Gill Sans MT"/>
                <a:cs typeface="Gill Sans MT"/>
              </a:rPr>
              <a:t> de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ser</a:t>
            </a:r>
            <a:r>
              <a:rPr dirty="0" sz="1400" spc="-5">
                <a:latin typeface="Gill Sans MT"/>
                <a:cs typeface="Gill Sans MT"/>
              </a:rPr>
              <a:t> comercializados</a:t>
            </a:r>
            <a:r>
              <a:rPr dirty="0" sz="1400" spc="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en</a:t>
            </a:r>
            <a:r>
              <a:rPr dirty="0" sz="1400" spc="-5">
                <a:latin typeface="Gill Sans MT"/>
                <a:cs typeface="Gill Sans MT"/>
              </a:rPr>
              <a:t> </a:t>
            </a:r>
            <a:r>
              <a:rPr dirty="0" sz="1400">
                <a:latin typeface="Gill Sans MT"/>
                <a:cs typeface="Gill Sans MT"/>
              </a:rPr>
              <a:t>un </a:t>
            </a:r>
            <a:r>
              <a:rPr dirty="0" sz="1400" spc="-5">
                <a:latin typeface="Gill Sans MT"/>
                <a:cs typeface="Gill Sans MT"/>
              </a:rPr>
              <a:t>eMarketplace </a:t>
            </a:r>
            <a:r>
              <a:rPr dirty="0" sz="1400" spc="-370">
                <a:latin typeface="Gill Sans MT"/>
                <a:cs typeface="Gill Sans MT"/>
              </a:rPr>
              <a:t> </a:t>
            </a:r>
            <a:r>
              <a:rPr dirty="0" sz="1400" spc="-10">
                <a:latin typeface="Gill Sans MT"/>
                <a:cs typeface="Gill Sans MT"/>
              </a:rPr>
              <a:t>Posible</a:t>
            </a:r>
            <a:r>
              <a:rPr dirty="0" sz="1400" spc="-5">
                <a:latin typeface="Gill Sans MT"/>
                <a:cs typeface="Gill Sans MT"/>
              </a:rPr>
              <a:t> falta </a:t>
            </a:r>
            <a:r>
              <a:rPr dirty="0" sz="1400">
                <a:latin typeface="Gill Sans MT"/>
                <a:cs typeface="Gill Sans MT"/>
              </a:rPr>
              <a:t>de</a:t>
            </a:r>
            <a:r>
              <a:rPr dirty="0" sz="1400" spc="-5">
                <a:latin typeface="Gill Sans MT"/>
                <a:cs typeface="Gill Sans MT"/>
              </a:rPr>
              <a:t> seguridad</a:t>
            </a:r>
            <a:r>
              <a:rPr dirty="0" sz="1400">
                <a:latin typeface="Gill Sans MT"/>
                <a:cs typeface="Gill Sans MT"/>
              </a:rPr>
              <a:t> en</a:t>
            </a:r>
            <a:r>
              <a:rPr dirty="0" sz="1400" spc="-5">
                <a:latin typeface="Gill Sans MT"/>
                <a:cs typeface="Gill Sans MT"/>
              </a:rPr>
              <a:t> las</a:t>
            </a:r>
            <a:r>
              <a:rPr dirty="0" sz="1400">
                <a:latin typeface="Gill Sans MT"/>
                <a:cs typeface="Gill Sans MT"/>
              </a:rPr>
              <a:t> </a:t>
            </a:r>
            <a:r>
              <a:rPr dirty="0" sz="1400" spc="-5">
                <a:latin typeface="Gill Sans MT"/>
                <a:cs typeface="Gill Sans MT"/>
              </a:rPr>
              <a:t>transacciones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pc="-5"/>
              <a:t>SEMINARIO</a:t>
            </a:r>
            <a:r>
              <a:rPr dirty="0" spc="5"/>
              <a:t> </a:t>
            </a:r>
            <a:r>
              <a:rPr dirty="0"/>
              <a:t>"</a:t>
            </a:r>
            <a:r>
              <a:rPr dirty="0" spc="5"/>
              <a:t> </a:t>
            </a:r>
            <a:r>
              <a:rPr dirty="0"/>
              <a:t>LA</a:t>
            </a:r>
            <a:r>
              <a:rPr dirty="0" spc="5"/>
              <a:t> </a:t>
            </a:r>
            <a:r>
              <a:rPr dirty="0" spc="-5"/>
              <a:t>GESTIÓN</a:t>
            </a:r>
            <a:r>
              <a:rPr dirty="0" spc="5"/>
              <a:t> </a:t>
            </a:r>
            <a:r>
              <a:rPr dirty="0"/>
              <a:t>DE</a:t>
            </a:r>
            <a:r>
              <a:rPr dirty="0" spc="10"/>
              <a:t> </a:t>
            </a:r>
            <a:r>
              <a:rPr dirty="0" spc="-5"/>
              <a:t>COMPRAS</a:t>
            </a:r>
            <a:r>
              <a:rPr dirty="0" spc="5"/>
              <a:t> </a:t>
            </a:r>
            <a:r>
              <a:rPr dirty="0"/>
              <a:t>EN</a:t>
            </a:r>
            <a:r>
              <a:rPr dirty="0" spc="-150"/>
              <a:t> </a:t>
            </a:r>
            <a:r>
              <a:rPr dirty="0" spc="-5"/>
              <a:t>TIEMPO</a:t>
            </a:r>
            <a:r>
              <a:rPr dirty="0" spc="10"/>
              <a:t> </a:t>
            </a:r>
            <a:r>
              <a:rPr dirty="0"/>
              <a:t>DE</a:t>
            </a:r>
            <a:r>
              <a:rPr dirty="0" spc="5"/>
              <a:t> </a:t>
            </a:r>
            <a:r>
              <a:rPr dirty="0" spc="-5"/>
              <a:t>CRISIS"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2021-06-25T17:23:13Z</dcterms:created>
  <dcterms:modified xsi:type="dcterms:W3CDTF">2021-06-25T17:23:13Z</dcterms:modified>
</cp:coreProperties>
</file>